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2"/>
  </p:notesMasterIdLst>
  <p:sldIdLst>
    <p:sldId id="260" r:id="rId2"/>
    <p:sldId id="261" r:id="rId3"/>
    <p:sldId id="262" r:id="rId4"/>
    <p:sldId id="268" r:id="rId5"/>
    <p:sldId id="263" r:id="rId6"/>
    <p:sldId id="264" r:id="rId7"/>
    <p:sldId id="280" r:id="rId8"/>
    <p:sldId id="265" r:id="rId9"/>
    <p:sldId id="279" r:id="rId10"/>
    <p:sldId id="278" r:id="rId11"/>
    <p:sldId id="273" r:id="rId12"/>
    <p:sldId id="274" r:id="rId13"/>
    <p:sldId id="276" r:id="rId14"/>
    <p:sldId id="277" r:id="rId15"/>
    <p:sldId id="267" r:id="rId16"/>
    <p:sldId id="266" r:id="rId17"/>
    <p:sldId id="269" r:id="rId18"/>
    <p:sldId id="270" r:id="rId19"/>
    <p:sldId id="272" r:id="rId20"/>
    <p:sldId id="271" r:id="rId21"/>
  </p:sldIdLst>
  <p:sldSz cx="9144000" cy="6858000" type="screen4x3"/>
  <p:notesSz cx="6858000" cy="9144000"/>
  <p:embeddedFontLst>
    <p:embeddedFont>
      <p:font typeface="Museo900-Regular" panose="02000000000000000000" pitchFamily="2" charset="0"/>
      <p:bold r:id="rId23"/>
    </p:embeddedFont>
    <p:embeddedFont>
      <p:font typeface="Museo 500" panose="02000000000000000000" pitchFamily="2" charset="0"/>
      <p:regular r:id="rId24"/>
    </p:embeddedFont>
    <p:embeddedFont>
      <p:font typeface="Museo 100" panose="02000000000000000000" pitchFamily="2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Museo 700" panose="02000000000000000000" pitchFamily="2" charset="0"/>
      <p:bold r:id="rId30"/>
    </p:embeddedFont>
    <p:embeddedFont>
      <p:font typeface="Museo 900" panose="02000000000000000000" pitchFamily="2" charset="0"/>
      <p:bold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5">
          <p15:clr>
            <a:srgbClr val="A4A3A4"/>
          </p15:clr>
        </p15:guide>
        <p15:guide id="2" orient="horz" pos="3232">
          <p15:clr>
            <a:srgbClr val="A4A3A4"/>
          </p15:clr>
        </p15:guide>
        <p15:guide id="3" orient="horz" pos="1912">
          <p15:clr>
            <a:srgbClr val="A4A3A4"/>
          </p15:clr>
        </p15:guide>
        <p15:guide id="4" pos="5380">
          <p15:clr>
            <a:srgbClr val="A4A3A4"/>
          </p15:clr>
        </p15:guide>
        <p15:guide id="5" pos="29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3754"/>
    <a:srgbClr val="E35999"/>
    <a:srgbClr val="F3F3F3"/>
    <a:srgbClr val="EDEDED"/>
    <a:srgbClr val="FFFFFF"/>
    <a:srgbClr val="EE3127"/>
    <a:srgbClr val="A41E21"/>
    <a:srgbClr val="238296"/>
    <a:srgbClr val="5C89A4"/>
    <a:srgbClr val="D191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4660"/>
  </p:normalViewPr>
  <p:slideViewPr>
    <p:cSldViewPr snapToGrid="0" snapToObjects="1" showGuides="1">
      <p:cViewPr varScale="1">
        <p:scale>
          <a:sx n="109" d="100"/>
          <a:sy n="109" d="100"/>
        </p:scale>
        <p:origin x="1488" y="96"/>
      </p:cViewPr>
      <p:guideLst>
        <p:guide orient="horz" pos="1245"/>
        <p:guide orient="horz" pos="3232"/>
        <p:guide orient="horz" pos="1912"/>
        <p:guide pos="5380"/>
        <p:guide pos="29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6C703-0827-4D98-8015-40DEE3C186A7}" type="datetimeFigureOut">
              <a:rPr lang="en-GB" smtClean="0"/>
              <a:t>30/04/2015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98D5B-57F4-4A7F-8DDC-A432FF1B0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38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Unit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4559300" y="1905000"/>
            <a:ext cx="0" cy="255176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803400" y="1841231"/>
            <a:ext cx="25273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4800"/>
              </a:lnSpc>
              <a:spcBef>
                <a:spcPts val="0"/>
              </a:spcBef>
              <a:buNone/>
              <a:defRPr sz="4500" b="1" kern="0" spc="-14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2500" kern="0" spc="-14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lnSpc>
                <a:spcPts val="4800"/>
              </a:lnSpc>
              <a:spcBef>
                <a:spcPts val="0"/>
              </a:spcBef>
              <a:buNone/>
              <a:defRPr sz="4500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lnSpc>
                <a:spcPts val="2600"/>
              </a:lnSpc>
              <a:spcBef>
                <a:spcPts val="0"/>
              </a:spcBef>
              <a:buNone/>
              <a:defRPr sz="3000">
                <a:solidFill>
                  <a:srgbClr val="E35999"/>
                </a:solidFill>
                <a:latin typeface="Arial"/>
                <a:cs typeface="Arial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4800600" y="1841231"/>
            <a:ext cx="27686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 kern="0" spc="-6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buNone/>
              <a:defRPr sz="3000">
                <a:solidFill>
                  <a:srgbClr val="ECCC7B"/>
                </a:solidFill>
                <a:latin typeface="Arial"/>
                <a:cs typeface="Arial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8" name="Picture 7" descr="Logo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685" y="4018819"/>
            <a:ext cx="2291515" cy="456997"/>
          </a:xfrm>
          <a:prstGeom prst="rect">
            <a:avLst/>
          </a:prstGeom>
        </p:spPr>
      </p:pic>
      <p:sp>
        <p:nvSpPr>
          <p:cNvPr id="10" name="Hexagon 9"/>
          <p:cNvSpPr/>
          <p:nvPr userDrawn="1"/>
        </p:nvSpPr>
        <p:spPr>
          <a:xfrm>
            <a:off x="1072794" y="4100382"/>
            <a:ext cx="1080000" cy="972000"/>
          </a:xfrm>
          <a:prstGeom prst="hexagon">
            <a:avLst/>
          </a:prstGeom>
          <a:noFill/>
          <a:ln w="114300">
            <a:solidFill>
              <a:srgbClr val="E35999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4500" b="1" dirty="0" smtClean="0">
                <a:solidFill>
                  <a:srgbClr val="E35999"/>
                </a:solidFill>
                <a:latin typeface="Arial"/>
                <a:cs typeface="Arial"/>
              </a:rPr>
              <a:t>1</a:t>
            </a:r>
            <a:endParaRPr lang="en-US" sz="4500" b="1" dirty="0">
              <a:solidFill>
                <a:srgbClr val="E3599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638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8437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584200" y="1702800"/>
            <a:ext cx="0" cy="256129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42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rgbClr val="E35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584200" y="1702800"/>
            <a:ext cx="0" cy="211557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2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Unit 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pic>
        <p:nvPicPr>
          <p:cNvPr id="6" name="Picture 5" descr="Untitled-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843754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E35999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Computational thinking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Unit 2 Problem solving and theory of computation</a:t>
            </a:r>
          </a:p>
          <a:p>
            <a:pPr>
              <a:spcBef>
                <a:spcPts val="288"/>
              </a:spcBef>
            </a:pPr>
            <a:endParaRPr lang="en-US" sz="1200" b="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41" name="Picture 40" descr="Logo Unit 2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2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Logo Unit 2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9"/>
          </a:xfrm>
          <a:prstGeom prst="rect">
            <a:avLst/>
          </a:prstGeom>
        </p:spPr>
      </p:pic>
      <p:pic>
        <p:nvPicPr>
          <p:cNvPr id="60" name="Picture 59" descr="Unit 2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6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843754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E35999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Box 63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Computational thinking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Unit 2 Problem solving and theory of computation</a:t>
            </a:r>
          </a:p>
          <a:p>
            <a:pPr>
              <a:spcBef>
                <a:spcPts val="288"/>
              </a:spcBef>
            </a:pPr>
            <a:endParaRPr lang="en-US" sz="1200" b="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0777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pic>
        <p:nvPicPr>
          <p:cNvPr id="50" name="Picture 49" descr="Unit 2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5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843754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E35999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Box 53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Computational thinking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Unit 2</a:t>
            </a: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Problem solving and theory of computation</a:t>
            </a:r>
          </a:p>
          <a:p>
            <a:pPr>
              <a:spcBef>
                <a:spcPts val="288"/>
              </a:spcBef>
            </a:pPr>
            <a:endParaRPr lang="en-US" sz="1200" b="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0860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Unit 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4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843754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E35999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TextBox 46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Computational thinking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Unit 2 Problem solving and theory of computation</a:t>
            </a:r>
          </a:p>
          <a:p>
            <a:pPr>
              <a:spcBef>
                <a:spcPts val="288"/>
              </a:spcBef>
            </a:pPr>
            <a:endParaRPr lang="en-US" sz="1200" b="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583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73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4" r:id="rId3"/>
    <p:sldLayoutId id="2147483652" r:id="rId4"/>
    <p:sldLayoutId id="2147483653" r:id="rId5"/>
    <p:sldLayoutId id="2147483655" r:id="rId6"/>
    <p:sldLayoutId id="2147483656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03399" y="1841231"/>
            <a:ext cx="2750617" cy="2201863"/>
          </a:xfrm>
        </p:spPr>
        <p:txBody>
          <a:bodyPr/>
          <a:lstStyle/>
          <a:p>
            <a:r>
              <a:rPr lang="en-US" dirty="0" smtClean="0">
                <a:latin typeface="Museo 700" panose="02000000000000000000" pitchFamily="50" charset="0"/>
              </a:rPr>
              <a:t>AQA</a:t>
            </a:r>
            <a:endParaRPr lang="en-US" b="0" dirty="0" smtClean="0">
              <a:latin typeface="Museo900-Regular"/>
              <a:cs typeface="Museo900-Regular"/>
            </a:endParaRPr>
          </a:p>
          <a:p>
            <a:pPr lvl="2"/>
            <a:r>
              <a:rPr lang="en-US" dirty="0" smtClean="0">
                <a:latin typeface="Museo 500" panose="02000000000000000000" pitchFamily="50" charset="0"/>
              </a:rPr>
              <a:t>AS Level</a:t>
            </a:r>
          </a:p>
          <a:p>
            <a:pPr lvl="3"/>
            <a:r>
              <a:rPr lang="en-US" sz="2500" dirty="0" smtClean="0">
                <a:solidFill>
                  <a:schemeClr val="bg1"/>
                </a:solidFill>
                <a:latin typeface="Museo 100" panose="02000000000000000000" pitchFamily="50" charset="0"/>
              </a:rPr>
              <a:t>Computer Science</a:t>
            </a:r>
          </a:p>
          <a:p>
            <a:pPr lvl="3">
              <a:lnSpc>
                <a:spcPts val="4000"/>
              </a:lnSpc>
            </a:pPr>
            <a:endParaRPr lang="en-US" sz="3200" dirty="0">
              <a:latin typeface="Museo 100" panose="02000000000000000000" pitchFamily="50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00600" y="1860085"/>
            <a:ext cx="2768600" cy="2201863"/>
          </a:xfrm>
        </p:spPr>
        <p:txBody>
          <a:bodyPr/>
          <a:lstStyle/>
          <a:p>
            <a:r>
              <a:rPr lang="en-US" dirty="0" smtClean="0">
                <a:latin typeface="Museo 900" panose="02000000000000000000" pitchFamily="50" charset="0"/>
              </a:rPr>
              <a:t>Computational thinking</a:t>
            </a:r>
            <a:endParaRPr lang="en-US" dirty="0" smtClean="0">
              <a:latin typeface="Museo 100" panose="02000000000000000000" pitchFamily="50" charset="0"/>
            </a:endParaRPr>
          </a:p>
          <a:p>
            <a:pPr lvl="1"/>
            <a:r>
              <a:rPr lang="en-US" sz="2000" dirty="0" smtClean="0">
                <a:latin typeface="Museo 100" panose="02000000000000000000" pitchFamily="50" charset="0"/>
              </a:rPr>
              <a:t>Unit 2</a:t>
            </a:r>
          </a:p>
          <a:p>
            <a:pPr lvl="1"/>
            <a:r>
              <a:rPr lang="en-US" sz="2000" dirty="0">
                <a:latin typeface="Museo 100" panose="02000000000000000000" pitchFamily="50" charset="0"/>
              </a:rPr>
              <a:t>Problem solving </a:t>
            </a:r>
            <a:r>
              <a:rPr lang="en-US" sz="2000" dirty="0" smtClean="0">
                <a:latin typeface="Museo 100" panose="02000000000000000000" pitchFamily="50" charset="0"/>
              </a:rPr>
              <a:t/>
            </a:r>
            <a:br>
              <a:rPr lang="en-US" sz="2000" dirty="0" smtClean="0">
                <a:latin typeface="Museo 100" panose="02000000000000000000" pitchFamily="50" charset="0"/>
              </a:rPr>
            </a:br>
            <a:r>
              <a:rPr lang="en-US" sz="2000" dirty="0" smtClean="0">
                <a:latin typeface="Museo 100" panose="02000000000000000000" pitchFamily="50" charset="0"/>
              </a:rPr>
              <a:t>and </a:t>
            </a:r>
            <a:r>
              <a:rPr lang="en-US" sz="2000" dirty="0">
                <a:latin typeface="Museo 100" panose="02000000000000000000" pitchFamily="50" charset="0"/>
              </a:rPr>
              <a:t>theory of computation</a:t>
            </a:r>
          </a:p>
        </p:txBody>
      </p:sp>
    </p:spTree>
    <p:extLst>
      <p:ext uri="{BB962C8B-B14F-4D97-AF65-F5344CB8AC3E}">
        <p14:creationId xmlns:p14="http://schemas.microsoft.com/office/powerpoint/2010/main" val="30973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758" y="662946"/>
            <a:ext cx="9144000" cy="61976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 smtClean="0"/>
              <a:t>Queueing problems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79" y="1704179"/>
            <a:ext cx="7655927" cy="4502983"/>
          </a:xfrm>
        </p:spPr>
        <p:txBody>
          <a:bodyPr/>
          <a:lstStyle/>
          <a:p>
            <a:r>
              <a:rPr lang="en-GB" dirty="0" smtClean="0"/>
              <a:t>How would you find the optimum number of 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Call centre help lines? </a:t>
            </a:r>
            <a:endParaRPr lang="en-GB" dirty="0">
              <a:solidFill>
                <a:srgbClr val="E35999"/>
              </a:solidFill>
            </a:endParaRPr>
          </a:p>
          <a:p>
            <a:pPr lvl="1"/>
            <a:r>
              <a:rPr lang="en-GB" dirty="0">
                <a:solidFill>
                  <a:srgbClr val="E35999"/>
                </a:solidFill>
              </a:rPr>
              <a:t>checkouts at a new supermarket? </a:t>
            </a:r>
          </a:p>
          <a:p>
            <a:pPr lvl="1"/>
            <a:r>
              <a:rPr lang="en-GB" dirty="0" err="1" smtClean="0">
                <a:solidFill>
                  <a:srgbClr val="E35999"/>
                </a:solidFill>
              </a:rPr>
              <a:t>Paypoints</a:t>
            </a:r>
            <a:r>
              <a:rPr lang="en-GB" dirty="0" smtClean="0">
                <a:solidFill>
                  <a:srgbClr val="E35999"/>
                </a:solidFill>
              </a:rPr>
              <a:t> on a toll road?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What other queueing problems might need to be solved</a:t>
            </a:r>
            <a:r>
              <a:rPr lang="en-GB" dirty="0">
                <a:solidFill>
                  <a:srgbClr val="E35999"/>
                </a:solidFill>
              </a:rPr>
              <a:t>?</a:t>
            </a:r>
            <a:endParaRPr lang="en-GB" dirty="0" smtClean="0">
              <a:solidFill>
                <a:srgbClr val="E35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4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 smtClean="0"/>
              <a:t>Simulation of queueing systems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300604" cy="4502983"/>
          </a:xfrm>
        </p:spPr>
        <p:txBody>
          <a:bodyPr/>
          <a:lstStyle/>
          <a:p>
            <a:r>
              <a:rPr lang="en-GB" dirty="0" smtClean="0"/>
              <a:t>A queueing system is described by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The arrival rate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Time between arrivals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Number of servers</a:t>
            </a:r>
          </a:p>
          <a:p>
            <a:pPr lvl="1"/>
            <a:r>
              <a:rPr lang="en-GB" dirty="0">
                <a:solidFill>
                  <a:srgbClr val="E35999"/>
                </a:solidFill>
              </a:rPr>
              <a:t>S</a:t>
            </a:r>
            <a:r>
              <a:rPr lang="en-GB" dirty="0" smtClean="0">
                <a:solidFill>
                  <a:srgbClr val="E35999"/>
                </a:solidFill>
              </a:rPr>
              <a:t>ervice time</a:t>
            </a:r>
          </a:p>
          <a:p>
            <a:r>
              <a:rPr lang="en-GB" dirty="0" smtClean="0"/>
              <a:t>Arrival rate must be less than service rate for a stable system</a:t>
            </a:r>
          </a:p>
          <a:p>
            <a:endParaRPr lang="en-GB" dirty="0" smtClean="0">
              <a:solidFill>
                <a:srgbClr val="E35999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204994"/>
              </p:ext>
            </p:extLst>
          </p:nvPr>
        </p:nvGraphicFramePr>
        <p:xfrm>
          <a:off x="3191436" y="5085086"/>
          <a:ext cx="3600000" cy="9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900000"/>
                <a:gridCol w="900000"/>
                <a:gridCol w="900000"/>
              </a:tblGrid>
              <a:tr h="90000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1197617" y="5077609"/>
            <a:ext cx="7167940" cy="1294057"/>
            <a:chOff x="1197617" y="5077609"/>
            <a:chExt cx="7167940" cy="1294057"/>
          </a:xfrm>
        </p:grpSpPr>
        <p:grpSp>
          <p:nvGrpSpPr>
            <p:cNvPr id="13" name="Group 12"/>
            <p:cNvGrpSpPr/>
            <p:nvPr/>
          </p:nvGrpSpPr>
          <p:grpSpPr>
            <a:xfrm>
              <a:off x="1197617" y="5077609"/>
              <a:ext cx="6807558" cy="892885"/>
              <a:chOff x="1197617" y="5077609"/>
              <a:chExt cx="6807558" cy="892885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7467293" y="5255111"/>
                <a:ext cx="537882" cy="537882"/>
              </a:xfrm>
              <a:prstGeom prst="ellipse">
                <a:avLst/>
              </a:prstGeom>
              <a:solidFill>
                <a:srgbClr val="84375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Flowchart: Alternate Process 6"/>
              <p:cNvSpPr/>
              <p:nvPr/>
            </p:nvSpPr>
            <p:spPr>
              <a:xfrm>
                <a:off x="1197617" y="5077609"/>
                <a:ext cx="1473798" cy="892885"/>
              </a:xfrm>
              <a:prstGeom prst="flowChartAlternateProcess">
                <a:avLst/>
              </a:prstGeom>
              <a:solidFill>
                <a:srgbClr val="E3599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>
                <a:off x="2829262" y="5524052"/>
                <a:ext cx="623948" cy="0"/>
              </a:xfrm>
              <a:prstGeom prst="straightConnector1">
                <a:avLst/>
              </a:prstGeom>
              <a:solidFill>
                <a:srgbClr val="843754"/>
              </a:solidFill>
              <a:ln w="38100">
                <a:solidFill>
                  <a:srgbClr val="843754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6791436" y="5524052"/>
                <a:ext cx="623948" cy="0"/>
              </a:xfrm>
              <a:prstGeom prst="straightConnector1">
                <a:avLst/>
              </a:prstGeom>
              <a:solidFill>
                <a:srgbClr val="843754"/>
              </a:solidFill>
              <a:ln w="38100">
                <a:solidFill>
                  <a:srgbClr val="843754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1305193" y="5200885"/>
              <a:ext cx="12586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Calling population</a:t>
              </a:r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45134" y="6002334"/>
              <a:ext cx="1685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Waiting line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06911" y="5762099"/>
              <a:ext cx="12586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Server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830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2132" y="2334409"/>
            <a:ext cx="7551868" cy="399108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Enumeration example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Finding solutions to anagrams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Enter a word into an “anagram solver” website and it will tell you all the possible anagrams of the word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How does it do this?</a:t>
            </a:r>
            <a:endParaRPr lang="en-GB" dirty="0">
              <a:solidFill>
                <a:srgbClr val="E35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883514" y="1367893"/>
            <a:ext cx="5260486" cy="462411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Alternative approaches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5923946" cy="4406165"/>
          </a:xfrm>
        </p:spPr>
        <p:txBody>
          <a:bodyPr/>
          <a:lstStyle/>
          <a:p>
            <a:r>
              <a:rPr lang="en-GB" dirty="0" smtClean="0"/>
              <a:t>Suppose you were a motorbike rider planning a stunt jump over a ravine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You know the height </a:t>
            </a:r>
            <a:br>
              <a:rPr lang="en-GB" dirty="0" smtClean="0">
                <a:solidFill>
                  <a:srgbClr val="E35999"/>
                </a:solidFill>
              </a:rPr>
            </a:br>
            <a:r>
              <a:rPr lang="en-GB" dirty="0" smtClean="0">
                <a:solidFill>
                  <a:srgbClr val="E35999"/>
                </a:solidFill>
              </a:rPr>
              <a:t>of the jump ramp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You know the length of </a:t>
            </a:r>
            <a:br>
              <a:rPr lang="en-GB" dirty="0" smtClean="0">
                <a:solidFill>
                  <a:srgbClr val="E35999"/>
                </a:solidFill>
              </a:rPr>
            </a:br>
            <a:r>
              <a:rPr lang="en-GB" dirty="0" smtClean="0">
                <a:solidFill>
                  <a:srgbClr val="E35999"/>
                </a:solidFill>
              </a:rPr>
              <a:t>the run up to the ramp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How can you be sure </a:t>
            </a:r>
            <a:br>
              <a:rPr lang="en-GB" dirty="0" smtClean="0">
                <a:solidFill>
                  <a:srgbClr val="E35999"/>
                </a:solidFill>
              </a:rPr>
            </a:br>
            <a:r>
              <a:rPr lang="en-GB" dirty="0" smtClean="0">
                <a:solidFill>
                  <a:srgbClr val="E35999"/>
                </a:solidFill>
              </a:rPr>
              <a:t>to clear the gap?</a:t>
            </a:r>
          </a:p>
          <a:p>
            <a:r>
              <a:rPr lang="en-GB" dirty="0" smtClean="0"/>
              <a:t>Would you favour a trial and error approach, or a theoretical approach?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42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1256851"/>
            <a:ext cx="4572000" cy="560114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Creative solution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4589998" cy="4416922"/>
          </a:xfrm>
        </p:spPr>
        <p:txBody>
          <a:bodyPr/>
          <a:lstStyle/>
          <a:p>
            <a:r>
              <a:rPr lang="en-GB" dirty="0" smtClean="0"/>
              <a:t>How would you prevent any comments from Internet Trolls from reaching their intended recipients if you ran Twitter?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What would constitute a comment deemed to be </a:t>
            </a:r>
            <a:br>
              <a:rPr lang="en-GB" dirty="0" smtClean="0">
                <a:solidFill>
                  <a:srgbClr val="E35999"/>
                </a:solidFill>
              </a:rPr>
            </a:br>
            <a:r>
              <a:rPr lang="en-GB" dirty="0" smtClean="0">
                <a:solidFill>
                  <a:srgbClr val="E35999"/>
                </a:solidFill>
              </a:rPr>
              <a:t>from a troll and worthy of concealing from the </a:t>
            </a:r>
            <a:br>
              <a:rPr lang="en-GB" dirty="0" smtClean="0">
                <a:solidFill>
                  <a:srgbClr val="E35999"/>
                </a:solidFill>
              </a:rPr>
            </a:br>
            <a:r>
              <a:rPr lang="en-GB" dirty="0" smtClean="0">
                <a:solidFill>
                  <a:srgbClr val="E35999"/>
                </a:solidFill>
              </a:rPr>
              <a:t>recipient?</a:t>
            </a:r>
          </a:p>
        </p:txBody>
      </p:sp>
    </p:spTree>
    <p:extLst>
      <p:ext uri="{BB962C8B-B14F-4D97-AF65-F5344CB8AC3E}">
        <p14:creationId xmlns:p14="http://schemas.microsoft.com/office/powerpoint/2010/main" val="247102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Worksheet 1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Try </a:t>
            </a:r>
            <a:r>
              <a:rPr lang="en-GB" b="1" dirty="0" smtClean="0"/>
              <a:t>Task 2</a:t>
            </a:r>
            <a:r>
              <a:rPr lang="en-GB" dirty="0" smtClean="0"/>
              <a:t>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182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Strategies for algorithm design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Decrease and conquer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This involves finding a solution to a sequence of smaller, related problems until the instance is small enough to be solved directly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A good example of this is the binary search algorithm. We will revisit that in a later lesson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162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Sample problem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37464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 well-known celebrity is among a group of people at a gathering. The celebrity knows none of the other guests, but everybody knows the celebrity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How </a:t>
            </a:r>
            <a:r>
              <a:rPr lang="en-GB" dirty="0">
                <a:solidFill>
                  <a:srgbClr val="E35999"/>
                </a:solidFill>
              </a:rPr>
              <a:t>can you identify the celebrity by repeatedly asking the question “Do you know this person</a:t>
            </a:r>
            <a:r>
              <a:rPr lang="en-GB" dirty="0" smtClean="0">
                <a:solidFill>
                  <a:srgbClr val="E35999"/>
                </a:solidFill>
              </a:rPr>
              <a:t>?”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The other guests may, or may not know each other</a:t>
            </a:r>
            <a:endParaRPr lang="en-GB" dirty="0">
              <a:solidFill>
                <a:srgbClr val="E359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1064" y="4183113"/>
            <a:ext cx="4247293" cy="263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Solution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361770"/>
          </a:xfrm>
        </p:spPr>
        <p:txBody>
          <a:bodyPr/>
          <a:lstStyle/>
          <a:p>
            <a:r>
              <a:rPr lang="en-GB" dirty="0" smtClean="0"/>
              <a:t>If there are n (where n = 2 or more) people at the gathering, you can select two people from the group, and ask one of them (Person A)  “Do you know this person?” (Person B)</a:t>
            </a:r>
          </a:p>
          <a:p>
            <a:r>
              <a:rPr lang="en-GB" dirty="0" smtClean="0"/>
              <a:t>If A knows B, then remove A from the people who could be the celebrity. If A does not know B, remove B from the group who could be the celebrity. </a:t>
            </a:r>
          </a:p>
          <a:p>
            <a:r>
              <a:rPr lang="en-GB" dirty="0" smtClean="0"/>
              <a:t>Then solve the problem for the remaining group of </a:t>
            </a:r>
            <a:br>
              <a:rPr lang="en-GB" dirty="0" smtClean="0"/>
            </a:br>
            <a:r>
              <a:rPr lang="en-GB" dirty="0" smtClean="0"/>
              <a:t>n-1 people</a:t>
            </a:r>
          </a:p>
          <a:p>
            <a:r>
              <a:rPr lang="en-GB" dirty="0" smtClean="0"/>
              <a:t>Repeat until there are only 2 people left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41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2306" y="657112"/>
            <a:ext cx="4141694" cy="620088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Worksheet 1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Now try </a:t>
            </a:r>
            <a:r>
              <a:rPr lang="en-GB" b="1" dirty="0" smtClean="0"/>
              <a:t>Tasks 3</a:t>
            </a:r>
            <a:r>
              <a:rPr lang="en-GB" dirty="0" smtClean="0"/>
              <a:t> and </a:t>
            </a:r>
            <a:r>
              <a:rPr lang="en-GB" b="1" dirty="0" smtClean="0"/>
              <a:t>4</a:t>
            </a:r>
            <a:r>
              <a:rPr lang="en-GB" dirty="0" smtClean="0"/>
              <a:t>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18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Understand what is meant by “computational thinking”</a:t>
            </a:r>
          </a:p>
          <a:p>
            <a:r>
              <a:rPr lang="en-GB" dirty="0" smtClean="0"/>
              <a:t>Explore different strategies for problem-solving</a:t>
            </a:r>
          </a:p>
          <a:p>
            <a:r>
              <a:rPr lang="en-GB" dirty="0" smtClean="0"/>
              <a:t>Be able to develop solutions to simple logic problems</a:t>
            </a:r>
          </a:p>
          <a:p>
            <a:r>
              <a:rPr lang="en-GB" dirty="0" smtClean="0"/>
              <a:t>Be able to check solutions to simple logic problems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746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323134"/>
          </a:xfrm>
        </p:spPr>
        <p:txBody>
          <a:bodyPr/>
          <a:lstStyle/>
          <a:p>
            <a:r>
              <a:rPr lang="en-GB" dirty="0" smtClean="0"/>
              <a:t>There is an infinite number of different real-world problems to be solved, from making this week’s shopping list to deciding on the nation’s best economic strategy for the next decade</a:t>
            </a:r>
          </a:p>
          <a:p>
            <a:r>
              <a:rPr lang="en-GB" dirty="0" smtClean="0">
                <a:solidFill>
                  <a:srgbClr val="E35999"/>
                </a:solidFill>
              </a:rPr>
              <a:t>Computational thinking</a:t>
            </a:r>
            <a:r>
              <a:rPr lang="en-GB" dirty="0" smtClean="0"/>
              <a:t> is a way of thinking about how to approach problems </a:t>
            </a:r>
            <a:r>
              <a:rPr lang="en-GB" smtClean="0"/>
              <a:t>and finding </a:t>
            </a:r>
            <a:r>
              <a:rPr lang="en-GB" dirty="0" smtClean="0"/>
              <a:t>optimum solutions</a:t>
            </a:r>
          </a:p>
          <a:p>
            <a:r>
              <a:rPr lang="en-GB" dirty="0" smtClean="0"/>
              <a:t>Solving logic puzzles, devising algorithms and studying different strategies for problem solving will all help you to think computationally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60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24279" y="906233"/>
            <a:ext cx="8032445" cy="670772"/>
          </a:xfrm>
        </p:spPr>
        <p:txBody>
          <a:bodyPr/>
          <a:lstStyle/>
          <a:p>
            <a:r>
              <a:rPr lang="en-GB" dirty="0" smtClean="0"/>
              <a:t>What is computational thinking?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24281" y="2622327"/>
            <a:ext cx="3997844" cy="3289076"/>
          </a:xfrm>
        </p:spPr>
        <p:txBody>
          <a:bodyPr/>
          <a:lstStyle/>
          <a:p>
            <a:pPr marL="450850" indent="0">
              <a:spcAft>
                <a:spcPts val="0"/>
              </a:spcAft>
              <a:buNone/>
            </a:pPr>
            <a:r>
              <a:rPr lang="en-GB" dirty="0" smtClean="0">
                <a:solidFill>
                  <a:srgbClr val="E35999"/>
                </a:solidFill>
              </a:rPr>
              <a:t>‘The ability to think logically about a problem and apply techniques for solving it’</a:t>
            </a:r>
          </a:p>
          <a:p>
            <a:pPr marL="450850" indent="0">
              <a:spcAft>
                <a:spcPts val="0"/>
              </a:spcAft>
              <a:buNone/>
            </a:pPr>
            <a:endParaRPr lang="en-GB" dirty="0" smtClean="0">
              <a:solidFill>
                <a:srgbClr val="E35999"/>
              </a:solidFill>
            </a:endParaRPr>
          </a:p>
          <a:p>
            <a:r>
              <a:rPr lang="en-GB" dirty="0" smtClean="0"/>
              <a:t>It is closely related to the skill of designing algorithms which can be turned into computer programs</a:t>
            </a:r>
          </a:p>
          <a:p>
            <a:pPr lvl="1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1250" y="2302136"/>
            <a:ext cx="4077148" cy="46042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9247" y="1668779"/>
            <a:ext cx="761641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00" dirty="0">
                <a:latin typeface="Arial"/>
                <a:cs typeface="Arial"/>
              </a:rPr>
              <a:t>Computational thinking is simply working out how to work things out, or:</a:t>
            </a:r>
          </a:p>
        </p:txBody>
      </p:sp>
    </p:spTree>
    <p:extLst>
      <p:ext uri="{BB962C8B-B14F-4D97-AF65-F5344CB8AC3E}">
        <p14:creationId xmlns:p14="http://schemas.microsoft.com/office/powerpoint/2010/main" val="29242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Computational thinking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>
                <a:solidFill>
                  <a:srgbClr val="E35999"/>
                </a:solidFill>
              </a:rPr>
              <a:t>“Computational thinking involves solving problems, designing systems, and understanding human behaviour, by drawing on the concepts fundamental to computer science.”</a:t>
            </a:r>
          </a:p>
          <a:p>
            <a:pPr marL="0" indent="0">
              <a:buNone/>
            </a:pPr>
            <a:r>
              <a:rPr lang="en-GB" i="1" dirty="0"/>
              <a:t>Jeannette M Wing</a:t>
            </a:r>
          </a:p>
          <a:p>
            <a:pPr marL="0" indent="0">
              <a:buNone/>
            </a:pPr>
            <a:r>
              <a:rPr lang="en-GB" sz="2000" i="1" dirty="0"/>
              <a:t>Vice President, Head of Microsoft Research International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635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3318" y="1270181"/>
            <a:ext cx="4908093" cy="559319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Sample problem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79" y="1704179"/>
            <a:ext cx="4729847" cy="4524499"/>
          </a:xfrm>
        </p:spPr>
        <p:txBody>
          <a:bodyPr/>
          <a:lstStyle/>
          <a:p>
            <a:r>
              <a:rPr lang="en-GB" dirty="0" smtClean="0"/>
              <a:t>You are given nine sweets and four paper bags</a:t>
            </a:r>
          </a:p>
          <a:p>
            <a:r>
              <a:rPr lang="en-GB" dirty="0" smtClean="0"/>
              <a:t>You are required to place </a:t>
            </a:r>
            <a:br>
              <a:rPr lang="en-GB" dirty="0" smtClean="0"/>
            </a:br>
            <a:r>
              <a:rPr lang="en-GB" dirty="0" smtClean="0"/>
              <a:t>an odd number of sweets in each bag</a:t>
            </a:r>
          </a:p>
          <a:p>
            <a:r>
              <a:rPr lang="en-GB" dirty="0" smtClean="0"/>
              <a:t>Can you come up with a solution?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E35999"/>
                </a:solidFill>
              </a:rPr>
              <a:t>Note: All sweets are to be used and none eaten!</a:t>
            </a:r>
            <a:endParaRPr lang="en-GB" dirty="0">
              <a:solidFill>
                <a:srgbClr val="E35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2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4" r="-69933"/>
          <a:stretch/>
        </p:blipFill>
        <p:spPr>
          <a:xfrm flipH="1">
            <a:off x="3693492" y="1270181"/>
            <a:ext cx="5450508" cy="559319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The solution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271618"/>
          </a:xfrm>
        </p:spPr>
        <p:txBody>
          <a:bodyPr/>
          <a:lstStyle/>
          <a:p>
            <a:r>
              <a:rPr lang="en-GB" dirty="0" smtClean="0"/>
              <a:t>It’s impossible!</a:t>
            </a:r>
          </a:p>
          <a:p>
            <a:r>
              <a:rPr lang="en-GB" dirty="0" smtClean="0"/>
              <a:t>Can you explain why?</a:t>
            </a:r>
          </a:p>
          <a:p>
            <a:r>
              <a:rPr lang="en-GB" dirty="0" smtClean="0"/>
              <a:t>If you had 2,675 sweets and 1000 paper bags, would it be possible to find a solution?</a:t>
            </a:r>
          </a:p>
          <a:p>
            <a:r>
              <a:rPr lang="en-GB" dirty="0" smtClean="0"/>
              <a:t>Write down a solution if you had 99 sweets </a:t>
            </a:r>
            <a:br>
              <a:rPr lang="en-GB" dirty="0" smtClean="0"/>
            </a:br>
            <a:r>
              <a:rPr lang="en-GB" dirty="0" smtClean="0"/>
              <a:t>and 29 paper bags</a:t>
            </a:r>
          </a:p>
        </p:txBody>
      </p:sp>
    </p:spTree>
    <p:extLst>
      <p:ext uri="{BB962C8B-B14F-4D97-AF65-F5344CB8AC3E}">
        <p14:creationId xmlns:p14="http://schemas.microsoft.com/office/powerpoint/2010/main" val="286684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Worksheet 1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Try </a:t>
            </a:r>
            <a:r>
              <a:rPr lang="en-GB" b="1" dirty="0" smtClean="0"/>
              <a:t>Task 1</a:t>
            </a:r>
            <a:r>
              <a:rPr lang="en-GB" dirty="0" smtClean="0"/>
              <a:t>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93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Methods of problem solving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975404"/>
          </a:xfrm>
        </p:spPr>
        <p:txBody>
          <a:bodyPr/>
          <a:lstStyle/>
          <a:p>
            <a:r>
              <a:rPr lang="en-GB" dirty="0" smtClean="0"/>
              <a:t>There are many way of solving a problem, including: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simulation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enumeration – list all cases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trial and error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theoretical approach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creative solution</a:t>
            </a:r>
          </a:p>
          <a:p>
            <a:r>
              <a:rPr lang="en-GB" dirty="0" smtClean="0"/>
              <a:t>and many more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792" y="1612569"/>
            <a:ext cx="4579262" cy="524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6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Simulation problems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491905"/>
          </a:xfrm>
        </p:spPr>
        <p:txBody>
          <a:bodyPr/>
          <a:lstStyle/>
          <a:p>
            <a:r>
              <a:rPr lang="en-GB" dirty="0" smtClean="0"/>
              <a:t>Simulation is the process of designing a model of a real system in order to understand the behaviour of the system, and to evaluate various strategies for its operation</a:t>
            </a:r>
          </a:p>
          <a:p>
            <a:r>
              <a:rPr lang="en-GB" dirty="0" smtClean="0"/>
              <a:t>Simulation applications include: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Financial risk analysis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Amusement park rides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Population predictions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Managing inventory systems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Queueing problems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73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2</Template>
  <TotalTime>3288</TotalTime>
  <Words>718</Words>
  <Application>Microsoft Office PowerPoint</Application>
  <PresentationFormat>On-screen Show (4:3)</PresentationFormat>
  <Paragraphs>98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Museo900-Regular</vt:lpstr>
      <vt:lpstr>Museo 500</vt:lpstr>
      <vt:lpstr>Museo 100</vt:lpstr>
      <vt:lpstr>Calibri</vt:lpstr>
      <vt:lpstr>Museo 700</vt:lpstr>
      <vt:lpstr>Arial</vt:lpstr>
      <vt:lpstr>Museo 900</vt:lpstr>
      <vt:lpstr>Unit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PG Online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Heathcote</dc:creator>
  <cp:lastModifiedBy>Leonora Sheppard</cp:lastModifiedBy>
  <cp:revision>65</cp:revision>
  <dcterms:created xsi:type="dcterms:W3CDTF">2015-03-16T11:36:39Z</dcterms:created>
  <dcterms:modified xsi:type="dcterms:W3CDTF">2015-04-30T14:11:00Z</dcterms:modified>
</cp:coreProperties>
</file>