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Quicksand"/>
      <p:regular r:id="rId14"/>
      <p:bold r:id="rId15"/>
    </p:embeddedFont>
    <p:embeddedFont>
      <p:font typeface="Roboto Mono"/>
      <p:regular r:id="rId16"/>
      <p:bold r:id="rId17"/>
      <p:italic r:id="rId18"/>
      <p:boldItalic r:id="rId19"/>
    </p:embeddedFont>
    <p:embeddedFont>
      <p:font typeface="Quicksand Ligh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Light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Quicksand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icksand-bold.fntdata"/><Relationship Id="rId14" Type="http://schemas.openxmlformats.org/officeDocument/2006/relationships/font" Target="fonts/Quicksand-regular.fntdata"/><Relationship Id="rId17" Type="http://schemas.openxmlformats.org/officeDocument/2006/relationships/font" Target="fonts/RobotoMono-bold.fntdata"/><Relationship Id="rId16" Type="http://schemas.openxmlformats.org/officeDocument/2006/relationships/font" Target="fonts/RobotoMono-regular.fntdata"/><Relationship Id="rId5" Type="http://schemas.openxmlformats.org/officeDocument/2006/relationships/slide" Target="slides/slide1.xml"/><Relationship Id="rId19" Type="http://schemas.openxmlformats.org/officeDocument/2006/relationships/font" Target="fonts/RobotoMon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Mon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about:blank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office-business-colleagues-meeting-1209640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6c2eacce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6c2eacce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11-05-2021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ncce.io/ogl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c2eacce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c2eacce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2eaccea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2eaccea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c2eaccea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c2eaccea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most appropriate line of code to use would be “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console.log(conversion)</a:t>
            </a:r>
            <a:r>
              <a:rPr lang="en-GB"/>
              <a:t>” as a starting point. Ask the learners what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console.log</a:t>
            </a:r>
            <a:r>
              <a:rPr lang="en-GB"/>
              <a:t> does? It would print to the console the value being held by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conversion</a:t>
            </a:r>
            <a:r>
              <a:rPr lang="en-GB"/>
              <a:t> variable.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the learners where would be the most appropriate place to put this line of code?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problem might not be solved by doing this, but it should help determine whether or not the correction conversion has taken place.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c2eaccea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c2eacce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https://pixabay.com/photos/office-business-colleagues-meeting-1209640/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2eaccea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c2eaccea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c2eaccea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c2eaccea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2eaccea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2eaccea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c2eaccea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c2eaccea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425" y="4066025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6</a:t>
            </a:r>
            <a:r>
              <a:rPr lang="en-GB"/>
              <a:t>: </a:t>
            </a:r>
            <a:r>
              <a:rPr lang="en-GB"/>
              <a:t>Project completion</a:t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8 – Programming – Mobile app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a block-based programming language </a:t>
            </a:r>
            <a:r>
              <a:rPr lang="en-GB"/>
              <a:t>to include sequencing and selection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user input in a block-based programming language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variables in a block-based programming language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Evaluate your the success of your project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6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Project completion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850" y="39885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 the code</a:t>
            </a:r>
            <a:endParaRPr/>
          </a:p>
        </p:txBody>
      </p:sp>
      <p:sp>
        <p:nvSpPr>
          <p:cNvPr id="66" name="Google Shape;66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0900" y="1170125"/>
            <a:ext cx="4096500" cy="27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following code, which is meant to convert currency between British pounds and Australian dollars, </a:t>
            </a:r>
            <a:r>
              <a:rPr lang="en-GB"/>
              <a:t>is not displaying any value in</a:t>
            </a:r>
            <a:r>
              <a:rPr lang="en-GB"/>
              <a:t> ‘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australian_labe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-GB"/>
              <a:t>’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Which of the following blocks of code would be most appropriate to help you debug the proble</a:t>
            </a:r>
            <a:r>
              <a:rPr lang="en-GB"/>
              <a:t>m</a:t>
            </a:r>
            <a:r>
              <a:rPr lang="en-GB"/>
              <a:t>?</a:t>
            </a:r>
            <a:endParaRPr/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988" y="2895563"/>
            <a:ext cx="3009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4654799" y="297702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4654799" y="346402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4654799" y="395102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450" y="3373050"/>
            <a:ext cx="2372086" cy="3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400" y="838375"/>
            <a:ext cx="4741075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5725" y="3869575"/>
            <a:ext cx="2906450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4000" y="4467800"/>
            <a:ext cx="2906350" cy="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4654799" y="455877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 the code</a:t>
            </a:r>
            <a:endParaRPr/>
          </a:p>
        </p:txBody>
      </p:sp>
      <p:sp>
        <p:nvSpPr>
          <p:cNvPr id="83" name="Google Shape;83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10900" y="1170125"/>
            <a:ext cx="4096500" cy="168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Where would you place this line of code?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Q2. What would it help you to determine?</a:t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4654799" y="346402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25" y="919350"/>
            <a:ext cx="4213390" cy="154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450" y="3373051"/>
            <a:ext cx="2276475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2"/>
          <p:cNvCxnSpPr/>
          <p:nvPr/>
        </p:nvCxnSpPr>
        <p:spPr>
          <a:xfrm flipH="1" rot="10800000">
            <a:off x="4740025" y="2031900"/>
            <a:ext cx="53700" cy="1315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Step 1 </a:t>
            </a:r>
            <a:r>
              <a:rPr lang="en-GB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Get into your pairs from last week and open: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project on code.org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Your Project Diary at the Milestone 1 slide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Step 2 </a:t>
            </a:r>
            <a:r>
              <a:rPr lang="en-GB">
                <a:highlight>
                  <a:schemeClr val="dk1"/>
                </a:highlight>
              </a:rPr>
              <a:t>.</a:t>
            </a:r>
            <a:endParaRPr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your pairs, read what you achieved last lesson and what you said you could achieve this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Discuss with your partner your </a:t>
            </a:r>
            <a:r>
              <a:rPr lang="en-GB"/>
              <a:t>plan of action </a:t>
            </a:r>
            <a:r>
              <a:rPr lang="en-GB"/>
              <a:t>for how to complete the project in this lesson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big! What’s your plan? </a:t>
            </a:r>
            <a:endParaRPr/>
          </a:p>
        </p:txBody>
      </p:sp>
      <p:sp>
        <p:nvSpPr>
          <p:cNvPr id="96" name="Google Shape;96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075" y="1133100"/>
            <a:ext cx="2787626" cy="1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10900" y="1017725"/>
            <a:ext cx="57114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be successful with pair programming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Teamwork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Driver: focus on the code and workspace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Navigator: watch the code being entered by the driver, look at previous work and examples, and research the problem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Work through your decomposed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Keep an eye on the success criteria </a:t>
            </a:r>
            <a:r>
              <a:rPr lang="en-GB">
                <a:highlight>
                  <a:schemeClr val="dk1"/>
                </a:highlight>
              </a:rPr>
              <a:t>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development</a:t>
            </a:r>
            <a:endParaRPr/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350" y="1586313"/>
            <a:ext cx="2582451" cy="17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88" y="1549063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275" y="41147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310900" y="1593425"/>
            <a:ext cx="4096500" cy="32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</a:t>
            </a:r>
            <a:r>
              <a:rPr lang="en-GB"/>
              <a:t>T</a:t>
            </a:r>
            <a:r>
              <a:rPr lang="en-GB"/>
              <a:t>o </a:t>
            </a:r>
            <a:r>
              <a:rPr b="1" lang="en-GB"/>
              <a:t>judge</a:t>
            </a:r>
            <a:r>
              <a:rPr lang="en-GB"/>
              <a:t> or </a:t>
            </a:r>
            <a:r>
              <a:rPr b="1" lang="en-GB"/>
              <a:t>calculate</a:t>
            </a:r>
            <a:r>
              <a:rPr lang="en-GB"/>
              <a:t> the quality, importance, amount, or value of something”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-GB" sz="1400"/>
              <a:t>https://dictionary.cambridge.org/</a:t>
            </a:r>
            <a:endParaRPr i="1" sz="1400"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Evaluate</a:t>
            </a:r>
            <a:endParaRPr/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4736600" y="1593425"/>
            <a:ext cx="4096500" cy="1633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How can you </a:t>
            </a:r>
            <a:r>
              <a:rPr b="1" lang="en-GB">
                <a:solidFill>
                  <a:schemeClr val="lt1"/>
                </a:solidFill>
              </a:rPr>
              <a:t>calculate</a:t>
            </a:r>
            <a:r>
              <a:rPr lang="en-GB">
                <a:solidFill>
                  <a:schemeClr val="lt1"/>
                </a:solidFill>
              </a:rPr>
              <a:t> the quality of your project?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lt1"/>
                </a:solidFill>
              </a:rPr>
              <a:t>How can you </a:t>
            </a:r>
            <a:r>
              <a:rPr b="1" lang="en-GB">
                <a:solidFill>
                  <a:schemeClr val="lt1"/>
                </a:solidFill>
              </a:rPr>
              <a:t>judge</a:t>
            </a:r>
            <a:r>
              <a:rPr lang="en-GB">
                <a:solidFill>
                  <a:schemeClr val="lt1"/>
                </a:solidFill>
              </a:rPr>
              <a:t> the quality of your project?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310900" y="809300"/>
            <a:ext cx="2455200" cy="4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GB" sz="1400"/>
              <a:t>Verb [T]</a:t>
            </a:r>
            <a:endParaRPr i="1" sz="14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313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310900" y="1170125"/>
            <a:ext cx="42486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</a:rPr>
              <a:t>Tasks: </a:t>
            </a:r>
            <a:r>
              <a:rPr lang="en-GB">
                <a:highlight>
                  <a:schemeClr val="dk1"/>
                </a:highlight>
              </a:rPr>
              <a:t>.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Navigate to the </a:t>
            </a:r>
            <a:r>
              <a:rPr b="1" lang="en-GB"/>
              <a:t>S</a:t>
            </a:r>
            <a:r>
              <a:rPr b="1" lang="en-GB"/>
              <a:t>uccess criteria </a:t>
            </a:r>
            <a:r>
              <a:rPr lang="en-GB"/>
              <a:t>slide</a:t>
            </a:r>
            <a:r>
              <a:rPr lang="en-GB"/>
              <a:t> of your Project Diary.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 your pairs, go through each of your success </a:t>
            </a:r>
            <a:r>
              <a:rPr lang="en-GB"/>
              <a:t>criteria</a:t>
            </a:r>
            <a:r>
              <a:rPr lang="en-GB"/>
              <a:t> and indicate whether or not you have met each one.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Navigate</a:t>
            </a:r>
            <a:r>
              <a:rPr lang="en-GB"/>
              <a:t> to the </a:t>
            </a:r>
            <a:r>
              <a:rPr b="1" lang="en-GB"/>
              <a:t>E</a:t>
            </a:r>
            <a:r>
              <a:rPr b="1" lang="en-GB"/>
              <a:t>valuate </a:t>
            </a:r>
            <a:r>
              <a:rPr lang="en-GB"/>
              <a:t>slide</a:t>
            </a:r>
            <a:r>
              <a:rPr lang="en-GB"/>
              <a:t> and answer the questions.</a:t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Success criteria and project evaluation</a:t>
            </a:r>
            <a:endParaRPr/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 will now complete a summative assessment based on what you have learnt about event-driven programming in this unit.</a:t>
            </a:r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Summative assessment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