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256" r:id="rId2"/>
    <p:sldId id="290" r:id="rId3"/>
    <p:sldId id="268" r:id="rId4"/>
    <p:sldId id="291" r:id="rId5"/>
    <p:sldId id="257" r:id="rId6"/>
    <p:sldId id="261" r:id="rId7"/>
    <p:sldId id="262" r:id="rId8"/>
    <p:sldId id="263" r:id="rId9"/>
    <p:sldId id="264" r:id="rId10"/>
    <p:sldId id="266" r:id="rId11"/>
    <p:sldId id="267" r:id="rId12"/>
    <p:sldId id="330" r:id="rId13"/>
    <p:sldId id="265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2" r:id="rId26"/>
    <p:sldId id="289" r:id="rId27"/>
    <p:sldId id="284" r:id="rId28"/>
    <p:sldId id="285" r:id="rId29"/>
    <p:sldId id="286" r:id="rId30"/>
    <p:sldId id="287" r:id="rId31"/>
    <p:sldId id="288" r:id="rId32"/>
    <p:sldId id="260" r:id="rId3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8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FE004-8369-4070-822B-095E2255121E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FE57B-8384-413A-9C9D-63523946F5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88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5909" b="15909"/>
          <a:stretch>
            <a:fillRect/>
          </a:stretch>
        </p:blipFill>
        <p:spPr>
          <a:xfrm>
            <a:off x="-10886" y="0"/>
            <a:ext cx="19888200" cy="11187113"/>
          </a:xfrm>
          <a:prstGeom prst="rect">
            <a:avLst/>
          </a:prstGeom>
        </p:spPr>
      </p:pic>
      <p:grpSp>
        <p:nvGrpSpPr>
          <p:cNvPr id="3" name="Group 3"/>
          <p:cNvGrpSpPr>
            <a:grpSpLocks noGrp="1" noUngrp="1" noRot="1" noChangeAspect="1" noMove="1" noResize="1"/>
          </p:cNvGrpSpPr>
          <p:nvPr/>
        </p:nvGrpSpPr>
        <p:grpSpPr>
          <a:xfrm>
            <a:off x="-10885" y="5143500"/>
            <a:ext cx="5557152" cy="5528359"/>
            <a:chOff x="0" y="0"/>
            <a:chExt cx="6350000" cy="6339840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506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>
            <a:grpSpLocks noGrp="1" noUngrp="1" noRot="1" noChangeAspect="1" noMove="1" noResize="1"/>
          </p:cNvGrpSpPr>
          <p:nvPr/>
        </p:nvGrpSpPr>
        <p:grpSpPr>
          <a:xfrm rot="-10800000">
            <a:off x="13349161" y="0"/>
            <a:ext cx="6528153" cy="6657626"/>
            <a:chOff x="1" y="224136"/>
            <a:chExt cx="5935717" cy="6115704"/>
          </a:xfrm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" y="224136"/>
              <a:ext cx="5935717" cy="6115704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506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7" name="Picture 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106400" y="9352131"/>
            <a:ext cx="4374000" cy="918540"/>
          </a:xfrm>
          <a:prstGeom prst="rect">
            <a:avLst/>
          </a:prstGeom>
        </p:spPr>
      </p:pic>
      <p:pic>
        <p:nvPicPr>
          <p:cNvPr id="8" name="Picture 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8415" y="7757545"/>
            <a:ext cx="2643280" cy="18370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5524500"/>
            <a:ext cx="4787304" cy="4762500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506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8343900"/>
            <a:ext cx="2093449" cy="144989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BBAA04E-67AC-267D-A588-B5332F6C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6000" dirty="0"/>
              <a:t>The Future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19CDB-7FF7-5E85-AEFC-554F4F92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6840200" cy="8412162"/>
          </a:xfrm>
        </p:spPr>
        <p:txBody>
          <a:bodyPr/>
          <a:lstStyle/>
          <a:p>
            <a:pPr marL="0" indent="0">
              <a:buNone/>
            </a:pPr>
            <a:r>
              <a:rPr lang="en-GB" sz="4400" dirty="0"/>
              <a:t>Infosys predicts that by 2030, automation is likely to displace:</a:t>
            </a:r>
          </a:p>
          <a:p>
            <a:r>
              <a:rPr lang="en-GB" sz="4400" dirty="0"/>
              <a:t>86% of jobs in accommodation and food services</a:t>
            </a:r>
          </a:p>
          <a:p>
            <a:r>
              <a:rPr lang="en-GB" sz="4400" dirty="0"/>
              <a:t>75% of jobs in transportation and warehousing</a:t>
            </a:r>
          </a:p>
          <a:p>
            <a:r>
              <a:rPr lang="en-GB" sz="4400" dirty="0"/>
              <a:t>67% of jobs in real estate and rental and leasing.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057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5524500"/>
            <a:ext cx="4787304" cy="4762500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506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8343900"/>
            <a:ext cx="2093449" cy="144989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BBAA04E-67AC-267D-A588-B5332F6C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6000" dirty="0"/>
              <a:t>Skills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19CDB-7FF7-5E85-AEFC-554F4F92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6840200" cy="8412162"/>
          </a:xfrm>
        </p:spPr>
        <p:txBody>
          <a:bodyPr/>
          <a:lstStyle/>
          <a:p>
            <a:pPr marL="0" indent="0">
              <a:buNone/>
            </a:pPr>
            <a:r>
              <a:rPr lang="en-GB" sz="4400" dirty="0"/>
              <a:t>The World Economic Forum believe the top 10 skills of 2025 to be:</a:t>
            </a:r>
          </a:p>
          <a:p>
            <a:endParaRPr lang="en-GB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62FE37A-18B0-6EB9-3825-18A2FB629F8A}"/>
              </a:ext>
            </a:extLst>
          </p:cNvPr>
          <p:cNvSpPr txBox="1">
            <a:spLocks/>
          </p:cNvSpPr>
          <p:nvPr/>
        </p:nvSpPr>
        <p:spPr>
          <a:xfrm>
            <a:off x="630238" y="2505074"/>
            <a:ext cx="6761162" cy="66008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/>
              <a:t>Analytical thinking and innovation</a:t>
            </a:r>
          </a:p>
          <a:p>
            <a:r>
              <a:rPr lang="en-GB" sz="4000" dirty="0"/>
              <a:t>Active Learning and learning strategies</a:t>
            </a:r>
          </a:p>
          <a:p>
            <a:r>
              <a:rPr lang="en-GB" sz="4000" dirty="0"/>
              <a:t>Complex problem-solving</a:t>
            </a:r>
          </a:p>
          <a:p>
            <a:r>
              <a:rPr lang="en-GB" sz="4000" dirty="0"/>
              <a:t>Critical thinking and analysis</a:t>
            </a:r>
          </a:p>
          <a:p>
            <a:r>
              <a:rPr lang="en-GB" sz="4000" dirty="0"/>
              <a:t>Creativity, originality and initiative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B75F8FA4-B9BB-D111-59F7-097C558CD60D}"/>
              </a:ext>
            </a:extLst>
          </p:cNvPr>
          <p:cNvSpPr txBox="1">
            <a:spLocks/>
          </p:cNvSpPr>
          <p:nvPr/>
        </p:nvSpPr>
        <p:spPr>
          <a:xfrm>
            <a:off x="9144000" y="2505074"/>
            <a:ext cx="7430294" cy="705802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/>
              <a:t>Leadership and social influence</a:t>
            </a:r>
          </a:p>
          <a:p>
            <a:r>
              <a:rPr lang="en-GB" sz="4000" dirty="0"/>
              <a:t>Technology use, monitoring and control</a:t>
            </a:r>
          </a:p>
          <a:p>
            <a:r>
              <a:rPr lang="en-GB" sz="4000" dirty="0"/>
              <a:t>Technology design and programming</a:t>
            </a:r>
          </a:p>
          <a:p>
            <a:r>
              <a:rPr lang="en-GB" sz="4000" dirty="0"/>
              <a:t>Resilience, stress tolerance and flexibility</a:t>
            </a:r>
          </a:p>
          <a:p>
            <a:r>
              <a:rPr lang="en-GB" sz="4000" dirty="0"/>
              <a:t>Reasoning, problem-solving and ideation</a:t>
            </a:r>
          </a:p>
        </p:txBody>
      </p:sp>
    </p:spTree>
    <p:extLst>
      <p:ext uri="{BB962C8B-B14F-4D97-AF65-F5344CB8AC3E}">
        <p14:creationId xmlns:p14="http://schemas.microsoft.com/office/powerpoint/2010/main" val="2893106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AC096-A984-4DD6-95EC-2153982EB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5" name="Content Placeholder 4" descr="A tree with many branches and leaves&#10;&#10;Description automatically generated with medium confidence">
            <a:extLst>
              <a:ext uri="{FF2B5EF4-FFF2-40B4-BE49-F238E27FC236}">
                <a16:creationId xmlns:a16="http://schemas.microsoft.com/office/drawing/2014/main" id="{5255B5E6-BF7D-7E61-F289-8EDE0EA2E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180" y="842674"/>
            <a:ext cx="8995640" cy="8978724"/>
          </a:xfr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C952B3-B78C-3675-44E4-A696444AFEAE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5524500"/>
            <a:ext cx="4787304" cy="4762500"/>
            <a:chOff x="0" y="0"/>
            <a:chExt cx="6350000" cy="633984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026E4AA-0D52-6EF9-8C9E-831E58D4D475}"/>
                </a:ext>
              </a:extLst>
            </p:cNvPr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506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79BC8844-26F1-8DC5-319C-5BAAEBE5A77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04800" y="8343900"/>
            <a:ext cx="2093449" cy="14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69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5524500"/>
            <a:ext cx="4787304" cy="4762500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506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8343900"/>
            <a:ext cx="2093449" cy="144989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BBAA04E-67AC-267D-A588-B5332F6C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GB" sz="6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19CDB-7FF7-5E85-AEFC-554F4F92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6840200" cy="84121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44D4EF94-5DA2-D34B-779F-A45DD06FDC2E}"/>
              </a:ext>
            </a:extLst>
          </p:cNvPr>
          <p:cNvSpPr/>
          <p:nvPr/>
        </p:nvSpPr>
        <p:spPr>
          <a:xfrm>
            <a:off x="5197874" y="854777"/>
            <a:ext cx="7892251" cy="7832023"/>
          </a:xfrm>
          <a:prstGeom prst="triangl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AC84EE-5CF4-EE05-54F2-E9147953CCB5}"/>
              </a:ext>
            </a:extLst>
          </p:cNvPr>
          <p:cNvSpPr txBox="1"/>
          <p:nvPr/>
        </p:nvSpPr>
        <p:spPr>
          <a:xfrm>
            <a:off x="5558530" y="8270121"/>
            <a:ext cx="7015334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Foundation, KS1, KS2, KS3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FE418D-1509-012A-6F15-03A370CC8022}"/>
              </a:ext>
            </a:extLst>
          </p:cNvPr>
          <p:cNvSpPr txBox="1"/>
          <p:nvPr/>
        </p:nvSpPr>
        <p:spPr>
          <a:xfrm>
            <a:off x="6259951" y="6789192"/>
            <a:ext cx="5768095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GCSEs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7C1274-CA06-4ED0-0528-1FCE78BC747C}"/>
              </a:ext>
            </a:extLst>
          </p:cNvPr>
          <p:cNvSpPr txBox="1"/>
          <p:nvPr/>
        </p:nvSpPr>
        <p:spPr>
          <a:xfrm>
            <a:off x="7080664" y="5040564"/>
            <a:ext cx="4126668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 Level/IB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6EE2DC-0022-0E39-F250-3260B3270629}"/>
              </a:ext>
            </a:extLst>
          </p:cNvPr>
          <p:cNvSpPr txBox="1"/>
          <p:nvPr/>
        </p:nvSpPr>
        <p:spPr>
          <a:xfrm>
            <a:off x="8115334" y="3142509"/>
            <a:ext cx="2057328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Higher Education/</a:t>
            </a:r>
          </a:p>
          <a:p>
            <a:pPr algn="ctr"/>
            <a:r>
              <a:rPr lang="en-GB" dirty="0"/>
              <a:t>Employment</a:t>
            </a:r>
          </a:p>
        </p:txBody>
      </p:sp>
    </p:spTree>
    <p:extLst>
      <p:ext uri="{BB962C8B-B14F-4D97-AF65-F5344CB8AC3E}">
        <p14:creationId xmlns:p14="http://schemas.microsoft.com/office/powerpoint/2010/main" val="606933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5524500"/>
            <a:ext cx="4787304" cy="4762500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506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8343900"/>
            <a:ext cx="2093449" cy="144989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BBAA04E-67AC-267D-A588-B5332F6C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6000" dirty="0"/>
              <a:t>A Warminster Sixth Form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19CDB-7FF7-5E85-AEFC-554F4F92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6840200" cy="8412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A Levels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/>
              <a:t>International Baccalaureate (IB) Diploma Programme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/>
              <a:t>International Baccalaureate (IB) Career-Related Programme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/>
              <a:t>Or 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AE006A-FF95-D11A-FFD1-0C248434F8E0}"/>
              </a:ext>
            </a:extLst>
          </p:cNvPr>
          <p:cNvSpPr txBox="1"/>
          <p:nvPr/>
        </p:nvSpPr>
        <p:spPr>
          <a:xfrm>
            <a:off x="1662545" y="5964382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a bit of everything!</a:t>
            </a:r>
          </a:p>
        </p:txBody>
      </p:sp>
    </p:spTree>
    <p:extLst>
      <p:ext uri="{BB962C8B-B14F-4D97-AF65-F5344CB8AC3E}">
        <p14:creationId xmlns:p14="http://schemas.microsoft.com/office/powerpoint/2010/main" val="368523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5524500"/>
            <a:ext cx="4787304" cy="4762500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506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8343900"/>
            <a:ext cx="2093449" cy="144989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BBAA04E-67AC-267D-A588-B5332F6C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6000" dirty="0"/>
              <a:t>A Levels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19CDB-7FF7-5E85-AEFC-554F4F92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6840200" cy="8412162"/>
          </a:xfrm>
        </p:spPr>
        <p:txBody>
          <a:bodyPr/>
          <a:lstStyle/>
          <a:p>
            <a:r>
              <a:rPr lang="en-GB" sz="4400" dirty="0"/>
              <a:t>Considerable reform to assessment structure began in September 2015.  </a:t>
            </a:r>
          </a:p>
          <a:p>
            <a:r>
              <a:rPr lang="en-GB" sz="4400" dirty="0"/>
              <a:t>There have been some changes in content.</a:t>
            </a:r>
          </a:p>
          <a:p>
            <a:r>
              <a:rPr lang="en-GB" sz="4400" dirty="0"/>
              <a:t>All subjects have now been reformed.</a:t>
            </a:r>
          </a:p>
          <a:p>
            <a:r>
              <a:rPr lang="en-GB" sz="4400" dirty="0"/>
              <a:t>All assessment is now at the end of the two year programme taken in the form of two or three examinations.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366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5524500"/>
            <a:ext cx="4787304" cy="4762500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506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8343900"/>
            <a:ext cx="2093449" cy="144989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BBAA04E-67AC-267D-A588-B5332F6C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6000" dirty="0"/>
              <a:t>A Levels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19CDB-7FF7-5E85-AEFC-554F4F92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6840200" cy="8412162"/>
          </a:xfrm>
        </p:spPr>
        <p:txBody>
          <a:bodyPr/>
          <a:lstStyle/>
          <a:p>
            <a:pPr marL="0" indent="0">
              <a:buNone/>
            </a:pPr>
            <a:r>
              <a:rPr lang="en-GB" sz="4400" dirty="0"/>
              <a:t>Available subjects:</a:t>
            </a:r>
          </a:p>
          <a:p>
            <a:pPr marL="0" indent="0">
              <a:buNone/>
            </a:pPr>
            <a:r>
              <a:rPr lang="en-GB" sz="4400" dirty="0"/>
              <a:t>Art						Biology					Business</a:t>
            </a:r>
          </a:p>
          <a:p>
            <a:pPr marL="0" indent="0">
              <a:buNone/>
            </a:pPr>
            <a:r>
              <a:rPr lang="en-GB" sz="4400" dirty="0"/>
              <a:t>Chemistry				Computer Sci.			DT</a:t>
            </a:r>
          </a:p>
          <a:p>
            <a:pPr marL="0" indent="0">
              <a:buNone/>
            </a:pPr>
            <a:r>
              <a:rPr lang="en-GB" sz="4400" dirty="0"/>
              <a:t>Drama					English Lit.				French</a:t>
            </a:r>
          </a:p>
          <a:p>
            <a:pPr marL="0" indent="0">
              <a:buNone/>
            </a:pPr>
            <a:r>
              <a:rPr lang="en-GB" sz="4400" dirty="0"/>
              <a:t>Further Maths			Geography				History</a:t>
            </a:r>
          </a:p>
          <a:p>
            <a:pPr marL="0" indent="0">
              <a:buNone/>
            </a:pPr>
            <a:r>
              <a:rPr lang="en-GB" sz="4400" dirty="0"/>
              <a:t>Maths					Music					Music Tech.</a:t>
            </a:r>
          </a:p>
          <a:p>
            <a:pPr marL="0" indent="0">
              <a:buNone/>
            </a:pPr>
            <a:r>
              <a:rPr lang="en-GB" sz="4400" dirty="0"/>
              <a:t>Photography			Physics					Politics</a:t>
            </a:r>
          </a:p>
          <a:p>
            <a:pPr marL="0" indent="0">
              <a:buNone/>
            </a:pPr>
            <a:r>
              <a:rPr lang="en-GB" sz="4400" dirty="0"/>
              <a:t>Psychology				RS						Spanish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266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5524500"/>
            <a:ext cx="4787304" cy="4762500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506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8343900"/>
            <a:ext cx="2093449" cy="144989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BBAA04E-67AC-267D-A588-B5332F6C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6000" dirty="0"/>
              <a:t>Cambridge </a:t>
            </a:r>
            <a:r>
              <a:rPr lang="en-GB" sz="6000" dirty="0" err="1"/>
              <a:t>Technicals</a:t>
            </a:r>
            <a:endParaRPr lang="en-GB" sz="6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19CDB-7FF7-5E85-AEFC-554F4F92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6840200" cy="8412162"/>
          </a:xfrm>
        </p:spPr>
        <p:txBody>
          <a:bodyPr/>
          <a:lstStyle/>
          <a:p>
            <a:pPr marL="0" indent="0">
              <a:buNone/>
            </a:pPr>
            <a:r>
              <a:rPr lang="en-GB" sz="4400" dirty="0"/>
              <a:t>Available subjects:</a:t>
            </a:r>
          </a:p>
          <a:p>
            <a:pPr marL="0" indent="0">
              <a:buNone/>
            </a:pPr>
            <a:r>
              <a:rPr lang="en-GB" sz="4400" dirty="0"/>
              <a:t>Business				Engineering				Sport</a:t>
            </a:r>
          </a:p>
          <a:p>
            <a:pPr marL="0" indent="0">
              <a:buNone/>
            </a:pPr>
            <a:endParaRPr lang="en-GB" sz="4400" dirty="0"/>
          </a:p>
          <a:p>
            <a:r>
              <a:rPr lang="en-GB" sz="4400" dirty="0"/>
              <a:t>OCR Cambridge </a:t>
            </a:r>
            <a:r>
              <a:rPr lang="en-GB" sz="4400" dirty="0" err="1"/>
              <a:t>Technicals</a:t>
            </a:r>
            <a:r>
              <a:rPr lang="en-GB" sz="4400" dirty="0"/>
              <a:t> are equivalent to an A Level</a:t>
            </a:r>
          </a:p>
          <a:p>
            <a:r>
              <a:rPr lang="en-GB" sz="4400" dirty="0"/>
              <a:t>They have a higher proportion of coursework</a:t>
            </a:r>
          </a:p>
          <a:p>
            <a:r>
              <a:rPr lang="en-GB" sz="4400" dirty="0"/>
              <a:t>There are small formal exams with each</a:t>
            </a:r>
          </a:p>
          <a:p>
            <a:r>
              <a:rPr lang="en-GB" sz="4400" dirty="0"/>
              <a:t>Sport can be taken as a single A Level equivalent or a double equivalence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361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5524500"/>
            <a:ext cx="4787304" cy="4762500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506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8343900"/>
            <a:ext cx="2093449" cy="144989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BBAA04E-67AC-267D-A588-B5332F6C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6000" dirty="0"/>
              <a:t>Pupil Profile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19CDB-7FF7-5E85-AEFC-554F4F92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6840200" cy="8412162"/>
          </a:xfrm>
        </p:spPr>
        <p:txBody>
          <a:bodyPr/>
          <a:lstStyle/>
          <a:p>
            <a:r>
              <a:rPr lang="en-GB" sz="4000" dirty="0"/>
              <a:t>Head Girl in 2020-21</a:t>
            </a:r>
          </a:p>
          <a:p>
            <a:r>
              <a:rPr lang="en-GB" sz="4000" dirty="0"/>
              <a:t>Studied A Levels:</a:t>
            </a:r>
          </a:p>
          <a:p>
            <a:pPr lvl="1"/>
            <a:r>
              <a:rPr lang="en-GB" sz="4000" dirty="0"/>
              <a:t>French – A*</a:t>
            </a:r>
          </a:p>
          <a:p>
            <a:pPr lvl="1"/>
            <a:r>
              <a:rPr lang="en-GB" sz="4000" dirty="0"/>
              <a:t>Spanish – A*</a:t>
            </a:r>
          </a:p>
          <a:p>
            <a:pPr lvl="1"/>
            <a:r>
              <a:rPr lang="en-GB" sz="4000" dirty="0"/>
              <a:t>Art – A*</a:t>
            </a:r>
          </a:p>
          <a:p>
            <a:r>
              <a:rPr lang="en-GB" sz="4000" dirty="0"/>
              <a:t>Gained an A* in her EPQ</a:t>
            </a:r>
          </a:p>
          <a:p>
            <a:r>
              <a:rPr lang="en-GB" sz="4000" dirty="0"/>
              <a:t>Studying Art History and Languages at Exeter University</a:t>
            </a:r>
          </a:p>
          <a:p>
            <a:endParaRPr lang="en-GB" dirty="0"/>
          </a:p>
        </p:txBody>
      </p:sp>
      <p:pic>
        <p:nvPicPr>
          <p:cNvPr id="7" name="Picture 6" descr="A picture containing person, clothing, suit, posing&#10;&#10;Description automatically generated">
            <a:extLst>
              <a:ext uri="{FF2B5EF4-FFF2-40B4-BE49-F238E27FC236}">
                <a16:creationId xmlns:a16="http://schemas.microsoft.com/office/drawing/2014/main" id="{C8C94B37-9C0A-EA95-1747-ED68B4E800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0" y="246063"/>
            <a:ext cx="4024805" cy="603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38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5524500"/>
            <a:ext cx="4787304" cy="4762500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506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8343900"/>
            <a:ext cx="2093449" cy="144989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BBAA04E-67AC-267D-A588-B5332F6C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6000" dirty="0"/>
              <a:t>Pupil Profile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19CDB-7FF7-5E85-AEFC-554F4F92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6840200" cy="8412162"/>
          </a:xfrm>
        </p:spPr>
        <p:txBody>
          <a:bodyPr/>
          <a:lstStyle/>
          <a:p>
            <a:r>
              <a:rPr lang="en-GB" sz="4000" dirty="0"/>
              <a:t>Joined the School in 2018</a:t>
            </a:r>
          </a:p>
          <a:p>
            <a:r>
              <a:rPr lang="en-GB" sz="4000" dirty="0"/>
              <a:t>Studied A Levels &amp; Cambridge Technical</a:t>
            </a:r>
          </a:p>
          <a:p>
            <a:pPr lvl="1"/>
            <a:r>
              <a:rPr lang="en-GB" sz="4000" dirty="0"/>
              <a:t>RS - B</a:t>
            </a:r>
          </a:p>
          <a:p>
            <a:pPr lvl="1"/>
            <a:r>
              <a:rPr lang="en-GB" sz="4000" dirty="0"/>
              <a:t>Business – Distinction*</a:t>
            </a:r>
          </a:p>
          <a:p>
            <a:pPr lvl="1"/>
            <a:r>
              <a:rPr lang="en-GB" sz="4000" dirty="0"/>
              <a:t>Sport – Distinction</a:t>
            </a:r>
          </a:p>
          <a:p>
            <a:pPr lvl="1"/>
            <a:r>
              <a:rPr lang="en-GB" sz="4000" dirty="0"/>
              <a:t>144 UCAS points (AAA equivalent)</a:t>
            </a:r>
          </a:p>
          <a:p>
            <a:r>
              <a:rPr lang="en-GB" sz="4000" dirty="0"/>
              <a:t>Took a GAP year and will begin a degree in </a:t>
            </a:r>
          </a:p>
          <a:p>
            <a:pPr marL="0" indent="0">
              <a:buNone/>
            </a:pPr>
            <a:r>
              <a:rPr lang="en-GB" sz="4000" dirty="0"/>
              <a:t>   Philosophy, Politics and Economics at Leeds University in September</a:t>
            </a:r>
          </a:p>
          <a:p>
            <a:endParaRPr lang="en-GB" dirty="0"/>
          </a:p>
        </p:txBody>
      </p:sp>
      <p:pic>
        <p:nvPicPr>
          <p:cNvPr id="9" name="Picture 8" descr="A person standing at a podium&#10;&#10;Description automatically generated">
            <a:extLst>
              <a:ext uri="{FF2B5EF4-FFF2-40B4-BE49-F238E27FC236}">
                <a16:creationId xmlns:a16="http://schemas.microsoft.com/office/drawing/2014/main" id="{B0957604-F60C-7D28-226B-C4D275DAA7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5" t="21677" r="21510" b="3432"/>
          <a:stretch/>
        </p:blipFill>
        <p:spPr>
          <a:xfrm>
            <a:off x="13718942" y="274638"/>
            <a:ext cx="3751640" cy="647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06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5524500"/>
            <a:ext cx="4787304" cy="4762500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506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8343900"/>
            <a:ext cx="2093449" cy="144989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BBAA04E-67AC-267D-A588-B5332F6C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0" dirty="0"/>
              <a:t>headmaster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8F8497-0DA5-74A7-BFAD-855C4E013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12536487" cy="1500187"/>
          </a:xfrm>
        </p:spPr>
        <p:txBody>
          <a:bodyPr>
            <a:noAutofit/>
          </a:bodyPr>
          <a:lstStyle/>
          <a:p>
            <a:r>
              <a:rPr lang="en-GB" sz="6600" b="1" dirty="0">
                <a:solidFill>
                  <a:schemeClr val="tx1"/>
                </a:solidFill>
              </a:rPr>
              <a:t>Mr Matt Williams</a:t>
            </a:r>
          </a:p>
        </p:txBody>
      </p:sp>
    </p:spTree>
    <p:extLst>
      <p:ext uri="{BB962C8B-B14F-4D97-AF65-F5344CB8AC3E}">
        <p14:creationId xmlns:p14="http://schemas.microsoft.com/office/powerpoint/2010/main" val="883621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5524500"/>
            <a:ext cx="4787304" cy="4762500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506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8343900"/>
            <a:ext cx="2093449" cy="144989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BBAA04E-67AC-267D-A588-B5332F6C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6000" dirty="0"/>
              <a:t>IB Diploma (IBDP)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19CDB-7FF7-5E85-AEFC-554F4F92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6840200" cy="8412162"/>
          </a:xfrm>
        </p:spPr>
        <p:txBody>
          <a:bodyPr/>
          <a:lstStyle/>
          <a:p>
            <a:r>
              <a:rPr lang="en-GB" sz="4400" dirty="0"/>
              <a:t>Emphasis on breadth</a:t>
            </a:r>
          </a:p>
          <a:p>
            <a:r>
              <a:rPr lang="en-GB" sz="4400" dirty="0"/>
              <a:t>Six subjects chosen from a minimum of five curriculum groups.</a:t>
            </a:r>
          </a:p>
          <a:p>
            <a:r>
              <a:rPr lang="en-GB" sz="4400" dirty="0"/>
              <a:t>Three taken to Higher Level, three to Standard Level.</a:t>
            </a:r>
          </a:p>
          <a:p>
            <a:r>
              <a:rPr lang="en-GB" sz="4400" dirty="0"/>
              <a:t>Additional extended personal research, reflective study and co-curricular involvement.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135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5524500"/>
            <a:ext cx="4787304" cy="4762500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506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8343900"/>
            <a:ext cx="2093449" cy="144989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BBAA04E-67AC-267D-A588-B5332F6C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6000" dirty="0"/>
              <a:t>Pupil Profile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19CDB-7FF7-5E85-AEFC-554F4F92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6840200" cy="8412162"/>
          </a:xfrm>
        </p:spPr>
        <p:txBody>
          <a:bodyPr/>
          <a:lstStyle/>
          <a:p>
            <a:r>
              <a:rPr lang="en-GB" sz="3800" dirty="0"/>
              <a:t>Joined the School for AGP in Year 11</a:t>
            </a:r>
          </a:p>
          <a:p>
            <a:r>
              <a:rPr lang="en-GB" sz="3800" dirty="0"/>
              <a:t>Studied IB:		</a:t>
            </a:r>
          </a:p>
          <a:p>
            <a:pPr lvl="1"/>
            <a:r>
              <a:rPr lang="en-GB" sz="3800" dirty="0"/>
              <a:t>Chemistry</a:t>
            </a:r>
          </a:p>
          <a:p>
            <a:pPr lvl="1"/>
            <a:r>
              <a:rPr lang="en-GB" sz="3800" dirty="0"/>
              <a:t>Economics</a:t>
            </a:r>
          </a:p>
          <a:p>
            <a:pPr lvl="1"/>
            <a:r>
              <a:rPr lang="en-GB" sz="3800" dirty="0"/>
              <a:t>English A Literature				</a:t>
            </a:r>
          </a:p>
          <a:p>
            <a:pPr lvl="1"/>
            <a:r>
              <a:rPr lang="en-GB" sz="3800" dirty="0"/>
              <a:t>Spanish B</a:t>
            </a:r>
          </a:p>
          <a:p>
            <a:pPr lvl="1"/>
            <a:r>
              <a:rPr lang="en-GB" sz="3800" dirty="0"/>
              <a:t>Maths</a:t>
            </a:r>
          </a:p>
          <a:p>
            <a:pPr lvl="1"/>
            <a:r>
              <a:rPr lang="en-GB" sz="3800" dirty="0"/>
              <a:t>Physics</a:t>
            </a:r>
          </a:p>
          <a:p>
            <a:r>
              <a:rPr lang="en-GB" sz="3800" dirty="0"/>
              <a:t>Gained 44 IB points (Max. 45)</a:t>
            </a:r>
          </a:p>
          <a:p>
            <a:r>
              <a:rPr lang="en-GB" sz="3800" dirty="0"/>
              <a:t>Studying Computer Science at Edinburgh University</a:t>
            </a:r>
          </a:p>
          <a:p>
            <a:endParaRPr lang="en-GB" dirty="0"/>
          </a:p>
        </p:txBody>
      </p:sp>
      <p:pic>
        <p:nvPicPr>
          <p:cNvPr id="8" name="Picture 7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06AB60D7-D2A2-E013-C0C7-21763D8CA6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1" y="279399"/>
            <a:ext cx="3886200" cy="582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44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5524500"/>
            <a:ext cx="4787304" cy="4762500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506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8343900"/>
            <a:ext cx="2093449" cy="144989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BBAA04E-67AC-267D-A588-B5332F6C6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3335000" cy="1143000"/>
          </a:xfrm>
        </p:spPr>
        <p:txBody>
          <a:bodyPr>
            <a:normAutofit/>
          </a:bodyPr>
          <a:lstStyle/>
          <a:p>
            <a:pPr algn="l"/>
            <a:r>
              <a:rPr lang="en-GB" sz="6000" dirty="0"/>
              <a:t>IB Career-Related Programme (IBCP)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19CDB-7FF7-5E85-AEFC-554F4F92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6840200" cy="8412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Consists of:</a:t>
            </a:r>
          </a:p>
          <a:p>
            <a:pPr marL="285750" indent="-285750"/>
            <a:r>
              <a:rPr lang="en-GB" dirty="0"/>
              <a:t>At least two IB Diploma subjects (Either HL or SL)</a:t>
            </a:r>
          </a:p>
          <a:p>
            <a:pPr marL="285750" indent="-285750"/>
            <a:r>
              <a:rPr lang="en-GB" dirty="0"/>
              <a:t>A vocational (Cambridge Technical) course</a:t>
            </a:r>
          </a:p>
          <a:p>
            <a:pPr marL="285750" indent="-285750"/>
            <a:r>
              <a:rPr lang="en-GB" dirty="0"/>
              <a:t>A core programme consisting of </a:t>
            </a:r>
            <a:r>
              <a:rPr lang="en-GB" i="1" dirty="0"/>
              <a:t>Personal and Professional Skills, Service Learning, The Reflective Project and Language Development.</a:t>
            </a:r>
          </a:p>
          <a:p>
            <a:pPr marL="285750" indent="-285750"/>
            <a:endParaRPr lang="en-GB" i="1" dirty="0"/>
          </a:p>
          <a:p>
            <a:pPr marL="0" indent="0">
              <a:buNone/>
            </a:pPr>
            <a:r>
              <a:rPr lang="en-GB" dirty="0"/>
              <a:t>The vocational courses on offer will be:</a:t>
            </a:r>
          </a:p>
          <a:p>
            <a:pPr marL="285750" indent="-285750"/>
            <a:r>
              <a:rPr lang="en-GB" dirty="0"/>
              <a:t>Business, Engineering, Sport and Physical Activity</a:t>
            </a:r>
          </a:p>
          <a:p>
            <a:r>
              <a:rPr lang="en-GB" dirty="0"/>
              <a:t>All of which will follow the OCR Cambridge Technical Diploma specifications.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The IBCP is a fantastic programme which will lead to further/higher education, apprenticeships or employment.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479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5524500"/>
            <a:ext cx="4787304" cy="4762500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506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8343900"/>
            <a:ext cx="2093449" cy="144989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BBAA04E-67AC-267D-A588-B5332F6C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6000" dirty="0"/>
              <a:t>Pupil Profile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19CDB-7FF7-5E85-AEFC-554F4F92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6840200" cy="8412162"/>
          </a:xfrm>
        </p:spPr>
        <p:txBody>
          <a:bodyPr/>
          <a:lstStyle/>
          <a:p>
            <a:r>
              <a:rPr lang="en-GB" sz="4000" dirty="0"/>
              <a:t>Joined the School in 2013 in Year 7</a:t>
            </a:r>
          </a:p>
          <a:p>
            <a:r>
              <a:rPr lang="en-GB" sz="4000" dirty="0" err="1"/>
              <a:t>Studyied</a:t>
            </a:r>
            <a:r>
              <a:rPr lang="en-GB" sz="4000" dirty="0"/>
              <a:t> the IBCP:</a:t>
            </a:r>
          </a:p>
          <a:p>
            <a:pPr lvl="1"/>
            <a:r>
              <a:rPr lang="en-GB" sz="4000" dirty="0" err="1"/>
              <a:t>CamTech</a:t>
            </a:r>
            <a:r>
              <a:rPr lang="en-GB" sz="4000" dirty="0"/>
              <a:t> Business – Distinction*</a:t>
            </a:r>
          </a:p>
          <a:p>
            <a:pPr lvl="1"/>
            <a:r>
              <a:rPr lang="en-GB" sz="4000" dirty="0"/>
              <a:t>IB Art – Level 5</a:t>
            </a:r>
          </a:p>
          <a:p>
            <a:pPr lvl="1"/>
            <a:r>
              <a:rPr lang="en-GB" sz="4000" dirty="0"/>
              <a:t>IB Economics – Level 5</a:t>
            </a:r>
          </a:p>
          <a:p>
            <a:pPr lvl="1"/>
            <a:r>
              <a:rPr lang="en-GB" sz="4000" dirty="0"/>
              <a:t>128 UCAS points (Equivalent to AAB)</a:t>
            </a:r>
          </a:p>
          <a:p>
            <a:r>
              <a:rPr lang="en-GB" sz="4000" dirty="0"/>
              <a:t>Head of Denys Boarding House.</a:t>
            </a:r>
          </a:p>
          <a:p>
            <a:r>
              <a:rPr lang="en-GB" sz="4000" dirty="0"/>
              <a:t>Graduated from University of East Anglia having read Business Management with a Year Abroad.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0AD4BF-5B17-8C03-FC1A-532F443C4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8401" y="312738"/>
            <a:ext cx="3962400" cy="61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37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5524500"/>
            <a:ext cx="4787304" cy="4762500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506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8343900"/>
            <a:ext cx="2093449" cy="144989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BBAA04E-67AC-267D-A588-B5332F6C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6000" dirty="0"/>
              <a:t>Blended Programme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19CDB-7FF7-5E85-AEFC-554F4F92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6840200" cy="8412162"/>
          </a:xfrm>
        </p:spPr>
        <p:txBody>
          <a:bodyPr/>
          <a:lstStyle/>
          <a:p>
            <a:r>
              <a:rPr lang="en-GB" sz="4400" dirty="0"/>
              <a:t>Pick the bits of each pathway that is most attractive to you.</a:t>
            </a:r>
          </a:p>
          <a:p>
            <a:r>
              <a:rPr lang="en-GB" sz="4400" dirty="0"/>
              <a:t>Within reason most combinations can be accommodated.</a:t>
            </a:r>
          </a:p>
          <a:p>
            <a:r>
              <a:rPr lang="en-GB" sz="4400" dirty="0"/>
              <a:t>Allows pupils to build a programme that matches their needs and ambitions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534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5524500"/>
            <a:ext cx="4787304" cy="4762500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506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8343900"/>
            <a:ext cx="2093449" cy="144989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BBAA04E-67AC-267D-A588-B5332F6C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6000" dirty="0"/>
              <a:t>Pupil Profile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19CDB-7FF7-5E85-AEFC-554F4F92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6840200" cy="8412162"/>
          </a:xfrm>
        </p:spPr>
        <p:txBody>
          <a:bodyPr/>
          <a:lstStyle/>
          <a:p>
            <a:r>
              <a:rPr lang="en-GB" sz="4000" dirty="0"/>
              <a:t>Joined the School in 2016 in Year 11</a:t>
            </a:r>
          </a:p>
          <a:p>
            <a:r>
              <a:rPr lang="en-GB" sz="4000" dirty="0"/>
              <a:t>Studied a blended programme (U6):</a:t>
            </a:r>
          </a:p>
          <a:p>
            <a:pPr lvl="1"/>
            <a:r>
              <a:rPr lang="en-GB" sz="4000" dirty="0" err="1"/>
              <a:t>CamTech</a:t>
            </a:r>
            <a:r>
              <a:rPr lang="en-GB" sz="4000" dirty="0"/>
              <a:t> Business – Pass</a:t>
            </a:r>
          </a:p>
          <a:p>
            <a:pPr lvl="1"/>
            <a:r>
              <a:rPr lang="en-GB" sz="4000" dirty="0"/>
              <a:t>IB Maths Studies – Level 5</a:t>
            </a:r>
          </a:p>
          <a:p>
            <a:pPr lvl="1"/>
            <a:r>
              <a:rPr lang="en-GB" sz="4000" dirty="0"/>
              <a:t>A Level Photography – C</a:t>
            </a:r>
          </a:p>
          <a:p>
            <a:pPr lvl="1"/>
            <a:r>
              <a:rPr lang="en-GB" sz="4000" dirty="0"/>
              <a:t>UCAS points equivalent of CCC</a:t>
            </a:r>
          </a:p>
          <a:p>
            <a:r>
              <a:rPr lang="en-GB" sz="4000" dirty="0"/>
              <a:t>Graduated from the University of East Anglia having read Accounting and Finance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8918F2-1CBA-C73F-2CB1-87AF8C97F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600" y="274638"/>
            <a:ext cx="3590925" cy="529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58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5524500"/>
            <a:ext cx="4787304" cy="4762500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506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8343900"/>
            <a:ext cx="2093449" cy="144989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BBAA04E-67AC-267D-A588-B5332F6C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0" dirty="0"/>
              <a:t>Director of sixth form and pathways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8F8497-0DA5-74A7-BFAD-855C4E013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12536487" cy="1500187"/>
          </a:xfrm>
        </p:spPr>
        <p:txBody>
          <a:bodyPr>
            <a:noAutofit/>
          </a:bodyPr>
          <a:lstStyle/>
          <a:p>
            <a:r>
              <a:rPr lang="en-GB" sz="6600" b="1" dirty="0">
                <a:solidFill>
                  <a:schemeClr val="tx1"/>
                </a:solidFill>
              </a:rPr>
              <a:t>Mrs Gill Walmsley</a:t>
            </a:r>
          </a:p>
        </p:txBody>
      </p:sp>
    </p:spTree>
    <p:extLst>
      <p:ext uri="{BB962C8B-B14F-4D97-AF65-F5344CB8AC3E}">
        <p14:creationId xmlns:p14="http://schemas.microsoft.com/office/powerpoint/2010/main" val="3790914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5524500"/>
            <a:ext cx="4787304" cy="4762500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506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8343900"/>
            <a:ext cx="2093449" cy="144989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BBAA04E-67AC-267D-A588-B5332F6C6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2573000" cy="1143000"/>
          </a:xfrm>
        </p:spPr>
        <p:txBody>
          <a:bodyPr>
            <a:normAutofit/>
          </a:bodyPr>
          <a:lstStyle/>
          <a:p>
            <a:pPr algn="l"/>
            <a:r>
              <a:rPr lang="en-GB" sz="6000" dirty="0"/>
              <a:t>Sixth Form Support and Guidance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19CDB-7FF7-5E85-AEFC-554F4F92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6840200" cy="8412162"/>
          </a:xfrm>
        </p:spPr>
        <p:txBody>
          <a:bodyPr/>
          <a:lstStyle/>
          <a:p>
            <a:r>
              <a:rPr lang="en-GB" sz="4400" dirty="0"/>
              <a:t>Helping pupils to decide what subjects they want to take, both to help them succeed in the Sixth Form and to succeed when they leave school.</a:t>
            </a:r>
          </a:p>
          <a:p>
            <a:r>
              <a:rPr lang="en-GB" sz="4400" dirty="0"/>
              <a:t>Dedicated independent study time built in to all academic programmes.</a:t>
            </a:r>
          </a:p>
          <a:p>
            <a:r>
              <a:rPr lang="en-GB" sz="4400" dirty="0"/>
              <a:t>Independent Learning Conference, research seminar training and study advice to help pupils determine how they learn best.</a:t>
            </a:r>
          </a:p>
          <a:p>
            <a:r>
              <a:rPr lang="en-GB" sz="4400" dirty="0"/>
              <a:t>Dedicated study space exclusively for Sixth Form use.</a:t>
            </a:r>
          </a:p>
          <a:p>
            <a:r>
              <a:rPr lang="en-GB" sz="4400" dirty="0"/>
              <a:t>Academic and holistic support for pupils who require.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652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5524500"/>
            <a:ext cx="4787304" cy="4762500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506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8343900"/>
            <a:ext cx="2093449" cy="144989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BBAA04E-67AC-267D-A588-B5332F6C6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2573000" cy="1143000"/>
          </a:xfrm>
        </p:spPr>
        <p:txBody>
          <a:bodyPr>
            <a:normAutofit/>
          </a:bodyPr>
          <a:lstStyle/>
          <a:p>
            <a:pPr algn="l"/>
            <a:r>
              <a:rPr lang="en-GB" sz="6000" dirty="0"/>
              <a:t>Preparing for life after school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19CDB-7FF7-5E85-AEFC-554F4F92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6840200" cy="8412162"/>
          </a:xfrm>
        </p:spPr>
        <p:txBody>
          <a:bodyPr/>
          <a:lstStyle/>
          <a:p>
            <a:r>
              <a:rPr lang="en-GB" sz="4400" dirty="0"/>
              <a:t>Preparation for university – in the UK and abroad</a:t>
            </a:r>
          </a:p>
          <a:p>
            <a:r>
              <a:rPr lang="en-GB" sz="4400" dirty="0"/>
              <a:t>Specific preparation for competitive courses, including Oxbridge, Medicine and Engineering</a:t>
            </a:r>
          </a:p>
          <a:p>
            <a:r>
              <a:rPr lang="en-GB" sz="4400" dirty="0"/>
              <a:t>Guidance on Apprenticeships and Employment opportunities</a:t>
            </a:r>
          </a:p>
          <a:p>
            <a:r>
              <a:rPr lang="en-GB" sz="4400" dirty="0"/>
              <a:t>Careers mentoring workshops</a:t>
            </a:r>
          </a:p>
          <a:p>
            <a:r>
              <a:rPr lang="en-GB" sz="4400" dirty="0"/>
              <a:t>Advice and support for structured Gap years</a:t>
            </a:r>
          </a:p>
          <a:p>
            <a:r>
              <a:rPr lang="en-GB" sz="4400" dirty="0"/>
              <a:t>Opportunities for overseas volunteering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519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5524500"/>
            <a:ext cx="4787304" cy="4762500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506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8343900"/>
            <a:ext cx="2093449" cy="144989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BBAA04E-67AC-267D-A588-B5332F6C6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2573000" cy="1143000"/>
          </a:xfrm>
        </p:spPr>
        <p:txBody>
          <a:bodyPr>
            <a:normAutofit/>
          </a:bodyPr>
          <a:lstStyle/>
          <a:p>
            <a:pPr algn="l"/>
            <a:r>
              <a:rPr lang="en-GB" sz="6000" dirty="0"/>
              <a:t>Study Skills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19CDB-7FF7-5E85-AEFC-554F4F92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6840200" cy="8412162"/>
          </a:xfrm>
        </p:spPr>
        <p:txBody>
          <a:bodyPr/>
          <a:lstStyle/>
          <a:p>
            <a:pPr marL="0" indent="0">
              <a:buNone/>
            </a:pPr>
            <a:r>
              <a:rPr lang="en-GB" sz="4200" dirty="0"/>
              <a:t>Ongoing ‘study skills’ sessions for </a:t>
            </a:r>
            <a:r>
              <a:rPr lang="en-GB" sz="4200" u="sng" dirty="0"/>
              <a:t>all</a:t>
            </a:r>
            <a:r>
              <a:rPr lang="en-GB" sz="4200" dirty="0"/>
              <a:t> Lower Sixth pupils.  </a:t>
            </a:r>
          </a:p>
          <a:p>
            <a:pPr marL="0" indent="0">
              <a:buNone/>
            </a:pPr>
            <a:r>
              <a:rPr lang="en-GB" sz="4200" dirty="0"/>
              <a:t>At the beginning of their studies, it provides pupils with understanding of:</a:t>
            </a:r>
          </a:p>
          <a:p>
            <a:r>
              <a:rPr lang="en-GB" sz="4200" dirty="0"/>
              <a:t>Research skills</a:t>
            </a:r>
          </a:p>
          <a:p>
            <a:r>
              <a:rPr lang="en-GB" sz="4200" dirty="0"/>
              <a:t>Academic referencing </a:t>
            </a:r>
          </a:p>
          <a:p>
            <a:r>
              <a:rPr lang="en-GB" sz="4200" dirty="0"/>
              <a:t>Critical reading and writing skills</a:t>
            </a:r>
          </a:p>
          <a:p>
            <a:endParaRPr lang="en-GB" sz="4200" dirty="0"/>
          </a:p>
          <a:p>
            <a:pPr marL="0" indent="0">
              <a:buNone/>
            </a:pPr>
            <a:r>
              <a:rPr lang="en-GB" sz="4200" dirty="0"/>
              <a:t>All sessions are delivered on a weekly basis by our dedicated School Librarian and will support all Post-16 courses, but also great preparation for university.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56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5524500"/>
            <a:ext cx="4787304" cy="4762500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506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8343900"/>
            <a:ext cx="2093449" cy="144989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BBAA04E-67AC-267D-A588-B5332F6C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6000" dirty="0"/>
              <a:t>Our Vision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19CDB-7FF7-5E85-AEFC-554F4F92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6840200" cy="8412162"/>
          </a:xfrm>
        </p:spPr>
        <p:txBody>
          <a:bodyPr/>
          <a:lstStyle/>
          <a:p>
            <a:pPr marL="0" indent="0">
              <a:buNone/>
            </a:pPr>
            <a:r>
              <a:rPr lang="en-GB" sz="8000" i="1" dirty="0"/>
              <a:t>To develop and nurture rounded individuals with a love of learning and strong moral values, within a supportive and inspiring community.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941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5524500"/>
            <a:ext cx="4787304" cy="4762500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506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8343900"/>
            <a:ext cx="2093449" cy="144989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BBAA04E-67AC-267D-A588-B5332F6C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0" dirty="0"/>
              <a:t>Head girl and head boy 2024-25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8F8497-0DA5-74A7-BFAD-855C4E013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15051088" cy="1500187"/>
          </a:xfrm>
        </p:spPr>
        <p:txBody>
          <a:bodyPr>
            <a:noAutofit/>
          </a:bodyPr>
          <a:lstStyle/>
          <a:p>
            <a:r>
              <a:rPr lang="en-GB" sz="6600" b="1" dirty="0">
                <a:solidFill>
                  <a:schemeClr val="tx1"/>
                </a:solidFill>
              </a:rPr>
              <a:t>Niamh Crinion and Barnaby Craven-Smith</a:t>
            </a:r>
          </a:p>
        </p:txBody>
      </p:sp>
    </p:spTree>
    <p:extLst>
      <p:ext uri="{BB962C8B-B14F-4D97-AF65-F5344CB8AC3E}">
        <p14:creationId xmlns:p14="http://schemas.microsoft.com/office/powerpoint/2010/main" val="3322075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5524500"/>
            <a:ext cx="4787304" cy="4762500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506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8343900"/>
            <a:ext cx="2093449" cy="144989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8F8497-0DA5-74A7-BFAD-855C4E013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12536487" cy="1500187"/>
          </a:xfrm>
        </p:spPr>
        <p:txBody>
          <a:bodyPr>
            <a:noAutofit/>
          </a:bodyPr>
          <a:lstStyle/>
          <a:p>
            <a:r>
              <a:rPr lang="en-GB" sz="6600" b="1" dirty="0">
                <a:solidFill>
                  <a:schemeClr val="tx1"/>
                </a:solidFill>
              </a:rPr>
              <a:t>How many piano tuners in Chicago?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3136601-B4E1-D891-2163-C6B80C07F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273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ChangeAspect="1" noMove="1" noResize="1"/>
          </p:cNvGrpSpPr>
          <p:nvPr/>
        </p:nvGrpSpPr>
        <p:grpSpPr>
          <a:xfrm rot="-10800000">
            <a:off x="13396744" y="0"/>
            <a:ext cx="4891255" cy="4869173"/>
            <a:chOff x="0" y="0"/>
            <a:chExt cx="6350000" cy="6339840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506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4"/>
          <p:cNvGrpSpPr>
            <a:grpSpLocks noGrp="1" noUngrp="1" noRot="1" noChangeAspect="1" noMove="1" noResize="1"/>
          </p:cNvGrpSpPr>
          <p:nvPr/>
        </p:nvGrpSpPr>
        <p:grpSpPr>
          <a:xfrm>
            <a:off x="1" y="5143500"/>
            <a:ext cx="5143500" cy="5143500"/>
            <a:chOff x="0" y="0"/>
            <a:chExt cx="6350000" cy="6339840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506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6" name="Picture 6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3776" y="7948035"/>
            <a:ext cx="2643280" cy="18370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5524500"/>
            <a:ext cx="4787304" cy="4762500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506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8343900"/>
            <a:ext cx="2093449" cy="144989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BBAA04E-67AC-267D-A588-B5332F6C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0" dirty="0"/>
              <a:t>Deputy head (academic)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8F8497-0DA5-74A7-BFAD-855C4E013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12536487" cy="1500187"/>
          </a:xfrm>
        </p:spPr>
        <p:txBody>
          <a:bodyPr>
            <a:noAutofit/>
          </a:bodyPr>
          <a:lstStyle/>
          <a:p>
            <a:r>
              <a:rPr lang="en-GB" sz="6600" b="1" dirty="0">
                <a:solidFill>
                  <a:schemeClr val="tx1"/>
                </a:solidFill>
              </a:rPr>
              <a:t>Mr Mark Sully</a:t>
            </a:r>
          </a:p>
        </p:txBody>
      </p:sp>
    </p:spTree>
    <p:extLst>
      <p:ext uri="{BB962C8B-B14F-4D97-AF65-F5344CB8AC3E}">
        <p14:creationId xmlns:p14="http://schemas.microsoft.com/office/powerpoint/2010/main" val="2299058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5524500"/>
            <a:ext cx="4787304" cy="4762500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506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8343900"/>
            <a:ext cx="2093449" cy="144989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959ECC1-C6CE-0DD6-1390-F1FD24086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7745" y="2095500"/>
            <a:ext cx="7772400" cy="1470025"/>
          </a:xfrm>
        </p:spPr>
        <p:txBody>
          <a:bodyPr/>
          <a:lstStyle/>
          <a:p>
            <a:pPr algn="l"/>
            <a:r>
              <a:rPr lang="en-GB" dirty="0"/>
              <a:t>Friday 23</a:t>
            </a:r>
            <a:r>
              <a:rPr lang="en-GB" baseline="30000" dirty="0"/>
              <a:t>rd</a:t>
            </a:r>
            <a:r>
              <a:rPr lang="en-GB" dirty="0"/>
              <a:t> January 2027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2E92AB6-44F2-9FDB-4CD9-7BAA95596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9220200" cy="3964491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University Interview</a:t>
            </a:r>
          </a:p>
          <a:p>
            <a:pPr marL="514350" indent="-514350" algn="l"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Why do you want to study this course?</a:t>
            </a:r>
          </a:p>
          <a:p>
            <a:pPr marL="514350" indent="-514350" algn="l"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What do you enjoy most about the subject?</a:t>
            </a:r>
          </a:p>
          <a:p>
            <a:pPr marL="514350" indent="-514350" algn="l"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Tell me about your work experience?</a:t>
            </a:r>
          </a:p>
          <a:p>
            <a:pPr marL="514350" indent="-514350" algn="l"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Why are manhole covers round?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5524500"/>
            <a:ext cx="4787304" cy="4762500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506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8343900"/>
            <a:ext cx="2093449" cy="144989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255323F-E355-3C6A-7368-16C2337E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6000" dirty="0"/>
              <a:t>GCSEs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0E3FF8-240A-AE7A-256D-AB65684CC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6687800" cy="81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/>
              <a:t>In short, GCSE grades will shape the next few steps, post-Year 11. </a:t>
            </a:r>
          </a:p>
          <a:p>
            <a:r>
              <a:rPr lang="en-GB" sz="4400" dirty="0"/>
              <a:t>They act as entry requirements to the Sixth Form.</a:t>
            </a:r>
          </a:p>
          <a:p>
            <a:r>
              <a:rPr lang="en-GB" sz="4400" dirty="0"/>
              <a:t>They are a good indicator of possible Post-16 success. For example, five </a:t>
            </a:r>
            <a:r>
              <a:rPr lang="en-GB" sz="4400" dirty="0">
                <a:solidFill>
                  <a:srgbClr val="FF0000"/>
                </a:solidFill>
              </a:rPr>
              <a:t>Grade 6</a:t>
            </a:r>
            <a:r>
              <a:rPr lang="en-GB" sz="4400" dirty="0"/>
              <a:t> (Formerly B grades) and five </a:t>
            </a:r>
            <a:r>
              <a:rPr lang="en-GB" sz="4400" dirty="0">
                <a:solidFill>
                  <a:srgbClr val="FF0000"/>
                </a:solidFill>
              </a:rPr>
              <a:t>Grade 5</a:t>
            </a:r>
            <a:r>
              <a:rPr lang="en-GB" sz="4400" dirty="0"/>
              <a:t> (Formerly high C grades) at GCSE roughly translates to a predicted </a:t>
            </a:r>
            <a:r>
              <a:rPr lang="en-GB" sz="4400" dirty="0">
                <a:solidFill>
                  <a:srgbClr val="FF0000"/>
                </a:solidFill>
              </a:rPr>
              <a:t>CCD</a:t>
            </a:r>
            <a:r>
              <a:rPr lang="en-GB" sz="4400" dirty="0"/>
              <a:t> at A Level or 26 points in the IB Diploma.</a:t>
            </a:r>
          </a:p>
          <a:p>
            <a:r>
              <a:rPr lang="en-GB" sz="4400" dirty="0"/>
              <a:t>GCSEs determine the qualifications a pupil will take next.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737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5524500"/>
            <a:ext cx="4787304" cy="4762500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506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8343900"/>
            <a:ext cx="2093449" cy="144989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BBAA04E-67AC-267D-A588-B5332F6C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6000" dirty="0"/>
              <a:t>GCSEs and University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19CDB-7FF7-5E85-AEFC-554F4F92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6840200" cy="8412162"/>
          </a:xfrm>
        </p:spPr>
        <p:txBody>
          <a:bodyPr/>
          <a:lstStyle/>
          <a:p>
            <a:pPr marL="0" indent="0">
              <a:buNone/>
            </a:pPr>
            <a:r>
              <a:rPr lang="en-GB" sz="4400" dirty="0"/>
              <a:t>The large majority of universities look for at least a Grade 4  in GCSE English, Maths and sometimes a Science. Under the current system there are two levels of “pass”:</a:t>
            </a:r>
          </a:p>
          <a:p>
            <a:r>
              <a:rPr lang="en-GB" sz="4400" dirty="0"/>
              <a:t>A </a:t>
            </a:r>
            <a:r>
              <a:rPr lang="en-GB" sz="4400" dirty="0">
                <a:solidFill>
                  <a:schemeClr val="accent6">
                    <a:lumMod val="75000"/>
                  </a:schemeClr>
                </a:solidFill>
              </a:rPr>
              <a:t>Grade 4</a:t>
            </a:r>
            <a:r>
              <a:rPr lang="en-GB" sz="4400" dirty="0"/>
              <a:t> is deemed a </a:t>
            </a:r>
            <a:r>
              <a:rPr lang="en-GB" sz="4400" dirty="0">
                <a:solidFill>
                  <a:schemeClr val="accent6">
                    <a:lumMod val="75000"/>
                  </a:schemeClr>
                </a:solidFill>
              </a:rPr>
              <a:t>‘Standard Pass’ </a:t>
            </a:r>
          </a:p>
          <a:p>
            <a:r>
              <a:rPr lang="en-GB" sz="4400" dirty="0"/>
              <a:t>A </a:t>
            </a:r>
            <a:r>
              <a:rPr lang="en-GB" sz="4400" dirty="0">
                <a:solidFill>
                  <a:srgbClr val="FF0000"/>
                </a:solidFill>
              </a:rPr>
              <a:t>Grade 5</a:t>
            </a:r>
            <a:r>
              <a:rPr lang="en-GB" sz="4400" dirty="0"/>
              <a:t> a </a:t>
            </a:r>
            <a:r>
              <a:rPr lang="en-GB" sz="4400" dirty="0">
                <a:solidFill>
                  <a:srgbClr val="FF0000"/>
                </a:solidFill>
              </a:rPr>
              <a:t>‘Good Pass’.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871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5524500"/>
            <a:ext cx="4787304" cy="4762500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506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8343900"/>
            <a:ext cx="2093449" cy="144989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BBAA04E-67AC-267D-A588-B5332F6C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6000" dirty="0"/>
              <a:t>GCSEs and University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19CDB-7FF7-5E85-AEFC-554F4F92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6840200" cy="8412162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/>
              <a:t>Conditional offer examples</a:t>
            </a:r>
          </a:p>
          <a:p>
            <a:r>
              <a:rPr lang="en-GB" sz="4000" dirty="0"/>
              <a:t>Management at University of Leeds requires a Grade 6 in English Language and Maths.</a:t>
            </a:r>
          </a:p>
          <a:p>
            <a:r>
              <a:rPr lang="en-GB" sz="4000" dirty="0"/>
              <a:t>Psychology at the University of Bristol requires Maths, English and Science at Grade 6, but Grade 7  is preferred.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851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5524500"/>
            <a:ext cx="4787304" cy="4762500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506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8343900"/>
            <a:ext cx="2093449" cy="144989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BBAA04E-67AC-267D-A588-B5332F6C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6000" dirty="0"/>
              <a:t>GCSEs and University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19CDB-7FF7-5E85-AEFC-554F4F92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6840200" cy="8412162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/>
              <a:t>Universities use GCSE grades more than ever before when deciding whether to accept a pupil or not.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The more competitive the university and course, the higher the number of high-achieving pupils with top GCSE marks applying. Some courses actively state this in the prospectus.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530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1279</Words>
  <Application>Microsoft Office PowerPoint</Application>
  <PresentationFormat>Custom</PresentationFormat>
  <Paragraphs>173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PowerPoint Presentation</vt:lpstr>
      <vt:lpstr>headmaster</vt:lpstr>
      <vt:lpstr>Our Vision</vt:lpstr>
      <vt:lpstr>Deputy head (academic)</vt:lpstr>
      <vt:lpstr>Friday 23rd January 2027</vt:lpstr>
      <vt:lpstr>GCSEs</vt:lpstr>
      <vt:lpstr>GCSEs and University</vt:lpstr>
      <vt:lpstr>GCSEs and University</vt:lpstr>
      <vt:lpstr>GCSEs and University</vt:lpstr>
      <vt:lpstr>The Future</vt:lpstr>
      <vt:lpstr>Skills</vt:lpstr>
      <vt:lpstr>PowerPoint Presentation</vt:lpstr>
      <vt:lpstr>PowerPoint Presentation</vt:lpstr>
      <vt:lpstr>A Warminster Sixth Form</vt:lpstr>
      <vt:lpstr>A Levels</vt:lpstr>
      <vt:lpstr>A Levels</vt:lpstr>
      <vt:lpstr>Cambridge Technicals</vt:lpstr>
      <vt:lpstr>Pupil Profile</vt:lpstr>
      <vt:lpstr>Pupil Profile</vt:lpstr>
      <vt:lpstr>IB Diploma (IBDP)</vt:lpstr>
      <vt:lpstr>Pupil Profile</vt:lpstr>
      <vt:lpstr>IB Career-Related Programme (IBCP)</vt:lpstr>
      <vt:lpstr>Pupil Profile</vt:lpstr>
      <vt:lpstr>Blended Programme</vt:lpstr>
      <vt:lpstr>Pupil Profile</vt:lpstr>
      <vt:lpstr>Director of sixth form and pathways</vt:lpstr>
      <vt:lpstr>Sixth Form Support and Guidance</vt:lpstr>
      <vt:lpstr>Preparing for life after school</vt:lpstr>
      <vt:lpstr>Study Skills</vt:lpstr>
      <vt:lpstr>Head girl and head boy 2024-25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Warminster presentation template</dc:title>
  <dc:creator>Emma Brumby</dc:creator>
  <cp:lastModifiedBy>Mark Sully</cp:lastModifiedBy>
  <cp:revision>6</cp:revision>
  <dcterms:created xsi:type="dcterms:W3CDTF">2006-08-16T00:00:00Z</dcterms:created>
  <dcterms:modified xsi:type="dcterms:W3CDTF">2024-05-21T07:08:20Z</dcterms:modified>
  <dc:identifier>DAFhxST8_IY</dc:identifier>
</cp:coreProperties>
</file>