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5" r:id="rId4"/>
    <p:sldId id="263" r:id="rId5"/>
    <p:sldId id="264" r:id="rId6"/>
    <p:sldId id="257" r:id="rId7"/>
    <p:sldId id="258" r:id="rId8"/>
    <p:sldId id="259" r:id="rId9"/>
    <p:sldId id="261"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F2C0-9F30-48A0-B764-C0F37BEF9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8C45E9-C917-4E9C-B1D4-729362393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2381E5-03F0-46E5-90F6-BE6C89B02A9C}"/>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DF5067B0-D09E-4589-9653-B5672FE0E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B8A8C-D376-42C3-9998-A14D8334EC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6837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6785-233A-46F3-9D1D-A6FF3629EA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E0BB5B-2DB2-4A74-8782-4665FDC7E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3C9CDC-DF72-4BB6-9103-0CF4D711687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ABC2132E-5D1A-4353-98EE-DC4162D86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C9397-C685-4377-B9F3-96F8324FC4E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23101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7863C-82D0-4AB8-B6DF-583F1EBF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3205B-77DB-4EF7-A4C3-0953050E2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FDAA6-31D8-4A7A-8B32-31439723A15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957FDC11-818B-40E6-84D5-367346DA4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DF000-B224-45AD-91A0-101F8F13AD61}"/>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72883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4089-8744-4264-9FA4-B3F1647298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A2F77C-A13E-478F-82B4-DC6644D52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6C778-D36A-486E-B0C4-8FDA23F97541}"/>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876F1C3D-B8AD-457A-8FF5-48C81C404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FC536-490C-45D0-9FC7-94E4D867048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5550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DF6B-0BC1-4FDD-B214-2E819AE5B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A7133-FCB1-41B3-9EB8-805B3FBBA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47593-2A17-4BDE-92AE-C84388C08E54}"/>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8D90A82B-0AA4-4A8C-83AD-E3CCA3143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88979-17FB-4B0B-AF05-913B9995DEC3}"/>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59290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0D1F-493A-4BDF-A252-294A208BD5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F8D8A-8C66-4688-B056-415527884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4F09F6-A68F-444C-8EA0-BDEA6006B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9D7824-10A5-4B59-A10D-8656E415EDE7}"/>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06CABC39-B1B1-4BE1-B9EC-D927A0480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F9317-5E6D-4E05-8F65-72F27300198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152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FB35-7BB0-47A5-83D7-62EE6CD3C9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113FA6-CC33-472E-A758-970EAFB7C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A420F-53C0-4FBD-ABE4-ED779B48F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D253BF-6126-4298-9775-6137B6BE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B58CF-009D-453B-BA38-E112C171F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DCADD2-57E7-45D8-A052-3077D1EBC13F}"/>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8" name="Footer Placeholder 7">
            <a:extLst>
              <a:ext uri="{FF2B5EF4-FFF2-40B4-BE49-F238E27FC236}">
                <a16:creationId xmlns:a16="http://schemas.microsoft.com/office/drawing/2014/main" id="{0F9DAC7E-BE8A-4E81-9237-17B9154BFD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74792-A9FF-44A0-8510-07335306972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9124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7857-9B53-47EB-8D59-ABFD89D0B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3AD553-9B59-4047-9180-900D953200D0}"/>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4" name="Footer Placeholder 3">
            <a:extLst>
              <a:ext uri="{FF2B5EF4-FFF2-40B4-BE49-F238E27FC236}">
                <a16:creationId xmlns:a16="http://schemas.microsoft.com/office/drawing/2014/main" id="{BF41F382-BA12-4308-A4DA-BB5A4D1022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1D1C0E-9954-4226-8809-682759B2522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3084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BD122-C320-4485-98B9-DB4F94C02129}"/>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3" name="Footer Placeholder 2">
            <a:extLst>
              <a:ext uri="{FF2B5EF4-FFF2-40B4-BE49-F238E27FC236}">
                <a16:creationId xmlns:a16="http://schemas.microsoft.com/office/drawing/2014/main" id="{345EC69D-6492-49CD-8533-FE6D9F8C2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A51D31-CA0A-4C8B-B12D-852CB40E6202}"/>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19374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9361-71ED-4980-9074-F7F9C0238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43ADA-4BD9-4CAA-A4CD-66D94906D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643B38-C434-44E8-9BA8-547C482F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385E-70D6-4A60-BA7B-9DC8DAAB242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DF12DD4E-8DCC-4070-9C8E-D5CF3BCE3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61463-8B6B-4F79-A1B9-8F0ED205B8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33410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9612-85E7-461A-A38C-FB69F7915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8E7A5-64ED-4950-BDE6-BEE3F345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CD533F-66FE-4978-A0B6-0677B954B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FF62F-C6E0-43D3-A444-AE7353858D7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6DC37615-4EE9-480C-8417-5C09D78AB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34CD7-7E92-4D72-A649-2E830A9AB3B9}"/>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5424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99649-D36A-4970-A828-CEEA621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149FCA-006D-431C-B385-1CA6ABF30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5A966-0FCD-44A9-ABB7-8D4329AC8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C5C201E5-268F-48CA-9877-FA742E1DB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325016-068B-4560-A5EB-40E2F342E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7772-5677-460A-A30C-5430410F984B}" type="slidenum">
              <a:rPr lang="en-GB" smtClean="0"/>
              <a:t>‹#›</a:t>
            </a:fld>
            <a:endParaRPr lang="en-GB"/>
          </a:p>
        </p:txBody>
      </p:sp>
    </p:spTree>
    <p:extLst>
      <p:ext uri="{BB962C8B-B14F-4D97-AF65-F5344CB8AC3E}">
        <p14:creationId xmlns:p14="http://schemas.microsoft.com/office/powerpoint/2010/main" val="153164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yanotype.co.u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analoguelab.com.au/cyanotype-safe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Basic Elements of a Camera">
            <a:extLst>
              <a:ext uri="{FF2B5EF4-FFF2-40B4-BE49-F238E27FC236}">
                <a16:creationId xmlns:a16="http://schemas.microsoft.com/office/drawing/2014/main" id="{4B8845D5-68AD-4A74-8893-FD4212E2A88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562" b="1516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1F0DFD-5DF7-41C7-96D2-B2A55740A390}"/>
              </a:ext>
            </a:extLst>
          </p:cNvPr>
          <p:cNvSpPr>
            <a:spLocks noGrp="1"/>
          </p:cNvSpPr>
          <p:nvPr>
            <p:ph type="ctrTitle"/>
          </p:nvPr>
        </p:nvSpPr>
        <p:spPr>
          <a:xfrm>
            <a:off x="508000" y="869243"/>
            <a:ext cx="4425244" cy="1923147"/>
          </a:xfrm>
        </p:spPr>
        <p:txBody>
          <a:bodyPr>
            <a:normAutofit/>
          </a:bodyPr>
          <a:lstStyle/>
          <a:p>
            <a:r>
              <a:rPr lang="en-US" b="1" dirty="0">
                <a:solidFill>
                  <a:srgbClr val="FFFFFF"/>
                </a:solidFill>
              </a:rPr>
              <a:t>Cyanotype</a:t>
            </a:r>
            <a:endParaRPr lang="en-GB" b="1" dirty="0">
              <a:solidFill>
                <a:srgbClr val="FFFFFF"/>
              </a:solidFill>
            </a:endParaRPr>
          </a:p>
        </p:txBody>
      </p:sp>
      <p:sp>
        <p:nvSpPr>
          <p:cNvPr id="4" name="TextBox 3">
            <a:extLst>
              <a:ext uri="{FF2B5EF4-FFF2-40B4-BE49-F238E27FC236}">
                <a16:creationId xmlns:a16="http://schemas.microsoft.com/office/drawing/2014/main" id="{3D0E0149-C143-4B52-A240-84EC623E8007}"/>
              </a:ext>
            </a:extLst>
          </p:cNvPr>
          <p:cNvSpPr txBox="1"/>
          <p:nvPr/>
        </p:nvSpPr>
        <p:spPr>
          <a:xfrm>
            <a:off x="8487747" y="6304002"/>
            <a:ext cx="3704253" cy="369332"/>
          </a:xfrm>
          <a:prstGeom prst="rect">
            <a:avLst/>
          </a:prstGeom>
          <a:noFill/>
        </p:spPr>
        <p:txBody>
          <a:bodyPr wrap="square" rtlCol="0">
            <a:spAutoFit/>
          </a:bodyPr>
          <a:lstStyle/>
          <a:p>
            <a:pPr algn="ctr">
              <a:spcAft>
                <a:spcPts val="600"/>
              </a:spcAft>
            </a:pPr>
            <a:r>
              <a:rPr lang="en-US" dirty="0"/>
              <a:t>Pre-A Level Photography</a:t>
            </a:r>
            <a:endParaRPr lang="en-GB" dirty="0"/>
          </a:p>
        </p:txBody>
      </p:sp>
    </p:spTree>
    <p:extLst>
      <p:ext uri="{BB962C8B-B14F-4D97-AF65-F5344CB8AC3E}">
        <p14:creationId xmlns:p14="http://schemas.microsoft.com/office/powerpoint/2010/main" val="2172826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1935DB-714D-4D80-9B53-ABFB95982055}"/>
              </a:ext>
            </a:extLst>
          </p:cNvPr>
          <p:cNvSpPr/>
          <p:nvPr/>
        </p:nvSpPr>
        <p:spPr>
          <a:xfrm>
            <a:off x="404327" y="773280"/>
            <a:ext cx="11383346" cy="532453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rPr>
              <a:t>What you </a:t>
            </a:r>
            <a:r>
              <a:rPr lang="en-US" sz="2000">
                <a:solidFill>
                  <a:schemeClr val="bg1"/>
                </a:solidFill>
              </a:rPr>
              <a:t>need - Sunprint</a:t>
            </a:r>
            <a:r>
              <a:rPr lang="en-US" sz="2000" dirty="0">
                <a:solidFill>
                  <a:schemeClr val="bg1"/>
                </a:solidFill>
              </a:rPr>
              <a:t> paper, acrylic sheet, cardboard, a tub full of water, fun and interesting objects to print.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 Arrange your objects on a piece of </a:t>
            </a:r>
            <a:r>
              <a:rPr lang="en-US" sz="2000" dirty="0" err="1">
                <a:solidFill>
                  <a:schemeClr val="bg1"/>
                </a:solidFill>
              </a:rPr>
              <a:t>Sunprint</a:t>
            </a:r>
            <a:r>
              <a:rPr lang="en-US" sz="2000" dirty="0">
                <a:solidFill>
                  <a:schemeClr val="bg1"/>
                </a:solidFill>
              </a:rPr>
              <a:t> paper out of the reach of the sun.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Place the acrylic pressing sheet on top to flatten and hold your items to the </a:t>
            </a:r>
            <a:r>
              <a:rPr lang="en-US" sz="2000" dirty="0" err="1">
                <a:solidFill>
                  <a:schemeClr val="bg1"/>
                </a:solidFill>
              </a:rPr>
              <a:t>Sunprint</a:t>
            </a:r>
            <a:r>
              <a:rPr lang="en-US" sz="2000" dirty="0">
                <a:solidFill>
                  <a:schemeClr val="bg1"/>
                </a:solidFill>
              </a:rPr>
              <a:t> paper.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Take your </a:t>
            </a:r>
            <a:r>
              <a:rPr lang="en-US" sz="2000" dirty="0" err="1">
                <a:solidFill>
                  <a:schemeClr val="bg1"/>
                </a:solidFill>
              </a:rPr>
              <a:t>Sunprint</a:t>
            </a:r>
            <a:r>
              <a:rPr lang="en-US" sz="2000" dirty="0">
                <a:solidFill>
                  <a:schemeClr val="bg1"/>
                </a:solidFill>
              </a:rPr>
              <a:t> outside and lay it in direct sunlight for 5-20 minutes. (Use the instructions supplied with your kit)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Under cloud cover, the process will take longer depending on the thickness of the clouds.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Rinse your </a:t>
            </a:r>
            <a:r>
              <a:rPr lang="en-US" sz="2000" dirty="0" err="1">
                <a:solidFill>
                  <a:schemeClr val="bg1"/>
                </a:solidFill>
              </a:rPr>
              <a:t>Sunprint</a:t>
            </a:r>
            <a:r>
              <a:rPr lang="en-US" sz="2000" dirty="0">
                <a:solidFill>
                  <a:schemeClr val="bg1"/>
                </a:solidFill>
              </a:rPr>
              <a:t> in water, to get the deepest blue that the paper can give, leave it in the water for a while: 1-5 minutes.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Lay your </a:t>
            </a:r>
            <a:r>
              <a:rPr lang="en-US" sz="2000" dirty="0" err="1">
                <a:solidFill>
                  <a:schemeClr val="bg1"/>
                </a:solidFill>
              </a:rPr>
              <a:t>Sunprint</a:t>
            </a:r>
            <a:r>
              <a:rPr lang="en-US" sz="2000" dirty="0">
                <a:solidFill>
                  <a:schemeClr val="bg1"/>
                </a:solidFill>
              </a:rPr>
              <a:t> flat on an absorbent surface and allow it to try -  You can use a paper towel, or a piece of cardboard as a bed for your </a:t>
            </a:r>
            <a:r>
              <a:rPr lang="en-US" sz="2000" dirty="0" err="1">
                <a:solidFill>
                  <a:schemeClr val="bg1"/>
                </a:solidFill>
              </a:rPr>
              <a:t>Sunprint</a:t>
            </a:r>
            <a:r>
              <a:rPr lang="en-US" sz="2000" dirty="0">
                <a:solidFill>
                  <a:schemeClr val="bg1"/>
                </a:solidFill>
              </a:rPr>
              <a:t> while it dries.</a:t>
            </a:r>
            <a:endParaRPr lang="en-GB" sz="2000" dirty="0">
              <a:solidFill>
                <a:schemeClr val="bg1"/>
              </a:solidFill>
            </a:endParaRPr>
          </a:p>
        </p:txBody>
      </p:sp>
    </p:spTree>
    <p:extLst>
      <p:ext uri="{BB962C8B-B14F-4D97-AF65-F5344CB8AC3E}">
        <p14:creationId xmlns:p14="http://schemas.microsoft.com/office/powerpoint/2010/main" val="188147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2F0E-9060-4C39-AC4C-CA6A4B45A554}"/>
              </a:ext>
            </a:extLst>
          </p:cNvPr>
          <p:cNvSpPr>
            <a:spLocks noGrp="1"/>
          </p:cNvSpPr>
          <p:nvPr>
            <p:ph type="title"/>
          </p:nvPr>
        </p:nvSpPr>
        <p:spPr>
          <a:xfrm>
            <a:off x="429208" y="895075"/>
            <a:ext cx="5314536" cy="1325563"/>
          </a:xfrm>
        </p:spPr>
        <p:txBody>
          <a:bodyPr>
            <a:normAutofit/>
          </a:bodyPr>
          <a:lstStyle/>
          <a:p>
            <a:pPr algn="ctr"/>
            <a:r>
              <a:rPr lang="en-US" dirty="0">
                <a:latin typeface="Verdana" panose="020B0604030504040204" pitchFamily="34" charset="0"/>
                <a:ea typeface="Verdana" panose="020B0604030504040204" pitchFamily="34" charset="0"/>
              </a:rPr>
              <a:t>What is it?</a:t>
            </a:r>
            <a:endParaRPr lang="en-GB"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57506FC-273B-409F-995F-F38311530150}"/>
              </a:ext>
            </a:extLst>
          </p:cNvPr>
          <p:cNvSpPr>
            <a:spLocks noGrp="1"/>
          </p:cNvSpPr>
          <p:nvPr>
            <p:ph idx="1"/>
          </p:nvPr>
        </p:nvSpPr>
        <p:spPr>
          <a:xfrm>
            <a:off x="0" y="2554016"/>
            <a:ext cx="6973077" cy="3375920"/>
          </a:xfrm>
        </p:spPr>
        <p:txBody>
          <a:bodyPr anchor="t">
            <a:normAutofit/>
          </a:bodyPr>
          <a:lstStyle/>
          <a:p>
            <a:pPr marL="0" indent="0">
              <a:buNone/>
            </a:pPr>
            <a:r>
              <a:rPr lang="en-US" sz="1800" b="1" dirty="0">
                <a:latin typeface="Verdana" panose="020B0604030504040204" pitchFamily="34" charset="0"/>
                <a:ea typeface="Verdana" panose="020B0604030504040204" pitchFamily="34" charset="0"/>
              </a:rPr>
              <a:t>Cyanotype</a:t>
            </a:r>
            <a:r>
              <a:rPr lang="en-US" sz="1800" dirty="0">
                <a:latin typeface="Verdana" panose="020B0604030504040204" pitchFamily="34" charset="0"/>
                <a:ea typeface="Verdana" panose="020B0604030504040204" pitchFamily="34" charset="0"/>
              </a:rPr>
              <a:t> is a photographic printing process that produces a cyan-blue print. Engineers used the process well into the 20th century as a simple and low-cost process to produce copies of drawings, referred to as blueprints. </a:t>
            </a: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rPr>
              <a:t>The process uses two chemicals: </a:t>
            </a:r>
          </a:p>
          <a:p>
            <a:pPr marL="0" indent="0">
              <a:buNone/>
            </a:pPr>
            <a:r>
              <a:rPr lang="en-US" sz="1800" dirty="0">
                <a:latin typeface="Verdana" panose="020B0604030504040204" pitchFamily="34" charset="0"/>
                <a:ea typeface="Verdana" panose="020B0604030504040204" pitchFamily="34" charset="0"/>
              </a:rPr>
              <a:t>ferric ammonium citrate and potassium ferricyanide.</a:t>
            </a:r>
            <a:endParaRPr lang="en-GB" sz="1800" dirty="0">
              <a:latin typeface="Verdana" panose="020B0604030504040204" pitchFamily="34" charset="0"/>
              <a:ea typeface="Verdana" panose="020B0604030504040204" pitchFamily="34" charset="0"/>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26F5F847-4C3F-4B74-BF58-62A63D9F66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31" r="2692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5938905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7AAA-D10F-4544-A271-C7268FA995F5}"/>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rPr>
              <a:t>Where to get it?</a:t>
            </a:r>
            <a:endParaRPr lang="en-GB" dirty="0">
              <a:solidFill>
                <a:schemeClr val="bg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4EDF08B6-AAEA-436B-A21F-A73ADE6E74A4}"/>
              </a:ext>
            </a:extLst>
          </p:cNvPr>
          <p:cNvPicPr>
            <a:picLocks noChangeAspect="1"/>
          </p:cNvPicPr>
          <p:nvPr/>
        </p:nvPicPr>
        <p:blipFill>
          <a:blip r:embed="rId2"/>
          <a:stretch>
            <a:fillRect/>
          </a:stretch>
        </p:blipFill>
        <p:spPr>
          <a:xfrm>
            <a:off x="7453842" y="1964620"/>
            <a:ext cx="4083403" cy="1808036"/>
          </a:xfrm>
          <a:prstGeom prst="rect">
            <a:avLst/>
          </a:prstGeom>
        </p:spPr>
      </p:pic>
      <p:sp>
        <p:nvSpPr>
          <p:cNvPr id="5" name="TextBox 4">
            <a:extLst>
              <a:ext uri="{FF2B5EF4-FFF2-40B4-BE49-F238E27FC236}">
                <a16:creationId xmlns:a16="http://schemas.microsoft.com/office/drawing/2014/main" id="{78495D33-B77E-4633-A552-02D07F5FA93D}"/>
              </a:ext>
            </a:extLst>
          </p:cNvPr>
          <p:cNvSpPr txBox="1"/>
          <p:nvPr/>
        </p:nvSpPr>
        <p:spPr>
          <a:xfrm>
            <a:off x="838200" y="1885245"/>
            <a:ext cx="6239933" cy="2031325"/>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rPr>
              <a:t>A well know online retailer sell various kits – search for “</a:t>
            </a:r>
            <a:r>
              <a:rPr lang="en-US" dirty="0" err="1">
                <a:solidFill>
                  <a:schemeClr val="bg1"/>
                </a:solidFill>
                <a:latin typeface="Verdana" panose="020B0604030504040204" pitchFamily="34" charset="0"/>
                <a:ea typeface="Verdana" panose="020B0604030504040204" pitchFamily="34" charset="0"/>
              </a:rPr>
              <a:t>Sunprint</a:t>
            </a:r>
            <a:r>
              <a:rPr lang="en-US" dirty="0">
                <a:solidFill>
                  <a:schemeClr val="bg1"/>
                </a:solidFill>
                <a:latin typeface="Verdana" panose="020B0604030504040204" pitchFamily="34" charset="0"/>
                <a:ea typeface="Verdana" panose="020B0604030504040204" pitchFamily="34" charset="0"/>
              </a:rPr>
              <a:t> Paper”</a:t>
            </a:r>
          </a:p>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rPr>
              <a:t>My supplier of preference is cyanotype.co.uk as they offer a wide range of equipment dedicated to this photographic process.</a:t>
            </a:r>
            <a:endParaRPr lang="en-GB" dirty="0">
              <a:solidFill>
                <a:schemeClr val="bg1"/>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E72510B-3035-4564-B33F-BFD7C2CA65CD}"/>
              </a:ext>
            </a:extLst>
          </p:cNvPr>
          <p:cNvSpPr/>
          <p:nvPr/>
        </p:nvSpPr>
        <p:spPr>
          <a:xfrm>
            <a:off x="838200" y="4111127"/>
            <a:ext cx="2523383" cy="369332"/>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https://cyanotype.co.uk/</a:t>
            </a:r>
            <a:endParaRPr lang="en-GB" dirty="0">
              <a:solidFill>
                <a:schemeClr val="bg1"/>
              </a:solidFill>
            </a:endParaRPr>
          </a:p>
        </p:txBody>
      </p:sp>
    </p:spTree>
    <p:extLst>
      <p:ext uri="{BB962C8B-B14F-4D97-AF65-F5344CB8AC3E}">
        <p14:creationId xmlns:p14="http://schemas.microsoft.com/office/powerpoint/2010/main" val="310837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F688-C558-4A63-A360-5FE7D043C007}"/>
              </a:ext>
            </a:extLst>
          </p:cNvPr>
          <p:cNvSpPr>
            <a:spLocks noGrp="1"/>
          </p:cNvSpPr>
          <p:nvPr>
            <p:ph type="title"/>
          </p:nvPr>
        </p:nvSpPr>
        <p:spPr>
          <a:xfrm>
            <a:off x="6143864" y="0"/>
            <a:ext cx="5314536" cy="1325563"/>
          </a:xfrm>
        </p:spPr>
        <p:txBody>
          <a:bodyPr>
            <a:normAutofit/>
          </a:bodyPr>
          <a:lstStyle/>
          <a:p>
            <a:pPr algn="ctr"/>
            <a:r>
              <a:rPr lang="en-US" dirty="0"/>
              <a:t>Health and Safety </a:t>
            </a:r>
            <a:endParaRPr lang="en-GB" dirty="0"/>
          </a:p>
        </p:txBody>
      </p:sp>
      <p:sp>
        <p:nvSpPr>
          <p:cNvPr id="12" name="Freeform: Shape 11">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keleton">
            <a:extLst>
              <a:ext uri="{FF2B5EF4-FFF2-40B4-BE49-F238E27FC236}">
                <a16:creationId xmlns:a16="http://schemas.microsoft.com/office/drawing/2014/main" id="{B64B277E-4C23-4AC9-9DEF-75953B6FFE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5C5A059-B615-407B-9146-28BFE82FE89B}"/>
              </a:ext>
            </a:extLst>
          </p:cNvPr>
          <p:cNvSpPr>
            <a:spLocks noGrp="1"/>
          </p:cNvSpPr>
          <p:nvPr>
            <p:ph idx="1"/>
          </p:nvPr>
        </p:nvSpPr>
        <p:spPr>
          <a:xfrm>
            <a:off x="5438830" y="1325563"/>
            <a:ext cx="6560337" cy="5299172"/>
          </a:xfrm>
        </p:spPr>
        <p:txBody>
          <a:bodyPr anchor="t">
            <a:normAutofit/>
          </a:bodyPr>
          <a:lstStyle/>
          <a:p>
            <a:pPr marL="0" indent="0">
              <a:buNone/>
            </a:pPr>
            <a:r>
              <a:rPr lang="en-US" sz="1400" dirty="0">
                <a:latin typeface="Verdana" panose="020B0604030504040204" pitchFamily="34" charset="0"/>
                <a:ea typeface="Verdana" panose="020B0604030504040204" pitchFamily="34" charset="0"/>
              </a:rPr>
              <a:t>Is Cyanotype safe for children to work with?</a:t>
            </a:r>
          </a:p>
          <a:p>
            <a:pPr marL="0" indent="0">
              <a:buNone/>
            </a:pPr>
            <a:endParaRPr lang="en-US" sz="1400" dirty="0">
              <a:latin typeface="Verdana" panose="020B0604030504040204" pitchFamily="34" charset="0"/>
              <a:ea typeface="Verdana" panose="020B0604030504040204" pitchFamily="34" charset="0"/>
            </a:endParaRPr>
          </a:p>
          <a:p>
            <a:pPr marL="0" indent="0">
              <a:buNone/>
            </a:pPr>
            <a:r>
              <a:rPr lang="en-US" sz="1400" dirty="0">
                <a:solidFill>
                  <a:srgbClr val="FF0000"/>
                </a:solidFill>
                <a:latin typeface="Verdana" panose="020B0604030504040204" pitchFamily="34" charset="0"/>
                <a:ea typeface="Verdana" panose="020B0604030504040204" pitchFamily="34" charset="0"/>
              </a:rPr>
              <a:t>Yes! With appropriate adult supervision.</a:t>
            </a:r>
          </a:p>
          <a:p>
            <a:pPr marL="0" indent="0">
              <a:buNone/>
            </a:pPr>
            <a:endParaRPr lang="en-US" sz="1400" dirty="0">
              <a:latin typeface="Verdana" panose="020B0604030504040204" pitchFamily="34" charset="0"/>
              <a:ea typeface="Verdana" panose="020B0604030504040204" pitchFamily="34" charset="0"/>
            </a:endParaRPr>
          </a:p>
          <a:p>
            <a:pPr marL="0" indent="0">
              <a:buNone/>
            </a:pPr>
            <a:r>
              <a:rPr lang="en-US" sz="1400" dirty="0">
                <a:latin typeface="Verdana" panose="020B0604030504040204" pitchFamily="34" charset="0"/>
                <a:ea typeface="Verdana" panose="020B0604030504040204" pitchFamily="34" charset="0"/>
              </a:rPr>
              <a:t>Using pre-prepared paper is the safest as there is no direct handling of chemicals.</a:t>
            </a:r>
          </a:p>
          <a:p>
            <a:pPr marL="0" indent="0">
              <a:buNone/>
            </a:pPr>
            <a:r>
              <a:rPr lang="en-US" sz="1400" dirty="0">
                <a:latin typeface="Verdana" panose="020B0604030504040204" pitchFamily="34" charset="0"/>
                <a:ea typeface="Verdana" panose="020B0604030504040204" pitchFamily="34" charset="0"/>
              </a:rPr>
              <a:t>It is not poisonous, but it is an irritant so it can itch if it splashes on your skin in concentration. It will also irritate your eyes, so keep it out of those as well. Under normal usage it is definitely one of the safest of all of the chemical photographic processes. </a:t>
            </a:r>
          </a:p>
          <a:p>
            <a:pPr marL="0" indent="0">
              <a:buNone/>
            </a:pPr>
            <a:r>
              <a:rPr lang="en-US" sz="1400" dirty="0">
                <a:latin typeface="Verdana" panose="020B0604030504040204" pitchFamily="34" charset="0"/>
                <a:ea typeface="Verdana" panose="020B0604030504040204" pitchFamily="34" charset="0"/>
              </a:rPr>
              <a:t>There are two chemicals involved in The Classic Cyanotype Process. </a:t>
            </a:r>
          </a:p>
          <a:p>
            <a:pPr marL="0" indent="0">
              <a:buNone/>
            </a:pPr>
            <a:r>
              <a:rPr lang="en-GB" sz="1400" dirty="0">
                <a:latin typeface="Verdana" panose="020B0604030504040204" pitchFamily="34" charset="0"/>
                <a:ea typeface="Verdana" panose="020B0604030504040204" pitchFamily="34" charset="0"/>
              </a:rPr>
              <a:t>Ferric Ammonium Citrate (Green)</a:t>
            </a:r>
          </a:p>
          <a:p>
            <a:pPr marL="0" indent="0">
              <a:buNone/>
            </a:pPr>
            <a:r>
              <a:rPr lang="en-GB" sz="1400" dirty="0">
                <a:latin typeface="Verdana" panose="020B0604030504040204" pitchFamily="34" charset="0"/>
                <a:ea typeface="Verdana" panose="020B0604030504040204" pitchFamily="34" charset="0"/>
              </a:rPr>
              <a:t>Potassium Ferricyanide</a:t>
            </a:r>
          </a:p>
          <a:p>
            <a:pPr marL="0" indent="0">
              <a:buNone/>
            </a:pPr>
            <a:r>
              <a:rPr lang="en-US" sz="1400" dirty="0">
                <a:latin typeface="Verdana" panose="020B0604030504040204" pitchFamily="34" charset="0"/>
                <a:ea typeface="Verdana" panose="020B0604030504040204" pitchFamily="34" charset="0"/>
              </a:rPr>
              <a:t>This is the very same process invented by Sir John Herschel in 1842, and the chemistry hasn’t changed terribly much since then.</a:t>
            </a:r>
          </a:p>
          <a:p>
            <a:pPr marL="0" indent="0">
              <a:buNone/>
            </a:pPr>
            <a:endParaRPr lang="en-GB" sz="1400" dirty="0">
              <a:hlinkClick r:id="rId4">
                <a:extLst>
                  <a:ext uri="{A12FA001-AC4F-418D-AE19-62706E023703}">
                    <ahyp:hlinkClr xmlns:ahyp="http://schemas.microsoft.com/office/drawing/2018/hyperlinkcolor" val="tx"/>
                  </a:ext>
                </a:extLst>
              </a:hlinkClick>
            </a:endParaRPr>
          </a:p>
          <a:p>
            <a:pPr marL="0" indent="0">
              <a:buNone/>
            </a:pPr>
            <a:r>
              <a:rPr lang="en-GB" sz="14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https://www.analoguelab.com.au/cyanotype-safety/</a:t>
            </a:r>
            <a:endParaRPr lang="en-GB" sz="1400" dirty="0">
              <a:solidFill>
                <a:schemeClr val="accent1">
                  <a:lumMod val="60000"/>
                  <a:lumOff val="4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3067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 b="-2"/>
          <a:stretch/>
        </p:blipFill>
        <p:spPr>
          <a:xfrm>
            <a:off x="1947597" y="656692"/>
            <a:ext cx="8296806" cy="5544616"/>
          </a:xfrm>
          <a:prstGeom prst="rect">
            <a:avLst/>
          </a:prstGeom>
        </p:spPr>
      </p:pic>
    </p:spTree>
    <p:extLst>
      <p:ext uri="{BB962C8B-B14F-4D97-AF65-F5344CB8AC3E}">
        <p14:creationId xmlns:p14="http://schemas.microsoft.com/office/powerpoint/2010/main" val="171111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 b="-2"/>
          <a:stretch/>
        </p:blipFill>
        <p:spPr>
          <a:xfrm>
            <a:off x="1818097" y="442808"/>
            <a:ext cx="8555806" cy="5972384"/>
          </a:xfrm>
          <a:prstGeom prst="rect">
            <a:avLst/>
          </a:prstGeom>
        </p:spPr>
      </p:pic>
    </p:spTree>
    <p:extLst>
      <p:ext uri="{BB962C8B-B14F-4D97-AF65-F5344CB8AC3E}">
        <p14:creationId xmlns:p14="http://schemas.microsoft.com/office/powerpoint/2010/main" val="394506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847528" y="836712"/>
            <a:ext cx="8684368" cy="4617912"/>
          </a:xfrm>
        </p:spPr>
      </p:pic>
    </p:spTree>
    <p:extLst>
      <p:ext uri="{BB962C8B-B14F-4D97-AF65-F5344CB8AC3E}">
        <p14:creationId xmlns:p14="http://schemas.microsoft.com/office/powerpoint/2010/main" val="9022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567608" y="293109"/>
            <a:ext cx="6912768" cy="6271783"/>
          </a:xfrm>
        </p:spPr>
      </p:pic>
    </p:spTree>
    <p:extLst>
      <p:ext uri="{BB962C8B-B14F-4D97-AF65-F5344CB8AC3E}">
        <p14:creationId xmlns:p14="http://schemas.microsoft.com/office/powerpoint/2010/main" val="371486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2F36007-72E0-41C4-8456-D400178BCB0B}"/>
              </a:ext>
            </a:extLst>
          </p:cNvPr>
          <p:cNvSpPr txBox="1"/>
          <p:nvPr/>
        </p:nvSpPr>
        <p:spPr>
          <a:xfrm>
            <a:off x="166920" y="0"/>
            <a:ext cx="6248028" cy="2862322"/>
          </a:xfrm>
          <a:prstGeom prst="rect">
            <a:avLst/>
          </a:prstGeom>
          <a:noFill/>
        </p:spPr>
        <p:txBody>
          <a:bodyPr wrap="square" rtlCol="0">
            <a:spAutoFit/>
          </a:bodyPr>
          <a:lstStyle/>
          <a:p>
            <a:r>
              <a:rPr lang="en-US" sz="2000" dirty="0">
                <a:solidFill>
                  <a:schemeClr val="bg1"/>
                </a:solidFill>
              </a:rPr>
              <a:t>Task</a:t>
            </a:r>
          </a:p>
          <a:p>
            <a:endParaRPr lang="en-US" sz="2000" dirty="0">
              <a:solidFill>
                <a:schemeClr val="bg1"/>
              </a:solidFill>
            </a:endParaRPr>
          </a:p>
          <a:p>
            <a:r>
              <a:rPr lang="en-US" sz="2000" dirty="0">
                <a:solidFill>
                  <a:schemeClr val="bg1"/>
                </a:solidFill>
              </a:rPr>
              <a:t>Make a range of contact prints using the Cyanotype process.</a:t>
            </a:r>
          </a:p>
          <a:p>
            <a:endParaRPr lang="en-US" sz="2000" dirty="0">
              <a:solidFill>
                <a:schemeClr val="bg1"/>
              </a:solidFill>
            </a:endParaRPr>
          </a:p>
          <a:p>
            <a:r>
              <a:rPr lang="en-GB" sz="2000" dirty="0">
                <a:solidFill>
                  <a:schemeClr val="bg1"/>
                </a:solidFill>
              </a:rPr>
              <a:t>You will have to experiment with exposure times (how long you leave it in the sun)</a:t>
            </a:r>
          </a:p>
          <a:p>
            <a:endParaRPr lang="en-GB" sz="2000" dirty="0">
              <a:solidFill>
                <a:schemeClr val="bg1"/>
              </a:solidFill>
            </a:endParaRPr>
          </a:p>
          <a:p>
            <a:r>
              <a:rPr lang="en-GB" sz="2000" dirty="0">
                <a:solidFill>
                  <a:schemeClr val="bg1"/>
                </a:solidFill>
              </a:rPr>
              <a:t>Try a range of different objects- Natural and manmade.</a:t>
            </a:r>
          </a:p>
        </p:txBody>
      </p:sp>
      <p:sp>
        <p:nvSpPr>
          <p:cNvPr id="6" name="Title 1">
            <a:extLst>
              <a:ext uri="{FF2B5EF4-FFF2-40B4-BE49-F238E27FC236}">
                <a16:creationId xmlns:a16="http://schemas.microsoft.com/office/drawing/2014/main" id="{04C1216E-D925-460A-826F-35C87CF54163}"/>
              </a:ext>
            </a:extLst>
          </p:cNvPr>
          <p:cNvSpPr>
            <a:spLocks noGrp="1"/>
          </p:cNvSpPr>
          <p:nvPr>
            <p:ph type="title"/>
          </p:nvPr>
        </p:nvSpPr>
        <p:spPr>
          <a:xfrm>
            <a:off x="943792" y="2982661"/>
            <a:ext cx="2746648" cy="1143000"/>
          </a:xfrm>
        </p:spPr>
        <p:txBody>
          <a:bodyPr/>
          <a:lstStyle/>
          <a:p>
            <a:r>
              <a:rPr lang="en-GB" dirty="0">
                <a:solidFill>
                  <a:schemeClr val="bg1"/>
                </a:solidFill>
              </a:rPr>
              <a:t>Natural</a:t>
            </a:r>
          </a:p>
        </p:txBody>
      </p:sp>
      <p:sp>
        <p:nvSpPr>
          <p:cNvPr id="7" name="Content Placeholder 2">
            <a:extLst>
              <a:ext uri="{FF2B5EF4-FFF2-40B4-BE49-F238E27FC236}">
                <a16:creationId xmlns:a16="http://schemas.microsoft.com/office/drawing/2014/main" id="{640A38D7-E5D3-410F-851A-696CE41A2933}"/>
              </a:ext>
            </a:extLst>
          </p:cNvPr>
          <p:cNvSpPr>
            <a:spLocks noGrp="1"/>
          </p:cNvSpPr>
          <p:nvPr>
            <p:ph idx="1"/>
          </p:nvPr>
        </p:nvSpPr>
        <p:spPr>
          <a:xfrm>
            <a:off x="943792" y="4125661"/>
            <a:ext cx="2068285" cy="2732339"/>
          </a:xfrm>
        </p:spPr>
        <p:txBody>
          <a:bodyPr/>
          <a:lstStyle/>
          <a:p>
            <a:r>
              <a:rPr lang="en-GB" dirty="0">
                <a:solidFill>
                  <a:schemeClr val="bg1"/>
                </a:solidFill>
              </a:rPr>
              <a:t>Leaves</a:t>
            </a:r>
          </a:p>
          <a:p>
            <a:r>
              <a:rPr lang="en-GB" dirty="0">
                <a:solidFill>
                  <a:schemeClr val="bg1"/>
                </a:solidFill>
              </a:rPr>
              <a:t>Feathers</a:t>
            </a:r>
          </a:p>
          <a:p>
            <a:r>
              <a:rPr lang="en-GB" dirty="0">
                <a:solidFill>
                  <a:schemeClr val="bg1"/>
                </a:solidFill>
              </a:rPr>
              <a:t>Grasses</a:t>
            </a:r>
          </a:p>
          <a:p>
            <a:r>
              <a:rPr lang="en-GB" dirty="0">
                <a:solidFill>
                  <a:schemeClr val="bg1"/>
                </a:solidFill>
              </a:rPr>
              <a:t>Shells</a:t>
            </a:r>
          </a:p>
          <a:p>
            <a:r>
              <a:rPr lang="en-GB" dirty="0">
                <a:solidFill>
                  <a:schemeClr val="bg1"/>
                </a:solidFill>
              </a:rPr>
              <a:t>Flowers</a:t>
            </a:r>
          </a:p>
          <a:p>
            <a:endParaRPr lang="en-GB" dirty="0">
              <a:solidFill>
                <a:schemeClr val="bg1"/>
              </a:solidFill>
            </a:endParaRPr>
          </a:p>
        </p:txBody>
      </p:sp>
      <p:sp>
        <p:nvSpPr>
          <p:cNvPr id="8" name="Title 1">
            <a:extLst>
              <a:ext uri="{FF2B5EF4-FFF2-40B4-BE49-F238E27FC236}">
                <a16:creationId xmlns:a16="http://schemas.microsoft.com/office/drawing/2014/main" id="{0FA7CF73-49C7-483B-8DAB-6C94DC586973}"/>
              </a:ext>
            </a:extLst>
          </p:cNvPr>
          <p:cNvSpPr txBox="1">
            <a:spLocks/>
          </p:cNvSpPr>
          <p:nvPr/>
        </p:nvSpPr>
        <p:spPr>
          <a:xfrm>
            <a:off x="7288899" y="649004"/>
            <a:ext cx="27466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Manmade</a:t>
            </a:r>
          </a:p>
        </p:txBody>
      </p:sp>
      <p:sp>
        <p:nvSpPr>
          <p:cNvPr id="10" name="Content Placeholder 2">
            <a:extLst>
              <a:ext uri="{FF2B5EF4-FFF2-40B4-BE49-F238E27FC236}">
                <a16:creationId xmlns:a16="http://schemas.microsoft.com/office/drawing/2014/main" id="{208B5380-4074-4737-831C-E3C7806B8700}"/>
              </a:ext>
            </a:extLst>
          </p:cNvPr>
          <p:cNvSpPr txBox="1">
            <a:spLocks/>
          </p:cNvSpPr>
          <p:nvPr/>
        </p:nvSpPr>
        <p:spPr>
          <a:xfrm>
            <a:off x="7432915" y="1947579"/>
            <a:ext cx="339472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Buttons</a:t>
            </a:r>
          </a:p>
          <a:p>
            <a:r>
              <a:rPr lang="en-GB" dirty="0"/>
              <a:t>Nuts &amp; Bolts</a:t>
            </a:r>
          </a:p>
          <a:p>
            <a:r>
              <a:rPr lang="en-GB" dirty="0"/>
              <a:t>Tools</a:t>
            </a:r>
          </a:p>
          <a:p>
            <a:r>
              <a:rPr lang="en-GB" dirty="0"/>
              <a:t>Paper Patterns</a:t>
            </a:r>
          </a:p>
          <a:p>
            <a:r>
              <a:rPr lang="en-GB" dirty="0"/>
              <a:t>Pins</a:t>
            </a:r>
          </a:p>
          <a:p>
            <a:r>
              <a:rPr lang="en-GB" dirty="0"/>
              <a:t>Jewellery</a:t>
            </a:r>
          </a:p>
          <a:p>
            <a:r>
              <a:rPr lang="en-GB" dirty="0"/>
              <a:t>Beads/Necklaces</a:t>
            </a:r>
          </a:p>
          <a:p>
            <a:r>
              <a:rPr lang="en-GB" dirty="0"/>
              <a:t>Keys</a:t>
            </a:r>
          </a:p>
          <a:p>
            <a:endParaRPr lang="en-GB" dirty="0">
              <a:solidFill>
                <a:schemeClr val="bg1"/>
              </a:solidFill>
            </a:endParaRPr>
          </a:p>
        </p:txBody>
      </p:sp>
    </p:spTree>
    <p:extLst>
      <p:ext uri="{BB962C8B-B14F-4D97-AF65-F5344CB8AC3E}">
        <p14:creationId xmlns:p14="http://schemas.microsoft.com/office/powerpoint/2010/main" val="5635507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483</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Verdana</vt:lpstr>
      <vt:lpstr>Office Theme</vt:lpstr>
      <vt:lpstr>Cyanotype</vt:lpstr>
      <vt:lpstr>What is it?</vt:lpstr>
      <vt:lpstr>Where to get it?</vt:lpstr>
      <vt:lpstr>Health and Safety </vt:lpstr>
      <vt:lpstr>PowerPoint Presentation</vt:lpstr>
      <vt:lpstr>PowerPoint Presentation</vt:lpstr>
      <vt:lpstr>PowerPoint Presentation</vt:lpstr>
      <vt:lpstr>PowerPoint Presentation</vt:lpstr>
      <vt:lpstr>Natural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Camera Obscura </dc:title>
  <dc:creator>Simon Palma</dc:creator>
  <cp:lastModifiedBy>Simon Palma</cp:lastModifiedBy>
  <cp:revision>4</cp:revision>
  <dcterms:created xsi:type="dcterms:W3CDTF">2020-03-30T13:46:14Z</dcterms:created>
  <dcterms:modified xsi:type="dcterms:W3CDTF">2020-03-30T14:16:07Z</dcterms:modified>
</cp:coreProperties>
</file>