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5" r:id="rId2"/>
    <p:sldId id="293" r:id="rId3"/>
    <p:sldId id="301" r:id="rId4"/>
    <p:sldId id="302" r:id="rId5"/>
    <p:sldId id="303" r:id="rId6"/>
    <p:sldId id="304" r:id="rId7"/>
    <p:sldId id="305" r:id="rId8"/>
    <p:sldId id="306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D125C-F37B-452F-AD27-62EC5B323E35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22A44-0C13-4444-9F07-C19EE40F8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7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5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08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4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8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86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43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57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0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9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6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53E7-9FE5-474A-BD73-F9843D095E1C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9BB5-3612-454A-8933-1675FC7D1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7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GB" altLang="en-US" b="1"/>
              <a:t>Things to remember: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84976" cy="54726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altLang="en-US" sz="2800" dirty="0"/>
              <a:t>Don’t rush it. You must go through each stage of your method and not try to skip any. </a:t>
            </a:r>
            <a:endParaRPr lang="en-GB" altLang="en-US" sz="2800" dirty="0" smtClean="0"/>
          </a:p>
          <a:p>
            <a:pPr marL="0" indent="0">
              <a:buNone/>
            </a:pPr>
            <a:endParaRPr lang="en-GB" altLang="en-US" sz="2800" dirty="0"/>
          </a:p>
          <a:p>
            <a:r>
              <a:rPr lang="en-GB" altLang="en-US" sz="2800" dirty="0"/>
              <a:t>If you are making x the subject it means that you want to end up with </a:t>
            </a:r>
            <a:r>
              <a:rPr lang="en-GB" altLang="en-US" sz="2800" dirty="0" smtClean="0"/>
              <a:t>x =    </a:t>
            </a:r>
            <a:r>
              <a:rPr lang="en-GB" altLang="en-US" sz="2800" dirty="0"/>
              <a:t>and this is the </a:t>
            </a:r>
            <a:r>
              <a:rPr lang="en-GB" altLang="en-US" sz="2800" b="1" dirty="0">
                <a:solidFill>
                  <a:srgbClr val="FF3300"/>
                </a:solidFill>
              </a:rPr>
              <a:t>only</a:t>
            </a:r>
            <a:r>
              <a:rPr lang="en-GB" altLang="en-US" sz="2800" dirty="0"/>
              <a:t> x in your answer</a:t>
            </a:r>
            <a:r>
              <a:rPr lang="en-GB" altLang="en-US" sz="2800" dirty="0" smtClean="0"/>
              <a:t>.</a:t>
            </a:r>
          </a:p>
          <a:p>
            <a:pPr marL="0" indent="0">
              <a:buNone/>
            </a:pPr>
            <a:endParaRPr lang="en-GB" altLang="en-US" sz="2800" dirty="0"/>
          </a:p>
          <a:p>
            <a:r>
              <a:rPr lang="en-GB" altLang="en-US" sz="2800" dirty="0"/>
              <a:t>Whatever you do to one side of the equals sign you must do to the other</a:t>
            </a:r>
            <a:r>
              <a:rPr lang="en-GB" altLang="en-US" sz="2800" dirty="0" smtClean="0"/>
              <a:t>.</a:t>
            </a:r>
          </a:p>
          <a:p>
            <a:endParaRPr lang="en-GB" altLang="en-US" sz="2800" dirty="0"/>
          </a:p>
          <a:p>
            <a:r>
              <a:rPr lang="en-GB" altLang="en-US" sz="2800" b="1" dirty="0" smtClean="0"/>
              <a:t>Remember BIDMAS, it will help you figure out the order in which you need to work</a:t>
            </a:r>
            <a:endParaRPr lang="en-GB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564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21439" y="655510"/>
            <a:ext cx="85011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>
                <a:latin typeface="Comic Sans MS" pitchFamily="66" charset="0"/>
              </a:rPr>
              <a:t>Rearrange the formula to make </a:t>
            </a:r>
            <a:r>
              <a:rPr lang="en-GB" sz="2800" b="1" dirty="0" smtClean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b = 5a + 21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b – 21 = 5a</a:t>
            </a:r>
          </a:p>
          <a:p>
            <a:pPr algn="ctr"/>
            <a:endParaRPr lang="en-GB" sz="3600" u="sng" dirty="0" smtClean="0">
              <a:latin typeface="Comic Sans MS" pitchFamily="66" charset="0"/>
            </a:endParaRPr>
          </a:p>
          <a:p>
            <a:pPr algn="ctr"/>
            <a:r>
              <a:rPr lang="en-GB" sz="3600" u="sng" dirty="0" smtClean="0">
                <a:latin typeface="Comic Sans MS" pitchFamily="66" charset="0"/>
              </a:rPr>
              <a:t>b – 21 </a:t>
            </a:r>
            <a:r>
              <a:rPr lang="en-GB" sz="3600" dirty="0" smtClean="0">
                <a:latin typeface="Comic Sans MS" pitchFamily="66" charset="0"/>
              </a:rPr>
              <a:t>= a</a:t>
            </a:r>
          </a:p>
          <a:p>
            <a:r>
              <a:rPr lang="en-GB" sz="3600" dirty="0">
                <a:latin typeface="Comic Sans MS" pitchFamily="66" charset="0"/>
              </a:rPr>
              <a:t>	</a:t>
            </a:r>
            <a:r>
              <a:rPr lang="en-GB" sz="3600" dirty="0" smtClean="0">
                <a:latin typeface="Comic Sans MS" pitchFamily="66" charset="0"/>
              </a:rPr>
              <a:t>			5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464315" y="1678343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 smtClean="0"/>
              <a:t>a =</a:t>
            </a:r>
            <a:endParaRPr lang="en-GB" sz="2800" dirty="0"/>
          </a:p>
        </p:txBody>
      </p:sp>
      <p:sp>
        <p:nvSpPr>
          <p:cNvPr id="7" name="TextBox 8"/>
          <p:cNvSpPr txBox="1"/>
          <p:nvPr/>
        </p:nvSpPr>
        <p:spPr>
          <a:xfrm>
            <a:off x="571472" y="5044513"/>
            <a:ext cx="678661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 smtClean="0">
                <a:latin typeface="Comic Sans MS" pitchFamily="66" charset="0"/>
              </a:rPr>
              <a:t>Our answer should say ... a = </a:t>
            </a:r>
            <a:r>
              <a:rPr lang="en-GB" sz="3200" u="sng" dirty="0" smtClean="0">
                <a:latin typeface="Comic Sans MS" pitchFamily="66" charset="0"/>
              </a:rPr>
              <a:t>b – 21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6465107" y="557044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>
                <a:latin typeface="Comic Sans MS" pitchFamily="66" charset="0"/>
              </a:rPr>
              <a:t>5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3772" y="104224"/>
            <a:ext cx="867645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CC00"/>
                </a:solidFill>
                <a:latin typeface="Comic Sans MS" panose="030F0702030302020204" pitchFamily="66" charset="0"/>
              </a:rPr>
              <a:t>Apprentice: </a:t>
            </a:r>
            <a:r>
              <a:rPr lang="en-GB" dirty="0">
                <a:latin typeface="Comic Sans MS" panose="030F0702030302020204" pitchFamily="66" charset="0"/>
              </a:rPr>
              <a:t>You can rearrange simple two step formulae to </a:t>
            </a:r>
            <a:r>
              <a:rPr lang="en-GB" dirty="0" smtClean="0">
                <a:latin typeface="Comic Sans MS" panose="030F0702030302020204" pitchFamily="66" charset="0"/>
              </a:rPr>
              <a:t>change </a:t>
            </a:r>
            <a:r>
              <a:rPr lang="en-GB" dirty="0">
                <a:latin typeface="Comic Sans MS" panose="030F0702030302020204" pitchFamily="66" charset="0"/>
              </a:rPr>
              <a:t>the subject</a:t>
            </a:r>
          </a:p>
        </p:txBody>
      </p:sp>
      <p:sp>
        <p:nvSpPr>
          <p:cNvPr id="14" name="Up Arrow 13"/>
          <p:cNvSpPr/>
          <p:nvPr/>
        </p:nvSpPr>
        <p:spPr>
          <a:xfrm>
            <a:off x="7813777" y="1045130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940152" y="1340768"/>
            <a:ext cx="0" cy="35901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48268" y="1156102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0735" y="2674165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21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48268" y="3840268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 5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6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357166"/>
            <a:ext cx="850112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Rearrange the formula to make </a:t>
            </a: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t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h = 13 + 7t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h</a:t>
            </a:r>
            <a:r>
              <a:rPr lang="en-GB" sz="3600" dirty="0" smtClean="0">
                <a:latin typeface="Comic Sans MS" pitchFamily="66" charset="0"/>
              </a:rPr>
              <a:t> – 13 = 7t</a:t>
            </a: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u="sng" dirty="0" smtClean="0">
                <a:latin typeface="Comic Sans MS" pitchFamily="66" charset="0"/>
              </a:rPr>
              <a:t>h – 13 </a:t>
            </a:r>
            <a:r>
              <a:rPr lang="en-GB" sz="3600" dirty="0" smtClean="0">
                <a:latin typeface="Comic Sans MS" pitchFamily="66" charset="0"/>
              </a:rPr>
              <a:t>= t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400050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7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394286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 smtClean="0"/>
              <a:t>t =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4786322"/>
            <a:ext cx="6786610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Our answer should say ... t = </a:t>
            </a:r>
            <a:r>
              <a:rPr lang="en-GB" sz="3200" u="sng" dirty="0">
                <a:latin typeface="Comic Sans MS" pitchFamily="66" charset="0"/>
              </a:rPr>
              <a:t>h</a:t>
            </a:r>
            <a:r>
              <a:rPr lang="en-GB" sz="3200" u="sng" dirty="0" smtClean="0">
                <a:latin typeface="Comic Sans MS" pitchFamily="66" charset="0"/>
              </a:rPr>
              <a:t> – 13</a:t>
            </a:r>
          </a:p>
          <a:p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7950" y="528299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7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7813777" y="1045130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0152" y="1340768"/>
            <a:ext cx="0" cy="35901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48268" y="1156102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0580" y="2336946"/>
            <a:ext cx="660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-13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48268" y="3840268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 7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01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-24"/>
            <a:ext cx="4114800" cy="1082660"/>
          </a:xfrm>
        </p:spPr>
        <p:txBody>
          <a:bodyPr/>
          <a:lstStyle/>
          <a:p>
            <a:pPr algn="l"/>
            <a:r>
              <a:rPr lang="en-GB" sz="4000" b="1" u="sng" dirty="0" smtClean="0">
                <a:solidFill>
                  <a:srgbClr val="00B050"/>
                </a:solidFill>
                <a:latin typeface="Comic Sans MS" pitchFamily="66" charset="0"/>
              </a:rPr>
              <a:t>Exercise One</a:t>
            </a:r>
            <a:endParaRPr lang="en-GB" b="1" u="sng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928670"/>
            <a:ext cx="8786874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000" dirty="0" smtClean="0">
                <a:latin typeface="Comic Sans MS" pitchFamily="66" charset="0"/>
              </a:rPr>
              <a:t>Rearrange each formula to make </a:t>
            </a:r>
            <a:r>
              <a:rPr lang="en-GB" sz="3000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3000" dirty="0" smtClean="0">
                <a:latin typeface="Comic Sans MS" pitchFamily="66" charset="0"/>
              </a:rPr>
              <a:t> the subject 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u = 11s + 3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w = 8s + p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q = 3a + 4t 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7s + m + t = l  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a </a:t>
            </a:r>
            <a:r>
              <a:rPr lang="en-GB" sz="3000" dirty="0">
                <a:solidFill>
                  <a:srgbClr val="0000FF"/>
                </a:solidFill>
                <a:latin typeface="Comic Sans MS" pitchFamily="66" charset="0"/>
              </a:rPr>
              <a:t>= </a:t>
            </a: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3s + 11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4 </a:t>
            </a:r>
            <a:r>
              <a:rPr lang="en-GB" sz="3000" dirty="0">
                <a:solidFill>
                  <a:srgbClr val="0000FF"/>
                </a:solidFill>
                <a:latin typeface="Comic Sans MS" pitchFamily="66" charset="0"/>
              </a:rPr>
              <a:t>= </a:t>
            </a:r>
            <a:r>
              <a:rPr lang="en-GB" sz="3000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3000" dirty="0">
                <a:solidFill>
                  <a:srgbClr val="0000FF"/>
                </a:solidFill>
                <a:latin typeface="Comic Sans MS" pitchFamily="66" charset="0"/>
              </a:rPr>
              <a:t>– </a:t>
            </a: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7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22 + 5s = g</a:t>
            </a:r>
          </a:p>
          <a:p>
            <a:pPr marL="514350" indent="-514350">
              <a:buAutoNum type="arabicPeriod"/>
            </a:pPr>
            <a:r>
              <a:rPr lang="en-GB" sz="3000" dirty="0" smtClean="0">
                <a:solidFill>
                  <a:srgbClr val="0000FF"/>
                </a:solidFill>
                <a:latin typeface="Comic Sans MS" pitchFamily="66" charset="0"/>
              </a:rPr>
              <a:t>r = q – 3s</a:t>
            </a:r>
          </a:p>
          <a:p>
            <a:pPr marL="514350" indent="-514350">
              <a:buAutoNum type="arabicPeriod"/>
            </a:pPr>
            <a:endParaRPr lang="en-GB" sz="3000" dirty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GB" sz="3000" dirty="0"/>
          </a:p>
        </p:txBody>
      </p:sp>
      <p:sp>
        <p:nvSpPr>
          <p:cNvPr id="5" name="Up Arrow 4"/>
          <p:cNvSpPr/>
          <p:nvPr/>
        </p:nvSpPr>
        <p:spPr>
          <a:xfrm>
            <a:off x="7968404" y="1196752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786874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GB" sz="3000" dirty="0" smtClean="0">
                <a:latin typeface="Comic Sans MS" pitchFamily="66" charset="0"/>
              </a:rPr>
              <a:t>Rearrange each formula to make </a:t>
            </a:r>
            <a:r>
              <a:rPr lang="en-GB" sz="3000" b="1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3000" dirty="0" smtClean="0">
                <a:latin typeface="Comic Sans MS" pitchFamily="66" charset="0"/>
              </a:rPr>
              <a:t> the subject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u = 11s + 3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u - 3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w = 8s + p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w – p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q = 3s + 4t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q – 4t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7s + m + t = l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l – m – t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  <a:p>
            <a:pPr marL="514350" indent="-514350">
              <a:buAutoNum type="arabicPeriod"/>
            </a:pPr>
            <a:endParaRPr lang="en-GB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a </a:t>
            </a:r>
            <a:r>
              <a:rPr lang="en-GB" sz="2800" dirty="0">
                <a:solidFill>
                  <a:srgbClr val="0000FF"/>
                </a:solidFill>
                <a:latin typeface="Comic Sans MS" pitchFamily="66" charset="0"/>
              </a:rPr>
              <a:t>= 3s + 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11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a - 11</a:t>
            </a:r>
          </a:p>
          <a:p>
            <a:pPr marL="514350" indent="-514350">
              <a:buAutoNum type="arabicPeriod"/>
            </a:pPr>
            <a:endParaRPr lang="en-GB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4 </a:t>
            </a:r>
            <a:r>
              <a:rPr lang="en-GB" sz="2800" dirty="0">
                <a:solidFill>
                  <a:srgbClr val="0000FF"/>
                </a:solidFill>
                <a:latin typeface="Comic Sans MS" pitchFamily="66" charset="0"/>
              </a:rPr>
              <a:t>= </a:t>
            </a:r>
            <a:r>
              <a:rPr lang="en-GB" sz="2800" dirty="0" err="1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GB" sz="2800" dirty="0">
                <a:solidFill>
                  <a:srgbClr val="0000FF"/>
                </a:solidFill>
                <a:latin typeface="Comic Sans MS" pitchFamily="66" charset="0"/>
              </a:rPr>
              <a:t> – 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7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</a:rPr>
              <a:t>11 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22 + 5s = g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g - 22</a:t>
            </a:r>
            <a:endParaRPr lang="en-GB" sz="28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r = q – 3s	</a:t>
            </a:r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 = </a:t>
            </a:r>
            <a:r>
              <a:rPr lang="en-GB" sz="28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q - r</a:t>
            </a:r>
            <a:endParaRPr lang="en-GB" sz="2800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GB" sz="3000" dirty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864855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11</a:t>
            </a:r>
            <a:endParaRPr lang="en-GB" sz="2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1579235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0562" y="2357430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2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3143248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4269" y="4079565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2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4810" y="4768279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FF0000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8557" y="5566930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9124" y="6365581"/>
            <a:ext cx="571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2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1414"/>
            <a:ext cx="850112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Rearrange the formula to make </a:t>
            </a: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v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>
                <a:latin typeface="Comic Sans MS" pitchFamily="66" charset="0"/>
              </a:rPr>
              <a:t>e</a:t>
            </a:r>
            <a:r>
              <a:rPr lang="en-GB" sz="3600" dirty="0" smtClean="0">
                <a:latin typeface="Comic Sans MS" pitchFamily="66" charset="0"/>
              </a:rPr>
              <a:t> = </a:t>
            </a:r>
            <a:r>
              <a:rPr lang="en-GB" sz="3600" u="sng" dirty="0" smtClean="0">
                <a:latin typeface="Comic Sans MS" pitchFamily="66" charset="0"/>
              </a:rPr>
              <a:t>3v + t</a:t>
            </a:r>
          </a:p>
          <a:p>
            <a:pPr algn="ctr"/>
            <a:endParaRPr lang="en-GB" sz="3600" u="sng" dirty="0" smtClean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5e = 3v + t</a:t>
            </a:r>
          </a:p>
          <a:p>
            <a:pPr algn="ctr"/>
            <a:endParaRPr lang="en-GB" sz="3600" dirty="0" smtClean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5e – t = 3v</a:t>
            </a:r>
          </a:p>
          <a:p>
            <a:pPr algn="ctr"/>
            <a:endParaRPr lang="en-GB" sz="3600" dirty="0" smtClean="0">
              <a:latin typeface="Comic Sans MS" pitchFamily="66" charset="0"/>
            </a:endParaRPr>
          </a:p>
          <a:p>
            <a:pPr algn="ctr"/>
            <a:r>
              <a:rPr lang="en-GB" sz="3600" u="sng" dirty="0" smtClean="0">
                <a:latin typeface="Comic Sans MS" pitchFamily="66" charset="0"/>
              </a:rPr>
              <a:t>5e – t </a:t>
            </a:r>
            <a:r>
              <a:rPr lang="en-GB" sz="3600" dirty="0" smtClean="0">
                <a:latin typeface="Comic Sans MS" pitchFamily="66" charset="0"/>
              </a:rPr>
              <a:t>= v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394286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/>
              <a:t>v</a:t>
            </a:r>
            <a:r>
              <a:rPr lang="en-GB" sz="2800" dirty="0" smtClean="0"/>
              <a:t> =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858148" y="621169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14876" y="150017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5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0495" y="530120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3</a:t>
            </a:r>
          </a:p>
        </p:txBody>
      </p:sp>
      <p:sp>
        <p:nvSpPr>
          <p:cNvPr id="14" name="Up Arrow 13"/>
          <p:cNvSpPr/>
          <p:nvPr/>
        </p:nvSpPr>
        <p:spPr>
          <a:xfrm>
            <a:off x="7968404" y="609024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40152" y="1340768"/>
            <a:ext cx="0" cy="41973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48268" y="1156102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00735" y="2674165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x5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48268" y="384026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- t5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58324" y="4935979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 3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289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84260"/>
            <a:ext cx="85011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Rearrange the formula to make 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GB" sz="2800" dirty="0" smtClean="0">
                <a:latin typeface="Comic Sans MS" pitchFamily="66" charset="0"/>
              </a:rPr>
              <a:t> the subject</a:t>
            </a:r>
          </a:p>
          <a:p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m = </a:t>
            </a:r>
            <a:r>
              <a:rPr lang="en-GB" sz="3600" u="sng" dirty="0">
                <a:latin typeface="Comic Sans MS" pitchFamily="66" charset="0"/>
              </a:rPr>
              <a:t>p</a:t>
            </a:r>
            <a:r>
              <a:rPr lang="en-GB" sz="3600" dirty="0" smtClean="0">
                <a:latin typeface="Comic Sans MS" pitchFamily="66" charset="0"/>
              </a:rPr>
              <a:t> + n</a:t>
            </a:r>
            <a:endParaRPr lang="en-GB" sz="3600" u="sng" dirty="0" smtClean="0">
              <a:latin typeface="Comic Sans MS" pitchFamily="66" charset="0"/>
            </a:endParaRPr>
          </a:p>
          <a:p>
            <a:pPr algn="ctr"/>
            <a:endParaRPr lang="en-GB" sz="3600" dirty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m - n = </a:t>
            </a:r>
            <a:r>
              <a:rPr lang="en-GB" sz="3600" u="sng" dirty="0" smtClean="0">
                <a:latin typeface="Comic Sans MS" pitchFamily="66" charset="0"/>
              </a:rPr>
              <a:t>p</a:t>
            </a:r>
          </a:p>
          <a:p>
            <a:pPr algn="ctr"/>
            <a:endParaRPr lang="en-GB" sz="3600" dirty="0" smtClean="0">
              <a:latin typeface="Comic Sans MS" pitchFamily="66" charset="0"/>
            </a:endParaRPr>
          </a:p>
          <a:p>
            <a:pPr algn="ctr"/>
            <a:endParaRPr lang="en-GB" sz="3600" dirty="0" smtClean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2(m – n) = p</a:t>
            </a:r>
          </a:p>
          <a:p>
            <a:pPr algn="ctr"/>
            <a:endParaRPr lang="en-GB" sz="3600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394286"/>
            <a:ext cx="214314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This means we want to rearrange the formula so it says </a:t>
            </a:r>
          </a:p>
          <a:p>
            <a:pPr algn="ctr"/>
            <a:r>
              <a:rPr lang="en-GB" sz="2800" dirty="0" smtClean="0"/>
              <a:t>p =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5214950"/>
            <a:ext cx="721523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Our answer should say ... p = 2(m – n)</a:t>
            </a:r>
            <a:endParaRPr lang="en-GB" sz="3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7686" y="142873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72066" y="250030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2</a:t>
            </a:r>
          </a:p>
        </p:txBody>
      </p:sp>
      <p:sp>
        <p:nvSpPr>
          <p:cNvPr id="11" name="Up Arrow 10"/>
          <p:cNvSpPr/>
          <p:nvPr/>
        </p:nvSpPr>
        <p:spPr>
          <a:xfrm>
            <a:off x="7971777" y="84260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0152" y="1340768"/>
            <a:ext cx="0" cy="35901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48268" y="1156102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03036" y="2074056"/>
            <a:ext cx="487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-n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48268" y="384026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+mj-lt"/>
              </a:rPr>
              <a:t>x</a:t>
            </a:r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 2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806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3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512" y="764704"/>
                <a:ext cx="8501122" cy="5293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omic Sans MS" pitchFamily="66" charset="0"/>
                  </a:rPr>
                  <a:t>Rearrange the formula to make </a:t>
                </a:r>
                <a:r>
                  <a:rPr lang="en-GB" sz="28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r</a:t>
                </a:r>
                <a:r>
                  <a:rPr lang="en-GB" sz="2800" dirty="0" smtClean="0">
                    <a:latin typeface="Comic Sans MS" pitchFamily="66" charset="0"/>
                  </a:rPr>
                  <a:t> the subject</a:t>
                </a:r>
              </a:p>
              <a:p>
                <a:endParaRPr lang="en-GB" sz="2800" dirty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360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l-GR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l-GR" sz="3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64704"/>
                <a:ext cx="8501122" cy="5293693"/>
              </a:xfrm>
              <a:prstGeom prst="rect">
                <a:avLst/>
              </a:prstGeom>
              <a:blipFill rotWithShape="0">
                <a:blip r:embed="rId2"/>
                <a:stretch>
                  <a:fillRect l="-1434" t="-1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Up Arrow 10"/>
          <p:cNvSpPr/>
          <p:nvPr/>
        </p:nvSpPr>
        <p:spPr>
          <a:xfrm>
            <a:off x="7478695" y="1733180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771800" y="1943023"/>
            <a:ext cx="0" cy="41153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5816" y="175835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8283" y="3276420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÷π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22922" y="4797152"/>
                <a:ext cx="863313" cy="63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2922" y="4797152"/>
                <a:ext cx="863313" cy="63395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536" y="141293"/>
            <a:ext cx="849023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Comic Sans MS" panose="030F0702030302020204" pitchFamily="66" charset="0"/>
              </a:rPr>
              <a:t>Advanced: </a:t>
            </a:r>
            <a:r>
              <a:rPr lang="en-GB" dirty="0" smtClean="0">
                <a:latin typeface="Comic Sans MS" panose="030F0702030302020204" pitchFamily="66" charset="0"/>
              </a:rPr>
              <a:t>You </a:t>
            </a:r>
            <a:r>
              <a:rPr lang="en-GB" dirty="0">
                <a:latin typeface="Comic Sans MS" panose="030F0702030302020204" pitchFamily="66" charset="0"/>
              </a:rPr>
              <a:t>can change the subject of two step </a:t>
            </a:r>
            <a:r>
              <a:rPr lang="en-GB" dirty="0" smtClean="0">
                <a:latin typeface="Comic Sans MS" panose="030F0702030302020204" pitchFamily="66" charset="0"/>
              </a:rPr>
              <a:t>formulae </a:t>
            </a:r>
            <a:r>
              <a:rPr lang="en-GB" dirty="0">
                <a:latin typeface="Comic Sans MS" panose="030F0702030302020204" pitchFamily="66" charset="0"/>
              </a:rPr>
              <a:t>with two indices</a:t>
            </a:r>
          </a:p>
        </p:txBody>
      </p:sp>
    </p:spTree>
    <p:extLst>
      <p:ext uri="{BB962C8B-B14F-4D97-AF65-F5344CB8AC3E}">
        <p14:creationId xmlns:p14="http://schemas.microsoft.com/office/powerpoint/2010/main" val="408009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7068798" y="1593806"/>
            <a:ext cx="1175596" cy="48484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B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I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D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M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GB" sz="3200" dirty="0" smtClean="0">
                <a:latin typeface="Comic Sans MS" panose="030F0702030302020204" pitchFamily="66" charset="0"/>
              </a:rPr>
              <a:t>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262" y="265014"/>
                <a:ext cx="8501122" cy="6408712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77500" lnSpcReduction="20000"/>
              </a:bodyPr>
              <a:lstStyle/>
              <a:p>
                <a:r>
                  <a:rPr lang="en-GB" sz="2800" dirty="0" smtClean="0">
                    <a:latin typeface="Comic Sans MS" pitchFamily="66" charset="0"/>
                  </a:rPr>
                  <a:t>Rearrange the formula to make </a:t>
                </a:r>
                <a:r>
                  <a:rPr lang="en-GB" sz="28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r</a:t>
                </a:r>
                <a:r>
                  <a:rPr lang="en-GB" sz="2800" dirty="0" smtClean="0">
                    <a:latin typeface="Comic Sans MS" pitchFamily="66" charset="0"/>
                  </a:rPr>
                  <a:t> the subject</a:t>
                </a:r>
              </a:p>
              <a:p>
                <a:endParaRPr lang="en-GB" sz="2800" dirty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60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GB" sz="3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l-GR" sz="3600" i="1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sz="360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l-GR" sz="3600" i="1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3600" i="1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l-GR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:endParaRPr lang="en-GB" sz="3600" u="sng" dirty="0" smtClean="0">
                  <a:latin typeface="Comic Sans MS" pitchFamily="66" charset="0"/>
                </a:endParaRPr>
              </a:p>
              <a:p>
                <a:pPr marL="442913" indent="-442913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36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l-GR" sz="36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rad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3600" u="sng" dirty="0">
                  <a:latin typeface="Comic Sans MS" pitchFamily="66" charset="0"/>
                </a:endParaRPr>
              </a:p>
              <a:p>
                <a:pPr algn="ctr"/>
                <a:endParaRPr lang="en-GB" sz="36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2" y="265014"/>
                <a:ext cx="8501122" cy="6408712"/>
              </a:xfrm>
              <a:prstGeom prst="rect">
                <a:avLst/>
              </a:prstGeom>
              <a:blipFill rotWithShape="0">
                <a:blip r:embed="rId2"/>
                <a:stretch>
                  <a:fillRect l="-932" t="-1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H="1">
            <a:off x="2411760" y="799459"/>
            <a:ext cx="0" cy="55098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61358" y="61479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Both sides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8954" y="1879932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x 3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1384" y="2823038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 4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1358" y="3866933"/>
            <a:ext cx="654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+mj-lt"/>
              </a:rPr>
              <a:t>÷ </a:t>
            </a:r>
            <a:r>
              <a:rPr lang="el-GR" sz="2800" b="1" dirty="0" smtClean="0">
                <a:solidFill>
                  <a:srgbClr val="FF0000"/>
                </a:solidFill>
                <a:latin typeface="+mj-lt"/>
              </a:rPr>
              <a:t>π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89679" y="5286075"/>
                <a:ext cx="902683" cy="633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/>
                      </m:ra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679" y="5286075"/>
                <a:ext cx="902683" cy="63395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6156176" y="162037"/>
            <a:ext cx="275667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  <a:latin typeface="Comic Sans MS" panose="030F0702030302020204" pitchFamily="66" charset="0"/>
              </a:rPr>
              <a:t>Expert: </a:t>
            </a:r>
            <a:r>
              <a:rPr lang="en-GB" dirty="0" smtClean="0">
                <a:latin typeface="Comic Sans MS" panose="030F0702030302020204" pitchFamily="66" charset="0"/>
              </a:rPr>
              <a:t>You </a:t>
            </a:r>
            <a:r>
              <a:rPr lang="en-GB" dirty="0">
                <a:latin typeface="Comic Sans MS" panose="030F0702030302020204" pitchFamily="66" charset="0"/>
              </a:rPr>
              <a:t>can change the subject of multi two </a:t>
            </a:r>
            <a:r>
              <a:rPr lang="en-GB" dirty="0" smtClean="0">
                <a:latin typeface="Comic Sans MS" panose="030F0702030302020204" pitchFamily="66" charset="0"/>
              </a:rPr>
              <a:t>step formulae </a:t>
            </a:r>
            <a:r>
              <a:rPr lang="en-GB" dirty="0">
                <a:latin typeface="Comic Sans MS" panose="030F0702030302020204" pitchFamily="66" charset="0"/>
              </a:rPr>
              <a:t>with indices and brackets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36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491</Words>
  <Application>Microsoft Office PowerPoint</Application>
  <PresentationFormat>On-screen Show (4:3)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Wingdings</vt:lpstr>
      <vt:lpstr>Office Theme</vt:lpstr>
      <vt:lpstr>Things to remember:</vt:lpstr>
      <vt:lpstr>PowerPoint Presentation</vt:lpstr>
      <vt:lpstr>PowerPoint Presentation</vt:lpstr>
      <vt:lpstr>Exercise One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Authorised User</dc:creator>
  <cp:lastModifiedBy>Hannah Sharland</cp:lastModifiedBy>
  <cp:revision>26</cp:revision>
  <dcterms:created xsi:type="dcterms:W3CDTF">2014-11-28T14:37:08Z</dcterms:created>
  <dcterms:modified xsi:type="dcterms:W3CDTF">2020-04-16T12:02:03Z</dcterms:modified>
</cp:coreProperties>
</file>