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5"/>
  </p:notesMasterIdLst>
  <p:sldIdLst>
    <p:sldId id="257" r:id="rId5"/>
    <p:sldId id="355" r:id="rId6"/>
    <p:sldId id="356" r:id="rId7"/>
    <p:sldId id="357" r:id="rId8"/>
    <p:sldId id="309" r:id="rId9"/>
    <p:sldId id="320" r:id="rId10"/>
    <p:sldId id="372" r:id="rId11"/>
    <p:sldId id="367" r:id="rId12"/>
    <p:sldId id="321" r:id="rId13"/>
    <p:sldId id="322" r:id="rId14"/>
    <p:sldId id="323" r:id="rId15"/>
    <p:sldId id="324" r:id="rId16"/>
    <p:sldId id="325" r:id="rId17"/>
    <p:sldId id="330" r:id="rId18"/>
    <p:sldId id="368" r:id="rId19"/>
    <p:sldId id="326" r:id="rId20"/>
    <p:sldId id="359" r:id="rId21"/>
    <p:sldId id="360" r:id="rId22"/>
    <p:sldId id="362" r:id="rId23"/>
    <p:sldId id="363" r:id="rId24"/>
    <p:sldId id="361" r:id="rId25"/>
    <p:sldId id="371" r:id="rId26"/>
    <p:sldId id="364" r:id="rId27"/>
    <p:sldId id="366" r:id="rId28"/>
    <p:sldId id="374" r:id="rId29"/>
    <p:sldId id="365" r:id="rId30"/>
    <p:sldId id="284" r:id="rId31"/>
    <p:sldId id="370" r:id="rId32"/>
    <p:sldId id="373" r:id="rId33"/>
    <p:sldId id="259" r:id="rId34"/>
  </p:sldIdLst>
  <p:sldSz cx="9144000" cy="6858000" type="screen4x3"/>
  <p:notesSz cx="6797675" cy="9926638"/>
  <p:embeddedFontLst>
    <p:embeddedFont>
      <p:font typeface="Calibri" panose="020F0502020204030204" pitchFamily="34" charset="0"/>
      <p:regular r:id="rId36"/>
      <p:bold r:id="rId37"/>
      <p:italic r:id="rId38"/>
      <p:boldItalic r:id="rId39"/>
    </p:embeddedFont>
    <p:embeddedFont>
      <p:font typeface="Museo 100" panose="02000000000000000000" charset="0"/>
      <p:regular r:id="rId40"/>
    </p:embeddedFont>
    <p:embeddedFont>
      <p:font typeface="Museo 500" panose="02000000000000000000" charset="0"/>
      <p:regular r:id="rId41"/>
    </p:embeddedFont>
    <p:embeddedFont>
      <p:font typeface="Museo 700" panose="02000000000000000000" charset="0"/>
      <p:bold r:id="rId42"/>
    </p:embeddedFont>
    <p:embeddedFont>
      <p:font typeface="Museo 900" panose="02000000000000000000" charset="0"/>
      <p:bold r:id="rId43"/>
    </p:embeddedFont>
    <p:embeddedFont>
      <p:font typeface="Museo900-Regular" panose="02000000000000000000" charset="0"/>
      <p:bold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941"/>
    <a:srgbClr val="87BD9A"/>
    <a:srgbClr val="445081"/>
    <a:srgbClr val="20692A"/>
    <a:srgbClr val="FFFFFF"/>
    <a:srgbClr val="E6E3DC"/>
    <a:srgbClr val="EEEFEA"/>
    <a:srgbClr val="EBEDE8"/>
    <a:srgbClr val="DAE0E0"/>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1E3FB7-9434-496C-B6DF-48C6C9E2FEB4}" v="66" dt="2018-09-17T14:25:55.9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67" autoAdjust="0"/>
    <p:restoredTop sz="97449" autoAdjust="0"/>
  </p:normalViewPr>
  <p:slideViewPr>
    <p:cSldViewPr snapToGrid="0">
      <p:cViewPr varScale="1">
        <p:scale>
          <a:sx n="114" d="100"/>
          <a:sy n="114" d="100"/>
        </p:scale>
        <p:origin x="1122" y="96"/>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3" d="100"/>
          <a:sy n="63" d="100"/>
        </p:scale>
        <p:origin x="2715"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1/17/2020</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445081"/>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1319962"/>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outerShdw blurRad="38100" dist="19050" dir="2700000" algn="tl" rotWithShape="0">
                    <a:schemeClr val="dk1">
                      <a:alpha val="40000"/>
                    </a:schemeClr>
                  </a:outerShdw>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87BD9A"/>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DCA1B66-FC62-4A93-9DF9-7DA671A457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5081"/>
                </a:solidFill>
                <a:latin typeface="Arial"/>
                <a:cs typeface="Arial"/>
              </a:defRPr>
            </a:lvl2pPr>
            <a:lvl3pPr marL="723900" indent="-279400">
              <a:lnSpc>
                <a:spcPct val="100000"/>
              </a:lnSpc>
              <a:buFont typeface="Arial"/>
              <a:buChar char="•"/>
              <a:defRPr lang="en-US" sz="2000" kern="1200" baseline="0" dirty="0" smtClean="0">
                <a:solidFill>
                  <a:srgbClr val="87BD9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Performance characteristics</a:t>
            </a:r>
          </a:p>
          <a:p>
            <a:pPr>
              <a:spcBef>
                <a:spcPts val="288"/>
              </a:spcBef>
            </a:pPr>
            <a:r>
              <a:rPr lang="en-GB" sz="1200" b="0" dirty="0">
                <a:solidFill>
                  <a:srgbClr val="FFFFFF"/>
                </a:solidFill>
                <a:effectLst>
                  <a:glow rad="228600">
                    <a:schemeClr val="tx1">
                      <a:alpha val="40000"/>
                    </a:schemeClr>
                  </a:glow>
                </a:effectLst>
                <a:latin typeface="Arial"/>
                <a:cs typeface="Arial"/>
              </a:rPr>
              <a:t>Unit 3 Performance characteristics of woods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5081"/>
                </a:solidFill>
                <a:latin typeface="Arial"/>
                <a:cs typeface="Arial"/>
              </a:defRPr>
            </a:lvl2pPr>
            <a:lvl3pPr marL="723900" indent="-279400">
              <a:lnSpc>
                <a:spcPct val="100000"/>
              </a:lnSpc>
              <a:buFont typeface="Arial"/>
              <a:buChar char="•"/>
              <a:defRPr lang="en-US" sz="2000" kern="1200" baseline="0" dirty="0" smtClean="0">
                <a:solidFill>
                  <a:srgbClr val="87BD9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A6C4D5EE-1B18-4D61-9F83-B18F1B200C4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1" name="Picture 10">
            <a:extLst>
              <a:ext uri="{FF2B5EF4-FFF2-40B4-BE49-F238E27FC236}">
                <a16:creationId xmlns:a16="http://schemas.microsoft.com/office/drawing/2014/main" id="{56620879-1947-425E-AE16-A2748DA7970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2" name="TextBox 11">
            <a:extLst>
              <a:ext uri="{FF2B5EF4-FFF2-40B4-BE49-F238E27FC236}">
                <a16:creationId xmlns:a16="http://schemas.microsoft.com/office/drawing/2014/main" id="{97E014A0-D9F5-4A15-9437-CBF85014314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Performance characteristics</a:t>
            </a:r>
          </a:p>
          <a:p>
            <a:pPr>
              <a:spcBef>
                <a:spcPts val="288"/>
              </a:spcBef>
            </a:pPr>
            <a:r>
              <a:rPr lang="en-GB" sz="1200" b="0" dirty="0">
                <a:solidFill>
                  <a:srgbClr val="FFFFFF"/>
                </a:solidFill>
                <a:effectLst>
                  <a:glow rad="228600">
                    <a:schemeClr val="tx1">
                      <a:alpha val="40000"/>
                    </a:schemeClr>
                  </a:glow>
                </a:effectLst>
                <a:latin typeface="Arial"/>
                <a:cs typeface="Arial"/>
              </a:rPr>
              <a:t>Unit 3 Performance characteristics of woods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5081"/>
                </a:solidFill>
                <a:latin typeface="Arial"/>
                <a:cs typeface="Arial"/>
              </a:defRPr>
            </a:lvl2pPr>
            <a:lvl3pPr marL="723900" indent="-279400">
              <a:lnSpc>
                <a:spcPct val="100000"/>
              </a:lnSpc>
              <a:buFont typeface="Arial"/>
              <a:buChar char="•"/>
              <a:defRPr lang="en-US" sz="2000" kern="1200" baseline="0" dirty="0" smtClean="0">
                <a:solidFill>
                  <a:srgbClr val="87BD9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866F422B-B63A-4710-8B61-7F25AFE824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2827A0A0-2C07-4892-A9EF-F8AFB4AD758D}"/>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Performance characteristics</a:t>
            </a:r>
          </a:p>
          <a:p>
            <a:pPr>
              <a:spcBef>
                <a:spcPts val="288"/>
              </a:spcBef>
            </a:pPr>
            <a:r>
              <a:rPr lang="en-GB" sz="1200" b="0" dirty="0">
                <a:solidFill>
                  <a:srgbClr val="FFFFFF"/>
                </a:solidFill>
                <a:effectLst>
                  <a:glow rad="228600">
                    <a:schemeClr val="tx1">
                      <a:alpha val="40000"/>
                    </a:schemeClr>
                  </a:glow>
                </a:effectLst>
                <a:latin typeface="Arial"/>
                <a:cs typeface="Arial"/>
              </a:rPr>
              <a:t>Unit 3 Performance characteristics of woods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5081"/>
                </a:solidFill>
                <a:latin typeface="Arial"/>
                <a:cs typeface="Arial"/>
              </a:defRPr>
            </a:lvl2pPr>
            <a:lvl3pPr marL="723900" indent="-279400">
              <a:lnSpc>
                <a:spcPct val="100000"/>
              </a:lnSpc>
              <a:buFont typeface="Arial"/>
              <a:buChar char="•"/>
              <a:defRPr lang="en-US" sz="2000" kern="1200" baseline="0" dirty="0" smtClean="0">
                <a:solidFill>
                  <a:srgbClr val="87BD9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F34F792D-0C8B-47C8-B752-21188AD9EE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0CB52C28-7059-473C-A393-36FA4A8A7B1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Performance characteristics</a:t>
            </a:r>
          </a:p>
          <a:p>
            <a:pPr>
              <a:spcBef>
                <a:spcPts val="288"/>
              </a:spcBef>
            </a:pPr>
            <a:r>
              <a:rPr lang="en-GB" sz="1200" b="0" dirty="0">
                <a:solidFill>
                  <a:srgbClr val="FFFFFF"/>
                </a:solidFill>
                <a:effectLst>
                  <a:glow rad="228600">
                    <a:schemeClr val="tx1">
                      <a:alpha val="40000"/>
                    </a:schemeClr>
                  </a:glow>
                </a:effectLst>
                <a:latin typeface="Arial"/>
                <a:cs typeface="Arial"/>
              </a:rPr>
              <a:t>Unit 3 Performance characteristics of woods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2018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F231F5BB-C44F-4F49-B59C-9559315DF3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7" name="Picture 6">
            <a:extLst>
              <a:ext uri="{FF2B5EF4-FFF2-40B4-BE49-F238E27FC236}">
                <a16:creationId xmlns:a16="http://schemas.microsoft.com/office/drawing/2014/main" id="{A7F5DDBD-A657-4D3C-8451-89C66E9BE8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0" name="TextBox 9">
            <a:extLst>
              <a:ext uri="{FF2B5EF4-FFF2-40B4-BE49-F238E27FC236}">
                <a16:creationId xmlns:a16="http://schemas.microsoft.com/office/drawing/2014/main" id="{90FAC273-36DA-4EFE-9AB5-87BA9A6CFA1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Performance characteristics</a:t>
            </a:r>
          </a:p>
          <a:p>
            <a:pPr>
              <a:spcBef>
                <a:spcPts val="288"/>
              </a:spcBef>
            </a:pPr>
            <a:r>
              <a:rPr lang="en-GB" sz="1200" b="0" dirty="0">
                <a:solidFill>
                  <a:srgbClr val="FFFFFF"/>
                </a:solidFill>
                <a:effectLst>
                  <a:glow rad="228600">
                    <a:schemeClr val="tx1">
                      <a:alpha val="40000"/>
                    </a:schemeClr>
                  </a:glow>
                </a:effectLst>
                <a:latin typeface="Arial"/>
                <a:cs typeface="Arial"/>
              </a:rPr>
              <a:t>Unit 3 Performance characteristics of woods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VF6CNWCf2NY"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hyperlink" Target="https://www.youtube.com/watch?v=jYp7QUOx4eY"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87BD9A"/>
                </a:solidFill>
                <a:latin typeface="Museo 100" panose="02000000000000000000" pitchFamily="50" charset="0"/>
              </a:rPr>
              <a:t>7552</a:t>
            </a:r>
            <a:endParaRPr lang="en-GB" dirty="0">
              <a:solidFill>
                <a:srgbClr val="87BD9A"/>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241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Museo 900" panose="02000000000000000000" pitchFamily="2" charset="0"/>
              </a:rPr>
              <a:t>Performance characteristics</a:t>
            </a:r>
          </a:p>
          <a:p>
            <a:pPr>
              <a:lnSpc>
                <a:spcPts val="2000"/>
              </a:lnSpc>
              <a:spcBef>
                <a:spcPts val="5700"/>
              </a:spcBef>
            </a:pPr>
            <a:r>
              <a:rPr lang="en-US" sz="2000" b="1" dirty="0">
                <a:latin typeface="Museo 100" panose="02000000000000000000" pitchFamily="2" charset="0"/>
              </a:rPr>
              <a:t>Unit 3 </a:t>
            </a:r>
            <a:r>
              <a:rPr lang="en-GB" sz="2000" dirty="0">
                <a:latin typeface="Museo 100" panose="02000000000000000000" pitchFamily="2" charset="0"/>
              </a:rPr>
              <a:t>Performance characteristics of woods</a:t>
            </a:r>
            <a:endParaRPr lang="en-US" sz="200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87BD9A"/>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87BD9A"/>
                </a:solidFill>
                <a:latin typeface="Arial"/>
                <a:cs typeface="Arial"/>
              </a:rPr>
              <a:t>2</a:t>
            </a: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25E61A-DCE9-42CE-90BF-4E67874804F7}"/>
              </a:ext>
            </a:extLst>
          </p:cNvPr>
          <p:cNvSpPr>
            <a:spLocks noGrp="1"/>
          </p:cNvSpPr>
          <p:nvPr>
            <p:ph type="body" sz="quarter" idx="13"/>
          </p:nvPr>
        </p:nvSpPr>
        <p:spPr/>
        <p:txBody>
          <a:bodyPr/>
          <a:lstStyle/>
          <a:p>
            <a:r>
              <a:rPr lang="en-GB" dirty="0"/>
              <a:t>Worksheet 2</a:t>
            </a:r>
          </a:p>
        </p:txBody>
      </p:sp>
      <p:sp>
        <p:nvSpPr>
          <p:cNvPr id="5" name="Text Placeholder 4">
            <a:extLst>
              <a:ext uri="{FF2B5EF4-FFF2-40B4-BE49-F238E27FC236}">
                <a16:creationId xmlns:a16="http://schemas.microsoft.com/office/drawing/2014/main" id="{85D83C62-1FAB-4ECC-8FC8-A1562007E853}"/>
              </a:ext>
            </a:extLst>
          </p:cNvPr>
          <p:cNvSpPr>
            <a:spLocks noGrp="1"/>
          </p:cNvSpPr>
          <p:nvPr>
            <p:ph type="body" sz="quarter" idx="14"/>
          </p:nvPr>
        </p:nvSpPr>
        <p:spPr/>
        <p:txBody>
          <a:bodyPr/>
          <a:lstStyle/>
          <a:p>
            <a:r>
              <a:rPr lang="en-GB" dirty="0"/>
              <a:t>Complete </a:t>
            </a:r>
            <a:r>
              <a:rPr lang="en-GB" b="1" dirty="0"/>
              <a:t>Worksheet Task 2 </a:t>
            </a:r>
          </a:p>
        </p:txBody>
      </p:sp>
    </p:spTree>
    <p:extLst>
      <p:ext uri="{BB962C8B-B14F-4D97-AF65-F5344CB8AC3E}">
        <p14:creationId xmlns:p14="http://schemas.microsoft.com/office/powerpoint/2010/main" val="2948465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E7CCE1-2023-481E-9CD7-ADAEAAC327D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707239"/>
            <a:ext cx="9144000" cy="2150762"/>
          </a:xfrm>
          <a:prstGeom prst="rect">
            <a:avLst/>
          </a:prstGeom>
        </p:spPr>
      </p:pic>
      <p:sp>
        <p:nvSpPr>
          <p:cNvPr id="2" name="Text Placeholder 1">
            <a:extLst>
              <a:ext uri="{FF2B5EF4-FFF2-40B4-BE49-F238E27FC236}">
                <a16:creationId xmlns:a16="http://schemas.microsoft.com/office/drawing/2014/main" id="{1ED0B2E7-BDD0-4617-ABE0-12BB52CFEBF6}"/>
              </a:ext>
            </a:extLst>
          </p:cNvPr>
          <p:cNvSpPr>
            <a:spLocks noGrp="1"/>
          </p:cNvSpPr>
          <p:nvPr>
            <p:ph type="body" sz="quarter" idx="13"/>
          </p:nvPr>
        </p:nvSpPr>
        <p:spPr/>
        <p:txBody>
          <a:bodyPr/>
          <a:lstStyle/>
          <a:p>
            <a:r>
              <a:rPr lang="en-GB" dirty="0"/>
              <a:t>Distortions</a:t>
            </a:r>
          </a:p>
        </p:txBody>
      </p:sp>
      <p:sp>
        <p:nvSpPr>
          <p:cNvPr id="3" name="Text Placeholder 2">
            <a:extLst>
              <a:ext uri="{FF2B5EF4-FFF2-40B4-BE49-F238E27FC236}">
                <a16:creationId xmlns:a16="http://schemas.microsoft.com/office/drawing/2014/main" id="{C0D308BD-4466-49F2-8A84-63269847A3D0}"/>
              </a:ext>
            </a:extLst>
          </p:cNvPr>
          <p:cNvSpPr>
            <a:spLocks noGrp="1"/>
          </p:cNvSpPr>
          <p:nvPr>
            <p:ph type="body" sz="quarter" idx="14"/>
          </p:nvPr>
        </p:nvSpPr>
        <p:spPr/>
        <p:txBody>
          <a:bodyPr/>
          <a:lstStyle/>
          <a:p>
            <a:r>
              <a:rPr lang="en-GB" dirty="0"/>
              <a:t>Once timber is felled and sawn it must be </a:t>
            </a:r>
            <a:r>
              <a:rPr lang="en-GB" b="1" dirty="0"/>
              <a:t>seasoned</a:t>
            </a:r>
            <a:r>
              <a:rPr lang="en-GB" dirty="0"/>
              <a:t> to prevent it from distorting</a:t>
            </a:r>
          </a:p>
          <a:p>
            <a:pPr lvl="1"/>
            <a:r>
              <a:rPr lang="en-GB" dirty="0"/>
              <a:t>Wood is </a:t>
            </a:r>
            <a:r>
              <a:rPr lang="en-GB" b="1" dirty="0"/>
              <a:t>hygroscopic</a:t>
            </a:r>
            <a:r>
              <a:rPr lang="en-GB" dirty="0"/>
              <a:t> which means it behaves like a sponge – it absorbs moisture and swells up in damp conditions</a:t>
            </a:r>
          </a:p>
          <a:p>
            <a:pPr lvl="1"/>
            <a:r>
              <a:rPr lang="en-GB" dirty="0"/>
              <a:t>As water evaporates from freshly felled timber, it </a:t>
            </a:r>
            <a:r>
              <a:rPr lang="en-GB" b="1" dirty="0"/>
              <a:t>shrinks</a:t>
            </a:r>
          </a:p>
          <a:p>
            <a:pPr lvl="1"/>
            <a:r>
              <a:rPr lang="en-GB" dirty="0"/>
              <a:t>If moisture evaporates too quickly, or in an uneven fashion, the wood can distort – it may twist, warp, bow, cup or split</a:t>
            </a:r>
          </a:p>
          <a:p>
            <a:pPr lvl="1"/>
            <a:endParaRPr lang="en-GB" b="1" dirty="0"/>
          </a:p>
        </p:txBody>
      </p:sp>
      <p:pic>
        <p:nvPicPr>
          <p:cNvPr id="7" name="Picture 6">
            <a:extLst>
              <a:ext uri="{FF2B5EF4-FFF2-40B4-BE49-F238E27FC236}">
                <a16:creationId xmlns:a16="http://schemas.microsoft.com/office/drawing/2014/main" id="{D5B4838B-A164-43AF-B9F6-8D1147CED5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810718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089A0-6522-4C11-8321-2FDA09918CB5}"/>
              </a:ext>
            </a:extLst>
          </p:cNvPr>
          <p:cNvSpPr>
            <a:spLocks noGrp="1"/>
          </p:cNvSpPr>
          <p:nvPr>
            <p:ph type="body" sz="quarter" idx="13"/>
          </p:nvPr>
        </p:nvSpPr>
        <p:spPr/>
        <p:txBody>
          <a:bodyPr/>
          <a:lstStyle/>
          <a:p>
            <a:r>
              <a:rPr lang="en-GB" dirty="0"/>
              <a:t>Seasoning</a:t>
            </a:r>
          </a:p>
        </p:txBody>
      </p:sp>
      <p:sp>
        <p:nvSpPr>
          <p:cNvPr id="3" name="Text Placeholder 2">
            <a:extLst>
              <a:ext uri="{FF2B5EF4-FFF2-40B4-BE49-F238E27FC236}">
                <a16:creationId xmlns:a16="http://schemas.microsoft.com/office/drawing/2014/main" id="{617E81C8-429F-455A-A60D-C7B8FD26EC11}"/>
              </a:ext>
            </a:extLst>
          </p:cNvPr>
          <p:cNvSpPr>
            <a:spLocks noGrp="1"/>
          </p:cNvSpPr>
          <p:nvPr>
            <p:ph type="body" sz="quarter" idx="14"/>
          </p:nvPr>
        </p:nvSpPr>
        <p:spPr/>
        <p:txBody>
          <a:bodyPr/>
          <a:lstStyle/>
          <a:p>
            <a:r>
              <a:rPr lang="en-GB" dirty="0"/>
              <a:t>Wood is seasoned before it’s sold to prevent warpage, shrinking and splitting</a:t>
            </a:r>
          </a:p>
          <a:p>
            <a:pPr lvl="1"/>
            <a:r>
              <a:rPr lang="en-GB" dirty="0"/>
              <a:t>Wood can be air-dried (AD) </a:t>
            </a:r>
            <a:br>
              <a:rPr lang="en-GB" dirty="0"/>
            </a:br>
            <a:r>
              <a:rPr lang="en-GB" dirty="0"/>
              <a:t>or kiln-dried (KD)</a:t>
            </a:r>
          </a:p>
          <a:p>
            <a:pPr lvl="1"/>
            <a:r>
              <a:rPr lang="en-GB" dirty="0"/>
              <a:t>Air-dried timber planks are</a:t>
            </a:r>
            <a:br>
              <a:rPr lang="en-GB" dirty="0"/>
            </a:br>
            <a:r>
              <a:rPr lang="en-GB" dirty="0"/>
              <a:t>stored under cover and </a:t>
            </a:r>
            <a:br>
              <a:rPr lang="en-GB" dirty="0"/>
            </a:br>
            <a:r>
              <a:rPr lang="en-GB" dirty="0"/>
              <a:t>left to dry naturally</a:t>
            </a:r>
          </a:p>
          <a:p>
            <a:pPr lvl="1"/>
            <a:r>
              <a:rPr lang="en-GB" dirty="0"/>
              <a:t>Kiln-drying uses steam to </a:t>
            </a:r>
            <a:br>
              <a:rPr lang="en-GB" dirty="0"/>
            </a:br>
            <a:r>
              <a:rPr lang="en-GB" dirty="0"/>
              <a:t>artificially dry the timber and </a:t>
            </a:r>
            <a:br>
              <a:rPr lang="en-GB" dirty="0"/>
            </a:br>
            <a:r>
              <a:rPr lang="en-GB" dirty="0"/>
              <a:t>speed up the drying process</a:t>
            </a:r>
          </a:p>
          <a:p>
            <a:pPr lvl="1"/>
            <a:r>
              <a:rPr lang="en-GB" dirty="0"/>
              <a:t>AD timber is best suited for </a:t>
            </a:r>
            <a:br>
              <a:rPr lang="en-GB" dirty="0"/>
            </a:br>
            <a:r>
              <a:rPr lang="en-GB" dirty="0"/>
              <a:t>external projects</a:t>
            </a:r>
            <a:r>
              <a:rPr lang="en-GB" dirty="0">
                <a:solidFill>
                  <a:srgbClr val="87BD9A"/>
                </a:solidFill>
              </a:rPr>
              <a:t> </a:t>
            </a:r>
            <a:r>
              <a:rPr lang="en-GB" dirty="0">
                <a:solidFill>
                  <a:srgbClr val="20692A"/>
                </a:solidFill>
              </a:rPr>
              <a:t>– Why?</a:t>
            </a:r>
          </a:p>
          <a:p>
            <a:pPr lvl="1"/>
            <a:endParaRPr lang="en-GB" dirty="0"/>
          </a:p>
        </p:txBody>
      </p:sp>
      <p:pic>
        <p:nvPicPr>
          <p:cNvPr id="13" name="Picture 12">
            <a:extLst>
              <a:ext uri="{FF2B5EF4-FFF2-40B4-BE49-F238E27FC236}">
                <a16:creationId xmlns:a16="http://schemas.microsoft.com/office/drawing/2014/main" id="{12D6881F-5520-485A-860C-9E2FD76B20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50205" y="2183092"/>
            <a:ext cx="4132848" cy="3909310"/>
          </a:xfrm>
          <a:prstGeom prst="rect">
            <a:avLst/>
          </a:prstGeom>
        </p:spPr>
      </p:pic>
    </p:spTree>
    <p:extLst>
      <p:ext uri="{BB962C8B-B14F-4D97-AF65-F5344CB8AC3E}">
        <p14:creationId xmlns:p14="http://schemas.microsoft.com/office/powerpoint/2010/main" val="249263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58CD7F-5045-4023-84B9-6DD4CF4AA3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39134" y="3505177"/>
            <a:ext cx="5404866" cy="3352823"/>
          </a:xfrm>
          <a:prstGeom prst="rect">
            <a:avLst/>
          </a:prstGeom>
        </p:spPr>
      </p:pic>
      <p:sp>
        <p:nvSpPr>
          <p:cNvPr id="2" name="Text Placeholder 1">
            <a:extLst>
              <a:ext uri="{FF2B5EF4-FFF2-40B4-BE49-F238E27FC236}">
                <a16:creationId xmlns:a16="http://schemas.microsoft.com/office/drawing/2014/main" id="{25E180AB-8435-4429-B598-10A5C9C6CBED}"/>
              </a:ext>
            </a:extLst>
          </p:cNvPr>
          <p:cNvSpPr>
            <a:spLocks noGrp="1"/>
          </p:cNvSpPr>
          <p:nvPr>
            <p:ph type="body" sz="quarter" idx="13"/>
          </p:nvPr>
        </p:nvSpPr>
        <p:spPr/>
        <p:txBody>
          <a:bodyPr/>
          <a:lstStyle/>
          <a:p>
            <a:r>
              <a:rPr lang="en-GB" dirty="0"/>
              <a:t>Warp, shrink and split</a:t>
            </a:r>
          </a:p>
        </p:txBody>
      </p:sp>
      <p:sp>
        <p:nvSpPr>
          <p:cNvPr id="3" name="Text Placeholder 2">
            <a:extLst>
              <a:ext uri="{FF2B5EF4-FFF2-40B4-BE49-F238E27FC236}">
                <a16:creationId xmlns:a16="http://schemas.microsoft.com/office/drawing/2014/main" id="{CD8763B7-90C0-4264-B587-C98A29DFDD22}"/>
              </a:ext>
            </a:extLst>
          </p:cNvPr>
          <p:cNvSpPr>
            <a:spLocks noGrp="1"/>
          </p:cNvSpPr>
          <p:nvPr>
            <p:ph type="body" sz="quarter" idx="14"/>
          </p:nvPr>
        </p:nvSpPr>
        <p:spPr/>
        <p:txBody>
          <a:bodyPr/>
          <a:lstStyle/>
          <a:p>
            <a:r>
              <a:rPr lang="en-GB" dirty="0"/>
              <a:t>Seasoning increases stability, strength and resistance to decay but timber can still distort</a:t>
            </a:r>
          </a:p>
          <a:p>
            <a:pPr lvl="1"/>
            <a:r>
              <a:rPr lang="en-GB" dirty="0"/>
              <a:t>Distortions increase depending on the moisture content in the air and the different sections of the trunk</a:t>
            </a:r>
          </a:p>
          <a:p>
            <a:pPr lvl="1"/>
            <a:r>
              <a:rPr lang="en-GB" dirty="0">
                <a:solidFill>
                  <a:srgbClr val="20692A"/>
                </a:solidFill>
              </a:rPr>
              <a:t>A – Square sections can </a:t>
            </a:r>
            <a:br>
              <a:rPr lang="en-GB" dirty="0">
                <a:solidFill>
                  <a:srgbClr val="20692A"/>
                </a:solidFill>
              </a:rPr>
            </a:br>
            <a:r>
              <a:rPr lang="en-GB" dirty="0">
                <a:solidFill>
                  <a:srgbClr val="20692A"/>
                </a:solidFill>
              </a:rPr>
              <a:t>shrink to a diamond shape</a:t>
            </a:r>
          </a:p>
          <a:p>
            <a:pPr lvl="1"/>
            <a:r>
              <a:rPr lang="en-GB" dirty="0">
                <a:solidFill>
                  <a:srgbClr val="20692A"/>
                </a:solidFill>
              </a:rPr>
              <a:t>B - Boards tend to ‘cup’</a:t>
            </a:r>
          </a:p>
          <a:p>
            <a:pPr lvl="1"/>
            <a:r>
              <a:rPr lang="en-GB" dirty="0">
                <a:solidFill>
                  <a:srgbClr val="20692A"/>
                </a:solidFill>
              </a:rPr>
              <a:t>C – Uniform shrinkage         </a:t>
            </a:r>
          </a:p>
          <a:p>
            <a:pPr marL="444500" lvl="1" indent="0">
              <a:buNone/>
            </a:pPr>
            <a:endParaRPr lang="en-GB" dirty="0">
              <a:solidFill>
                <a:srgbClr val="87BD9A"/>
              </a:solidFill>
            </a:endParaRPr>
          </a:p>
        </p:txBody>
      </p:sp>
      <p:sp>
        <p:nvSpPr>
          <p:cNvPr id="10" name="TextBox 9">
            <a:extLst>
              <a:ext uri="{FF2B5EF4-FFF2-40B4-BE49-F238E27FC236}">
                <a16:creationId xmlns:a16="http://schemas.microsoft.com/office/drawing/2014/main" id="{97573C5C-6F16-4696-AF3F-1E0376E90C1B}"/>
              </a:ext>
            </a:extLst>
          </p:cNvPr>
          <p:cNvSpPr txBox="1"/>
          <p:nvPr/>
        </p:nvSpPr>
        <p:spPr>
          <a:xfrm>
            <a:off x="5330801" y="4946596"/>
            <a:ext cx="304800"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A</a:t>
            </a:r>
            <a:r>
              <a:rPr lang="en-GB" dirty="0"/>
              <a:t>  </a:t>
            </a:r>
          </a:p>
        </p:txBody>
      </p:sp>
      <p:sp>
        <p:nvSpPr>
          <p:cNvPr id="13" name="TextBox 12">
            <a:extLst>
              <a:ext uri="{FF2B5EF4-FFF2-40B4-BE49-F238E27FC236}">
                <a16:creationId xmlns:a16="http://schemas.microsoft.com/office/drawing/2014/main" id="{32E2992F-0EBC-4BC4-8714-A10A32408952}"/>
              </a:ext>
            </a:extLst>
          </p:cNvPr>
          <p:cNvSpPr txBox="1"/>
          <p:nvPr/>
        </p:nvSpPr>
        <p:spPr>
          <a:xfrm>
            <a:off x="6441567" y="4249105"/>
            <a:ext cx="304800"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B</a:t>
            </a:r>
            <a:r>
              <a:rPr lang="en-GB" dirty="0"/>
              <a:t>  </a:t>
            </a:r>
          </a:p>
        </p:txBody>
      </p:sp>
      <p:sp>
        <p:nvSpPr>
          <p:cNvPr id="14" name="TextBox 13">
            <a:extLst>
              <a:ext uri="{FF2B5EF4-FFF2-40B4-BE49-F238E27FC236}">
                <a16:creationId xmlns:a16="http://schemas.microsoft.com/office/drawing/2014/main" id="{2E8CE23D-250A-464A-BB1D-C47D0CF2F121}"/>
              </a:ext>
            </a:extLst>
          </p:cNvPr>
          <p:cNvSpPr txBox="1"/>
          <p:nvPr/>
        </p:nvSpPr>
        <p:spPr>
          <a:xfrm>
            <a:off x="7773963" y="5653033"/>
            <a:ext cx="304800"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C</a:t>
            </a:r>
            <a:r>
              <a:rPr lang="en-GB" dirty="0"/>
              <a:t>  </a:t>
            </a:r>
          </a:p>
        </p:txBody>
      </p:sp>
    </p:spTree>
    <p:extLst>
      <p:ext uri="{BB962C8B-B14F-4D97-AF65-F5344CB8AC3E}">
        <p14:creationId xmlns:p14="http://schemas.microsoft.com/office/powerpoint/2010/main" val="3330884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E81822-BE82-4462-BF48-2646CFD1E9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0532" y="4075869"/>
            <a:ext cx="7223356" cy="1707974"/>
          </a:xfrm>
          <a:prstGeom prst="rect">
            <a:avLst/>
          </a:prstGeom>
        </p:spPr>
      </p:pic>
      <p:sp>
        <p:nvSpPr>
          <p:cNvPr id="2" name="Text Placeholder 1">
            <a:extLst>
              <a:ext uri="{FF2B5EF4-FFF2-40B4-BE49-F238E27FC236}">
                <a16:creationId xmlns:a16="http://schemas.microsoft.com/office/drawing/2014/main" id="{9E3DEE6F-758A-4164-A29B-4B44442E84DB}"/>
              </a:ext>
            </a:extLst>
          </p:cNvPr>
          <p:cNvSpPr>
            <a:spLocks noGrp="1"/>
          </p:cNvSpPr>
          <p:nvPr>
            <p:ph type="body" sz="quarter" idx="13"/>
          </p:nvPr>
        </p:nvSpPr>
        <p:spPr/>
        <p:txBody>
          <a:bodyPr/>
          <a:lstStyle/>
          <a:p>
            <a:r>
              <a:rPr lang="en-GB" dirty="0"/>
              <a:t>Shrinkage</a:t>
            </a:r>
          </a:p>
        </p:txBody>
      </p:sp>
      <p:sp>
        <p:nvSpPr>
          <p:cNvPr id="3" name="Text Placeholder 2">
            <a:extLst>
              <a:ext uri="{FF2B5EF4-FFF2-40B4-BE49-F238E27FC236}">
                <a16:creationId xmlns:a16="http://schemas.microsoft.com/office/drawing/2014/main" id="{9488F5A4-0685-4B00-AD8F-B341DE798C38}"/>
              </a:ext>
            </a:extLst>
          </p:cNvPr>
          <p:cNvSpPr>
            <a:spLocks noGrp="1"/>
          </p:cNvSpPr>
          <p:nvPr>
            <p:ph type="body" sz="quarter" idx="14"/>
          </p:nvPr>
        </p:nvSpPr>
        <p:spPr/>
        <p:txBody>
          <a:bodyPr/>
          <a:lstStyle/>
          <a:p>
            <a:r>
              <a:rPr lang="en-GB" dirty="0"/>
              <a:t>Wood swells and shrinks with the seasons or with the level of moisture in any given environment</a:t>
            </a:r>
          </a:p>
          <a:p>
            <a:pPr lvl="1"/>
            <a:r>
              <a:rPr lang="en-GB" dirty="0"/>
              <a:t>For example, when laying a wooden floor, wood will be left in the room where it is to be laid to acclimatise for a few days</a:t>
            </a:r>
          </a:p>
          <a:p>
            <a:pPr lvl="1"/>
            <a:r>
              <a:rPr lang="en-GB" dirty="0"/>
              <a:t>Wood that doesn’t warp, shrink or split very easily is called a </a:t>
            </a:r>
            <a:r>
              <a:rPr lang="en-GB" b="1" dirty="0"/>
              <a:t>stable</a:t>
            </a:r>
            <a:r>
              <a:rPr lang="en-GB" dirty="0"/>
              <a:t> timber</a:t>
            </a:r>
          </a:p>
        </p:txBody>
      </p:sp>
      <p:sp>
        <p:nvSpPr>
          <p:cNvPr id="6" name="TextBox 5">
            <a:extLst>
              <a:ext uri="{FF2B5EF4-FFF2-40B4-BE49-F238E27FC236}">
                <a16:creationId xmlns:a16="http://schemas.microsoft.com/office/drawing/2014/main" id="{E0D34C75-0731-4FB0-B352-30393B7DA2FC}"/>
              </a:ext>
            </a:extLst>
          </p:cNvPr>
          <p:cNvSpPr txBox="1"/>
          <p:nvPr/>
        </p:nvSpPr>
        <p:spPr>
          <a:xfrm>
            <a:off x="1024355" y="5844962"/>
            <a:ext cx="1914525" cy="461665"/>
          </a:xfrm>
          <a:prstGeom prst="rect">
            <a:avLst/>
          </a:prstGeom>
          <a:solidFill>
            <a:schemeClr val="bg1"/>
          </a:solidFill>
        </p:spPr>
        <p:txBody>
          <a:bodyPr wrap="square" rtlCol="0">
            <a:spAutoFit/>
          </a:bodyPr>
          <a:lstStyle/>
          <a:p>
            <a:pPr algn="ctr"/>
            <a:r>
              <a:rPr lang="en-GB" sz="1200" dirty="0">
                <a:latin typeface="Arial" panose="020B0604020202020204" pitchFamily="34" charset="0"/>
                <a:cs typeface="Arial" panose="020B0604020202020204" pitchFamily="34" charset="0"/>
              </a:rPr>
              <a:t>Most shrinkage occurs around the year rings</a:t>
            </a:r>
          </a:p>
        </p:txBody>
      </p:sp>
      <p:sp>
        <p:nvSpPr>
          <p:cNvPr id="7" name="TextBox 6">
            <a:extLst>
              <a:ext uri="{FF2B5EF4-FFF2-40B4-BE49-F238E27FC236}">
                <a16:creationId xmlns:a16="http://schemas.microsoft.com/office/drawing/2014/main" id="{E093AE23-6100-466D-A528-F297CEAC3E38}"/>
              </a:ext>
            </a:extLst>
          </p:cNvPr>
          <p:cNvSpPr txBox="1"/>
          <p:nvPr/>
        </p:nvSpPr>
        <p:spPr>
          <a:xfrm>
            <a:off x="3285596" y="5844962"/>
            <a:ext cx="1914525" cy="461665"/>
          </a:xfrm>
          <a:prstGeom prst="rect">
            <a:avLst/>
          </a:prstGeom>
          <a:solidFill>
            <a:schemeClr val="bg1"/>
          </a:solidFill>
        </p:spPr>
        <p:txBody>
          <a:bodyPr wrap="square" rtlCol="0">
            <a:spAutoFit/>
          </a:bodyPr>
          <a:lstStyle/>
          <a:p>
            <a:pPr algn="ctr"/>
            <a:r>
              <a:rPr lang="en-GB" sz="1200" dirty="0">
                <a:latin typeface="Arial" panose="020B0604020202020204" pitchFamily="34" charset="0"/>
                <a:cs typeface="Arial" panose="020B0604020202020204" pitchFamily="34" charset="0"/>
              </a:rPr>
              <a:t>Radial shrinkage between 2-8%</a:t>
            </a:r>
          </a:p>
        </p:txBody>
      </p:sp>
      <p:sp>
        <p:nvSpPr>
          <p:cNvPr id="8" name="TextBox 7">
            <a:extLst>
              <a:ext uri="{FF2B5EF4-FFF2-40B4-BE49-F238E27FC236}">
                <a16:creationId xmlns:a16="http://schemas.microsoft.com/office/drawing/2014/main" id="{F0E7334F-DED0-46B8-8607-444F733B9433}"/>
              </a:ext>
            </a:extLst>
          </p:cNvPr>
          <p:cNvSpPr txBox="1"/>
          <p:nvPr/>
        </p:nvSpPr>
        <p:spPr>
          <a:xfrm>
            <a:off x="5546838" y="5844962"/>
            <a:ext cx="2857049" cy="276999"/>
          </a:xfrm>
          <a:prstGeom prst="rect">
            <a:avLst/>
          </a:prstGeom>
          <a:solidFill>
            <a:schemeClr val="bg1"/>
          </a:solidFill>
        </p:spPr>
        <p:txBody>
          <a:bodyPr wrap="square" rtlCol="0">
            <a:spAutoFit/>
          </a:bodyPr>
          <a:lstStyle/>
          <a:p>
            <a:pPr algn="ctr"/>
            <a:r>
              <a:rPr lang="en-GB" sz="1200" dirty="0">
                <a:latin typeface="Arial" panose="020B0604020202020204" pitchFamily="34" charset="0"/>
                <a:cs typeface="Arial" panose="020B0604020202020204" pitchFamily="34" charset="0"/>
              </a:rPr>
              <a:t>Least shrinkage along the length</a:t>
            </a:r>
          </a:p>
        </p:txBody>
      </p:sp>
    </p:spTree>
    <p:extLst>
      <p:ext uri="{BB962C8B-B14F-4D97-AF65-F5344CB8AC3E}">
        <p14:creationId xmlns:p14="http://schemas.microsoft.com/office/powerpoint/2010/main" val="322329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F08D8B-D295-4636-ABA2-5165AFB0C232}"/>
              </a:ext>
            </a:extLst>
          </p:cNvPr>
          <p:cNvSpPr>
            <a:spLocks noGrp="1"/>
          </p:cNvSpPr>
          <p:nvPr>
            <p:ph type="body" sz="quarter" idx="13"/>
          </p:nvPr>
        </p:nvSpPr>
        <p:spPr/>
        <p:txBody>
          <a:bodyPr/>
          <a:lstStyle/>
          <a:p>
            <a:r>
              <a:rPr lang="en-GB" dirty="0"/>
              <a:t>Seasoning gives stability</a:t>
            </a:r>
          </a:p>
        </p:txBody>
      </p:sp>
      <p:sp>
        <p:nvSpPr>
          <p:cNvPr id="3" name="Text Placeholder 2">
            <a:extLst>
              <a:ext uri="{FF2B5EF4-FFF2-40B4-BE49-F238E27FC236}">
                <a16:creationId xmlns:a16="http://schemas.microsoft.com/office/drawing/2014/main" id="{78A52518-7B16-4B5E-8AAB-9678E9E8D5E1}"/>
              </a:ext>
            </a:extLst>
          </p:cNvPr>
          <p:cNvSpPr>
            <a:spLocks noGrp="1"/>
          </p:cNvSpPr>
          <p:nvPr>
            <p:ph type="body" sz="quarter" idx="14"/>
          </p:nvPr>
        </p:nvSpPr>
        <p:spPr>
          <a:xfrm>
            <a:off x="724279" y="1704179"/>
            <a:ext cx="8117439" cy="3453607"/>
          </a:xfrm>
        </p:spPr>
        <p:txBody>
          <a:bodyPr/>
          <a:lstStyle/>
          <a:p>
            <a:r>
              <a:rPr lang="en-GB" dirty="0"/>
              <a:t>Seasoning makes wood more </a:t>
            </a:r>
            <a:r>
              <a:rPr lang="en-GB" b="1" dirty="0"/>
              <a:t>stable,</a:t>
            </a:r>
            <a:r>
              <a:rPr lang="en-GB" dirty="0"/>
              <a:t> making it less likely to change shape or size during/after manufacture</a:t>
            </a:r>
          </a:p>
          <a:p>
            <a:r>
              <a:rPr lang="en-GB" dirty="0"/>
              <a:t>The working properties of seasoned timber include:</a:t>
            </a:r>
          </a:p>
          <a:p>
            <a:pPr lvl="2"/>
            <a:r>
              <a:rPr lang="en-GB" dirty="0">
                <a:solidFill>
                  <a:srgbClr val="445081"/>
                </a:solidFill>
              </a:rPr>
              <a:t>It is stronger and more stable</a:t>
            </a:r>
          </a:p>
          <a:p>
            <a:pPr lvl="2"/>
            <a:r>
              <a:rPr lang="en-GB" dirty="0">
                <a:solidFill>
                  <a:srgbClr val="445081"/>
                </a:solidFill>
              </a:rPr>
              <a:t>It is less likely to decay or rot</a:t>
            </a:r>
          </a:p>
          <a:p>
            <a:pPr lvl="2"/>
            <a:r>
              <a:rPr lang="en-GB" dirty="0">
                <a:solidFill>
                  <a:srgbClr val="445081"/>
                </a:solidFill>
              </a:rPr>
              <a:t>It is less likely to corrode metals</a:t>
            </a:r>
          </a:p>
          <a:p>
            <a:pPr lvl="2"/>
            <a:r>
              <a:rPr lang="en-GB" dirty="0">
                <a:solidFill>
                  <a:srgbClr val="445081"/>
                </a:solidFill>
              </a:rPr>
              <a:t>It absorbs preservatives more readily</a:t>
            </a:r>
            <a:br>
              <a:rPr lang="en-GB" dirty="0">
                <a:solidFill>
                  <a:srgbClr val="445081"/>
                </a:solidFill>
              </a:rPr>
            </a:br>
            <a:endParaRPr lang="en-GB" dirty="0">
              <a:solidFill>
                <a:srgbClr val="20692A"/>
              </a:solidFill>
            </a:endParaRPr>
          </a:p>
          <a:p>
            <a:pPr lvl="1"/>
            <a:r>
              <a:rPr lang="en-GB" dirty="0">
                <a:solidFill>
                  <a:srgbClr val="20692A"/>
                </a:solidFill>
              </a:rPr>
              <a:t>Discuss why the seasoning process improves each of the working properties listed above</a:t>
            </a:r>
          </a:p>
        </p:txBody>
      </p:sp>
      <p:sp>
        <p:nvSpPr>
          <p:cNvPr id="4" name="Rectangle 3">
            <a:extLst>
              <a:ext uri="{FF2B5EF4-FFF2-40B4-BE49-F238E27FC236}">
                <a16:creationId xmlns:a16="http://schemas.microsoft.com/office/drawing/2014/main" id="{CB8B4D30-A3FC-4D0D-8BCD-3A28CB08A2D0}"/>
              </a:ext>
            </a:extLst>
          </p:cNvPr>
          <p:cNvSpPr/>
          <p:nvPr/>
        </p:nvSpPr>
        <p:spPr>
          <a:xfrm>
            <a:off x="0" y="6488668"/>
            <a:ext cx="5742264" cy="369332"/>
          </a:xfrm>
          <a:prstGeom prst="rect">
            <a:avLst/>
          </a:prstGeom>
        </p:spPr>
        <p:txBody>
          <a:bodyPr wrap="square">
            <a:spAutoFit/>
          </a:bodyPr>
          <a:lstStyle/>
          <a:p>
            <a:r>
              <a:rPr lang="en-GB" dirty="0">
                <a:hlinkClick r:id="rId2"/>
              </a:rPr>
              <a:t>https://www.youtube.com/watch?v=VF6CNWCf2NY</a:t>
            </a:r>
            <a:r>
              <a:rPr lang="en-GB" dirty="0"/>
              <a:t> </a:t>
            </a:r>
          </a:p>
        </p:txBody>
      </p:sp>
    </p:spTree>
    <p:extLst>
      <p:ext uri="{BB962C8B-B14F-4D97-AF65-F5344CB8AC3E}">
        <p14:creationId xmlns:p14="http://schemas.microsoft.com/office/powerpoint/2010/main" val="2195224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883785-0E83-4BCE-9BC8-A5A15F24AF2B}"/>
              </a:ext>
            </a:extLst>
          </p:cNvPr>
          <p:cNvSpPr>
            <a:spLocks noGrp="1"/>
          </p:cNvSpPr>
          <p:nvPr>
            <p:ph type="body" sz="quarter" idx="13"/>
          </p:nvPr>
        </p:nvSpPr>
        <p:spPr/>
        <p:txBody>
          <a:bodyPr/>
          <a:lstStyle/>
          <a:p>
            <a:r>
              <a:rPr lang="en-GB" dirty="0"/>
              <a:t>Worksheet Task</a:t>
            </a:r>
          </a:p>
        </p:txBody>
      </p:sp>
      <p:sp>
        <p:nvSpPr>
          <p:cNvPr id="5" name="Text Placeholder 4">
            <a:extLst>
              <a:ext uri="{FF2B5EF4-FFF2-40B4-BE49-F238E27FC236}">
                <a16:creationId xmlns:a16="http://schemas.microsoft.com/office/drawing/2014/main" id="{6748644C-83F2-4122-A8BB-0812A0685857}"/>
              </a:ext>
            </a:extLst>
          </p:cNvPr>
          <p:cNvSpPr>
            <a:spLocks noGrp="1"/>
          </p:cNvSpPr>
          <p:nvPr>
            <p:ph type="body" sz="quarter" idx="14"/>
          </p:nvPr>
        </p:nvSpPr>
        <p:spPr>
          <a:xfrm>
            <a:off x="724280" y="1704179"/>
            <a:ext cx="7797230" cy="3453607"/>
          </a:xfrm>
        </p:spPr>
        <p:txBody>
          <a:bodyPr/>
          <a:lstStyle/>
          <a:p>
            <a:r>
              <a:rPr lang="en-GB" dirty="0"/>
              <a:t>Complete </a:t>
            </a:r>
            <a:r>
              <a:rPr lang="en-GB" b="1" dirty="0"/>
              <a:t>Task 3 </a:t>
            </a:r>
            <a:r>
              <a:rPr lang="en-GB" dirty="0"/>
              <a:t>of your Worksheet</a:t>
            </a:r>
          </a:p>
        </p:txBody>
      </p:sp>
    </p:spTree>
    <p:extLst>
      <p:ext uri="{BB962C8B-B14F-4D97-AF65-F5344CB8AC3E}">
        <p14:creationId xmlns:p14="http://schemas.microsoft.com/office/powerpoint/2010/main" val="232083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4E4FF29-B700-4550-89D8-427154D32788}"/>
              </a:ext>
            </a:extLst>
          </p:cNvPr>
          <p:cNvSpPr>
            <a:spLocks noGrp="1"/>
          </p:cNvSpPr>
          <p:nvPr>
            <p:ph type="body" sz="quarter" idx="13"/>
          </p:nvPr>
        </p:nvSpPr>
        <p:spPr/>
        <p:txBody>
          <a:bodyPr/>
          <a:lstStyle/>
          <a:p>
            <a:r>
              <a:rPr lang="en-GB" dirty="0">
                <a:solidFill>
                  <a:schemeClr val="bg1"/>
                </a:solidFill>
              </a:rPr>
              <a:t>Joining wood</a:t>
            </a:r>
          </a:p>
        </p:txBody>
      </p:sp>
      <p:sp>
        <p:nvSpPr>
          <p:cNvPr id="6" name="Text Placeholder 5">
            <a:extLst>
              <a:ext uri="{FF2B5EF4-FFF2-40B4-BE49-F238E27FC236}">
                <a16:creationId xmlns:a16="http://schemas.microsoft.com/office/drawing/2014/main" id="{E3FB4C66-61FF-47D4-98FE-E3806A19996C}"/>
              </a:ext>
            </a:extLst>
          </p:cNvPr>
          <p:cNvSpPr>
            <a:spLocks noGrp="1"/>
          </p:cNvSpPr>
          <p:nvPr>
            <p:ph type="body" sz="quarter" idx="14"/>
          </p:nvPr>
        </p:nvSpPr>
        <p:spPr/>
        <p:txBody>
          <a:bodyPr vert="horz" lIns="0" tIns="0" anchor="t"/>
          <a:lstStyle/>
          <a:p>
            <a:pPr marL="271145" indent="-271145"/>
            <a:r>
              <a:rPr lang="en-GB" dirty="0">
                <a:solidFill>
                  <a:schemeClr val="bg1"/>
                </a:solidFill>
              </a:rPr>
              <a:t>There are many methods for joining wood both permanently and temporarily</a:t>
            </a:r>
            <a:endParaRPr lang="en-US" dirty="0"/>
          </a:p>
          <a:p>
            <a:pPr lvl="1"/>
            <a:r>
              <a:rPr lang="en-GB" dirty="0">
                <a:solidFill>
                  <a:srgbClr val="D1DA2E"/>
                </a:solidFill>
              </a:rPr>
              <a:t>Suggest some methods for joining wood </a:t>
            </a:r>
          </a:p>
          <a:p>
            <a:pPr lvl="1"/>
            <a:r>
              <a:rPr lang="en-GB" dirty="0">
                <a:solidFill>
                  <a:schemeClr val="bg1"/>
                </a:solidFill>
              </a:rPr>
              <a:t>The high oil content in woods </a:t>
            </a:r>
            <a:br>
              <a:rPr lang="en-GB" dirty="0">
                <a:solidFill>
                  <a:schemeClr val="bg1"/>
                </a:solidFill>
              </a:rPr>
            </a:br>
            <a:r>
              <a:rPr lang="en-GB" dirty="0">
                <a:solidFill>
                  <a:schemeClr val="bg1"/>
                </a:solidFill>
              </a:rPr>
              <a:t>such as teak can make them </a:t>
            </a:r>
            <a:br>
              <a:rPr lang="en-GB" dirty="0">
                <a:solidFill>
                  <a:schemeClr val="bg1"/>
                </a:solidFill>
              </a:rPr>
            </a:br>
            <a:r>
              <a:rPr lang="en-GB" dirty="0">
                <a:solidFill>
                  <a:schemeClr val="bg1"/>
                </a:solidFill>
              </a:rPr>
              <a:t>difficult to glue </a:t>
            </a:r>
          </a:p>
          <a:p>
            <a:pPr lvl="1"/>
            <a:r>
              <a:rPr lang="en-GB" dirty="0">
                <a:solidFill>
                  <a:schemeClr val="bg1"/>
                </a:solidFill>
              </a:rPr>
              <a:t>The acid content in woods such as oak </a:t>
            </a:r>
            <a:br>
              <a:rPr lang="en-GB" dirty="0">
                <a:solidFill>
                  <a:schemeClr val="bg1"/>
                </a:solidFill>
              </a:rPr>
            </a:br>
            <a:r>
              <a:rPr lang="en-GB" dirty="0">
                <a:solidFill>
                  <a:schemeClr val="bg1"/>
                </a:solidFill>
              </a:rPr>
              <a:t>can corrode ferrous metal fixings</a:t>
            </a:r>
          </a:p>
          <a:p>
            <a:pPr lvl="1"/>
            <a:r>
              <a:rPr lang="en-GB" dirty="0">
                <a:solidFill>
                  <a:schemeClr val="bg1"/>
                </a:solidFill>
              </a:rPr>
              <a:t>Woods such as ash, beech</a:t>
            </a:r>
            <a:br>
              <a:rPr lang="en-GB" dirty="0">
                <a:solidFill>
                  <a:schemeClr val="bg1"/>
                </a:solidFill>
              </a:rPr>
            </a:br>
            <a:r>
              <a:rPr lang="en-GB" dirty="0">
                <a:solidFill>
                  <a:schemeClr val="bg1"/>
                </a:solidFill>
              </a:rPr>
              <a:t>and birch glue well</a:t>
            </a:r>
          </a:p>
          <a:p>
            <a:endParaRPr lang="en-GB" dirty="0"/>
          </a:p>
        </p:txBody>
      </p:sp>
    </p:spTree>
    <p:extLst>
      <p:ext uri="{BB962C8B-B14F-4D97-AF65-F5344CB8AC3E}">
        <p14:creationId xmlns:p14="http://schemas.microsoft.com/office/powerpoint/2010/main" val="4072433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F0D60D-2C46-4419-9721-D42BB45154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60783" y="650632"/>
            <a:ext cx="7083217" cy="6207368"/>
          </a:xfrm>
          <a:prstGeom prst="rect">
            <a:avLst/>
          </a:prstGeom>
        </p:spPr>
      </p:pic>
      <p:sp>
        <p:nvSpPr>
          <p:cNvPr id="2" name="Text Placeholder 1">
            <a:extLst>
              <a:ext uri="{FF2B5EF4-FFF2-40B4-BE49-F238E27FC236}">
                <a16:creationId xmlns:a16="http://schemas.microsoft.com/office/drawing/2014/main" id="{39A74748-EFB2-4B19-AD53-14B4041EEC57}"/>
              </a:ext>
            </a:extLst>
          </p:cNvPr>
          <p:cNvSpPr>
            <a:spLocks noGrp="1"/>
          </p:cNvSpPr>
          <p:nvPr>
            <p:ph type="body" sz="quarter" idx="13"/>
          </p:nvPr>
        </p:nvSpPr>
        <p:spPr/>
        <p:txBody>
          <a:bodyPr/>
          <a:lstStyle/>
          <a:p>
            <a:r>
              <a:rPr lang="en-GB" dirty="0">
                <a:solidFill>
                  <a:schemeClr val="bg1"/>
                </a:solidFill>
              </a:rPr>
              <a:t>Forming</a:t>
            </a:r>
          </a:p>
        </p:txBody>
      </p:sp>
      <p:sp>
        <p:nvSpPr>
          <p:cNvPr id="3" name="Text Placeholder 2">
            <a:extLst>
              <a:ext uri="{FF2B5EF4-FFF2-40B4-BE49-F238E27FC236}">
                <a16:creationId xmlns:a16="http://schemas.microsoft.com/office/drawing/2014/main" id="{48AAC34A-DE11-4B77-B80B-079FDDABE667}"/>
              </a:ext>
            </a:extLst>
          </p:cNvPr>
          <p:cNvSpPr>
            <a:spLocks noGrp="1"/>
          </p:cNvSpPr>
          <p:nvPr>
            <p:ph type="body" sz="quarter" idx="14"/>
          </p:nvPr>
        </p:nvSpPr>
        <p:spPr>
          <a:xfrm>
            <a:off x="724280" y="1704179"/>
            <a:ext cx="7797230" cy="3453607"/>
          </a:xfrm>
        </p:spPr>
        <p:txBody>
          <a:bodyPr vert="horz" lIns="0" tIns="0" anchor="t"/>
          <a:lstStyle/>
          <a:p>
            <a:pPr marL="271145" indent="-271145"/>
            <a:r>
              <a:rPr lang="en-GB" dirty="0">
                <a:solidFill>
                  <a:schemeClr val="bg1"/>
                </a:solidFill>
              </a:rPr>
              <a:t>Forming consists of both </a:t>
            </a:r>
            <a:br>
              <a:rPr lang="en-GB" dirty="0">
                <a:solidFill>
                  <a:schemeClr val="bg1"/>
                </a:solidFill>
              </a:rPr>
            </a:br>
            <a:r>
              <a:rPr lang="en-GB" dirty="0">
                <a:solidFill>
                  <a:schemeClr val="bg1"/>
                </a:solidFill>
              </a:rPr>
              <a:t>additive manufacturing </a:t>
            </a:r>
            <a:br>
              <a:rPr lang="en-GB" dirty="0">
                <a:solidFill>
                  <a:schemeClr val="bg1"/>
                </a:solidFill>
              </a:rPr>
            </a:br>
            <a:r>
              <a:rPr lang="en-GB" dirty="0">
                <a:solidFill>
                  <a:schemeClr val="bg1"/>
                </a:solidFill>
              </a:rPr>
              <a:t>and wasting processes</a:t>
            </a:r>
            <a:br>
              <a:rPr lang="en-GB" dirty="0">
                <a:solidFill>
                  <a:schemeClr val="bg1"/>
                </a:solidFill>
              </a:rPr>
            </a:br>
            <a:r>
              <a:rPr lang="en-GB" dirty="0">
                <a:solidFill>
                  <a:schemeClr val="bg1"/>
                </a:solidFill>
              </a:rPr>
              <a:t>as well as manipulation</a:t>
            </a:r>
            <a:endParaRPr lang="en-US">
              <a:solidFill>
                <a:schemeClr val="bg1"/>
              </a:solidFill>
            </a:endParaRPr>
          </a:p>
          <a:p>
            <a:pPr lvl="1"/>
            <a:r>
              <a:rPr lang="en-GB" dirty="0">
                <a:solidFill>
                  <a:schemeClr val="bg1"/>
                </a:solidFill>
              </a:rPr>
              <a:t>Wasting processes like </a:t>
            </a:r>
            <a:br>
              <a:rPr lang="en-GB" dirty="0">
                <a:solidFill>
                  <a:schemeClr val="bg1"/>
                </a:solidFill>
              </a:rPr>
            </a:br>
            <a:r>
              <a:rPr lang="en-GB" dirty="0">
                <a:solidFill>
                  <a:schemeClr val="bg1"/>
                </a:solidFill>
              </a:rPr>
              <a:t>carving, turning, milling </a:t>
            </a:r>
            <a:br>
              <a:rPr lang="en-GB" dirty="0">
                <a:solidFill>
                  <a:schemeClr val="bg1"/>
                </a:solidFill>
              </a:rPr>
            </a:br>
            <a:r>
              <a:rPr lang="en-GB" dirty="0">
                <a:solidFill>
                  <a:schemeClr val="bg1"/>
                </a:solidFill>
              </a:rPr>
              <a:t>and routing are used </a:t>
            </a:r>
            <a:br>
              <a:rPr lang="en-GB" dirty="0">
                <a:solidFill>
                  <a:schemeClr val="bg1"/>
                </a:solidFill>
              </a:rPr>
            </a:br>
            <a:r>
              <a:rPr lang="en-GB" dirty="0">
                <a:solidFill>
                  <a:schemeClr val="bg1"/>
                </a:solidFill>
              </a:rPr>
              <a:t>to form woods</a:t>
            </a:r>
            <a:r>
              <a:rPr lang="en-GB">
                <a:solidFill>
                  <a:schemeClr val="bg1"/>
                </a:solidFill>
              </a:rPr>
              <a:t> </a:t>
            </a:r>
            <a:endParaRPr lang="en-GB" dirty="0">
              <a:solidFill>
                <a:schemeClr val="bg1"/>
              </a:solidFill>
            </a:endParaRPr>
          </a:p>
          <a:p>
            <a:pPr lvl="1"/>
            <a:r>
              <a:rPr lang="en-GB" dirty="0">
                <a:solidFill>
                  <a:schemeClr val="bg1"/>
                </a:solidFill>
              </a:rPr>
              <a:t>Steam bending changes </a:t>
            </a:r>
            <a:br>
              <a:rPr lang="en-GB" dirty="0">
                <a:solidFill>
                  <a:schemeClr val="bg1"/>
                </a:solidFill>
              </a:rPr>
            </a:br>
            <a:r>
              <a:rPr lang="en-GB" dirty="0">
                <a:solidFill>
                  <a:schemeClr val="bg1"/>
                </a:solidFill>
              </a:rPr>
              <a:t>the shape of wood without</a:t>
            </a:r>
            <a:br>
              <a:rPr lang="en-GB" dirty="0">
                <a:solidFill>
                  <a:schemeClr val="bg1"/>
                </a:solidFill>
              </a:rPr>
            </a:br>
            <a:r>
              <a:rPr lang="en-GB" dirty="0">
                <a:solidFill>
                  <a:schemeClr val="bg1"/>
                </a:solidFill>
              </a:rPr>
              <a:t>wasting </a:t>
            </a:r>
            <a:r>
              <a:rPr lang="en-GB">
                <a:solidFill>
                  <a:schemeClr val="bg1"/>
                </a:solidFill>
              </a:rPr>
              <a:t>or</a:t>
            </a:r>
            <a:r>
              <a:rPr lang="en-GB" dirty="0">
                <a:solidFill>
                  <a:schemeClr val="bg1"/>
                </a:solidFill>
              </a:rPr>
              <a:t> adding</a:t>
            </a:r>
          </a:p>
          <a:p>
            <a:pPr lvl="1"/>
            <a:r>
              <a:rPr lang="en-GB" dirty="0">
                <a:solidFill>
                  <a:schemeClr val="bg1"/>
                </a:solidFill>
              </a:rPr>
              <a:t>Laminating can be used to </a:t>
            </a:r>
            <a:br>
              <a:rPr lang="en-GB" dirty="0">
                <a:solidFill>
                  <a:schemeClr val="bg1"/>
                </a:solidFill>
              </a:rPr>
            </a:br>
            <a:r>
              <a:rPr lang="en-GB" dirty="0">
                <a:solidFill>
                  <a:schemeClr val="bg1"/>
                </a:solidFill>
              </a:rPr>
              <a:t>create curved structures</a:t>
            </a:r>
          </a:p>
        </p:txBody>
      </p:sp>
      <p:pic>
        <p:nvPicPr>
          <p:cNvPr id="8" name="Picture 7">
            <a:extLst>
              <a:ext uri="{FF2B5EF4-FFF2-40B4-BE49-F238E27FC236}">
                <a16:creationId xmlns:a16="http://schemas.microsoft.com/office/drawing/2014/main" id="{7D620783-E490-4D59-892A-C80778DE1B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651786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0D8F6E-7655-4831-9495-070E4F9D79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54161" y="1727663"/>
            <a:ext cx="3149411" cy="4493160"/>
          </a:xfrm>
          <a:prstGeom prst="rect">
            <a:avLst/>
          </a:prstGeom>
        </p:spPr>
      </p:pic>
      <p:sp>
        <p:nvSpPr>
          <p:cNvPr id="2" name="Text Placeholder 1">
            <a:extLst>
              <a:ext uri="{FF2B5EF4-FFF2-40B4-BE49-F238E27FC236}">
                <a16:creationId xmlns:a16="http://schemas.microsoft.com/office/drawing/2014/main" id="{C528CC10-873C-45ED-A52F-2DC3880A10FE}"/>
              </a:ext>
            </a:extLst>
          </p:cNvPr>
          <p:cNvSpPr>
            <a:spLocks noGrp="1"/>
          </p:cNvSpPr>
          <p:nvPr>
            <p:ph type="body" sz="quarter" idx="13"/>
          </p:nvPr>
        </p:nvSpPr>
        <p:spPr>
          <a:xfrm>
            <a:off x="724280" y="906233"/>
            <a:ext cx="7816470" cy="670772"/>
          </a:xfrm>
        </p:spPr>
        <p:txBody>
          <a:bodyPr/>
          <a:lstStyle/>
          <a:p>
            <a:r>
              <a:rPr lang="en-GB" dirty="0"/>
              <a:t>Steam bending</a:t>
            </a:r>
          </a:p>
        </p:txBody>
      </p:sp>
      <p:sp>
        <p:nvSpPr>
          <p:cNvPr id="3" name="Text Placeholder 2">
            <a:extLst>
              <a:ext uri="{FF2B5EF4-FFF2-40B4-BE49-F238E27FC236}">
                <a16:creationId xmlns:a16="http://schemas.microsoft.com/office/drawing/2014/main" id="{AF701CAE-38C8-469C-96AF-882B2386E25F}"/>
              </a:ext>
            </a:extLst>
          </p:cNvPr>
          <p:cNvSpPr>
            <a:spLocks noGrp="1"/>
          </p:cNvSpPr>
          <p:nvPr>
            <p:ph type="body" sz="quarter" idx="14"/>
          </p:nvPr>
        </p:nvSpPr>
        <p:spPr>
          <a:xfrm>
            <a:off x="724280" y="1704179"/>
            <a:ext cx="7797230" cy="3453607"/>
          </a:xfrm>
        </p:spPr>
        <p:txBody>
          <a:bodyPr/>
          <a:lstStyle/>
          <a:p>
            <a:r>
              <a:rPr lang="en-GB" dirty="0"/>
              <a:t>Steam bending uses heat and </a:t>
            </a:r>
            <a:br>
              <a:rPr lang="en-GB" dirty="0"/>
            </a:br>
            <a:r>
              <a:rPr lang="en-GB" dirty="0"/>
              <a:t>moisture to make wood pliable</a:t>
            </a:r>
          </a:p>
          <a:p>
            <a:pPr lvl="1"/>
            <a:r>
              <a:rPr lang="en-GB" dirty="0"/>
              <a:t>Once heated in steam, some</a:t>
            </a:r>
            <a:br>
              <a:rPr lang="en-GB" dirty="0"/>
            </a:br>
            <a:r>
              <a:rPr lang="en-GB" dirty="0"/>
              <a:t>woods can be bent without </a:t>
            </a:r>
            <a:br>
              <a:rPr lang="en-GB" dirty="0"/>
            </a:br>
            <a:r>
              <a:rPr lang="en-GB" dirty="0"/>
              <a:t>breaking and held shape in a </a:t>
            </a:r>
            <a:br>
              <a:rPr lang="en-GB" dirty="0"/>
            </a:br>
            <a:r>
              <a:rPr lang="en-GB" dirty="0"/>
              <a:t>former until it is cool and dry</a:t>
            </a:r>
          </a:p>
          <a:p>
            <a:pPr lvl="1"/>
            <a:r>
              <a:rPr lang="en-GB" dirty="0"/>
              <a:t>Woods with an open pore </a:t>
            </a:r>
            <a:br>
              <a:rPr lang="en-GB" dirty="0"/>
            </a:br>
            <a:r>
              <a:rPr lang="en-GB" dirty="0"/>
              <a:t>structure, such as ash and </a:t>
            </a:r>
            <a:br>
              <a:rPr lang="en-GB" dirty="0"/>
            </a:br>
            <a:r>
              <a:rPr lang="en-GB" dirty="0"/>
              <a:t>beech, steam bend well</a:t>
            </a:r>
          </a:p>
          <a:p>
            <a:pPr lvl="1"/>
            <a:r>
              <a:rPr lang="en-GB" dirty="0"/>
              <a:t>Steam bending maintains the </a:t>
            </a:r>
            <a:br>
              <a:rPr lang="en-GB" dirty="0"/>
            </a:br>
            <a:r>
              <a:rPr lang="en-GB" dirty="0"/>
              <a:t>longitudinal strength of the wood </a:t>
            </a:r>
            <a:br>
              <a:rPr lang="en-GB" dirty="0"/>
            </a:br>
            <a:r>
              <a:rPr lang="en-GB" dirty="0"/>
              <a:t>to create durable frameworks</a:t>
            </a:r>
          </a:p>
          <a:p>
            <a:pPr lvl="1"/>
            <a:endParaRPr lang="en-GB" dirty="0"/>
          </a:p>
        </p:txBody>
      </p:sp>
    </p:spTree>
    <p:extLst>
      <p:ext uri="{BB962C8B-B14F-4D97-AF65-F5344CB8AC3E}">
        <p14:creationId xmlns:p14="http://schemas.microsoft.com/office/powerpoint/2010/main" val="1543847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Describe the different performance characteristics </a:t>
            </a:r>
            <a:br>
              <a:rPr lang="en-GB" dirty="0"/>
            </a:br>
            <a:r>
              <a:rPr lang="en-GB" dirty="0"/>
              <a:t>of woods</a:t>
            </a:r>
          </a:p>
          <a:p>
            <a:r>
              <a:rPr lang="en-GB" dirty="0"/>
              <a:t>Link material characteristics to their different uses </a:t>
            </a:r>
          </a:p>
          <a:p>
            <a:endParaRPr lang="en-GB" dirty="0"/>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915076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2513DD-B8B9-416E-A8F0-B1F12519D66B}"/>
              </a:ext>
            </a:extLst>
          </p:cNvPr>
          <p:cNvSpPr>
            <a:spLocks noGrp="1"/>
          </p:cNvSpPr>
          <p:nvPr>
            <p:ph type="body" sz="quarter" idx="13"/>
          </p:nvPr>
        </p:nvSpPr>
        <p:spPr/>
        <p:txBody>
          <a:bodyPr/>
          <a:lstStyle/>
          <a:p>
            <a:r>
              <a:rPr lang="en-GB" dirty="0">
                <a:solidFill>
                  <a:schemeClr val="bg1"/>
                </a:solidFill>
              </a:rPr>
              <a:t>Machining qualities</a:t>
            </a:r>
          </a:p>
        </p:txBody>
      </p:sp>
      <p:sp>
        <p:nvSpPr>
          <p:cNvPr id="3" name="Text Placeholder 2">
            <a:extLst>
              <a:ext uri="{FF2B5EF4-FFF2-40B4-BE49-F238E27FC236}">
                <a16:creationId xmlns:a16="http://schemas.microsoft.com/office/drawing/2014/main" id="{2E2E3139-7F1E-4FB7-B9F9-0BE1F6D27B5C}"/>
              </a:ext>
            </a:extLst>
          </p:cNvPr>
          <p:cNvSpPr>
            <a:spLocks noGrp="1"/>
          </p:cNvSpPr>
          <p:nvPr>
            <p:ph type="body" sz="quarter" idx="14"/>
          </p:nvPr>
        </p:nvSpPr>
        <p:spPr/>
        <p:txBody>
          <a:bodyPr/>
          <a:lstStyle/>
          <a:p>
            <a:r>
              <a:rPr lang="en-GB" dirty="0">
                <a:solidFill>
                  <a:schemeClr val="bg1"/>
                </a:solidFill>
              </a:rPr>
              <a:t>Manufactured boards offer </a:t>
            </a:r>
            <a:br>
              <a:rPr lang="en-GB" dirty="0">
                <a:solidFill>
                  <a:schemeClr val="bg1"/>
                </a:solidFill>
              </a:rPr>
            </a:br>
            <a:r>
              <a:rPr lang="en-GB" dirty="0">
                <a:solidFill>
                  <a:schemeClr val="bg1"/>
                </a:solidFill>
              </a:rPr>
              <a:t>a uniform quality and density </a:t>
            </a:r>
            <a:br>
              <a:rPr lang="en-GB" dirty="0">
                <a:solidFill>
                  <a:schemeClr val="bg1"/>
                </a:solidFill>
              </a:rPr>
            </a:br>
            <a:r>
              <a:rPr lang="en-GB" dirty="0">
                <a:solidFill>
                  <a:schemeClr val="bg1"/>
                </a:solidFill>
              </a:rPr>
              <a:t>which makes them predictable </a:t>
            </a:r>
            <a:br>
              <a:rPr lang="en-GB" dirty="0">
                <a:solidFill>
                  <a:schemeClr val="bg1"/>
                </a:solidFill>
              </a:rPr>
            </a:br>
            <a:r>
              <a:rPr lang="en-GB" dirty="0">
                <a:solidFill>
                  <a:schemeClr val="bg1"/>
                </a:solidFill>
              </a:rPr>
              <a:t>to work with</a:t>
            </a:r>
          </a:p>
          <a:p>
            <a:pPr lvl="1"/>
            <a:r>
              <a:rPr lang="en-GB" dirty="0">
                <a:solidFill>
                  <a:schemeClr val="bg1"/>
                </a:solidFill>
              </a:rPr>
              <a:t>Natural timbers can be difficult</a:t>
            </a:r>
            <a:br>
              <a:rPr lang="en-GB" dirty="0">
                <a:solidFill>
                  <a:schemeClr val="bg1"/>
                </a:solidFill>
              </a:rPr>
            </a:br>
            <a:r>
              <a:rPr lang="en-GB" dirty="0">
                <a:solidFill>
                  <a:schemeClr val="bg1"/>
                </a:solidFill>
              </a:rPr>
              <a:t>to machine as some are very </a:t>
            </a:r>
            <a:br>
              <a:rPr lang="en-GB" dirty="0">
                <a:solidFill>
                  <a:schemeClr val="bg1"/>
                </a:solidFill>
              </a:rPr>
            </a:br>
            <a:r>
              <a:rPr lang="en-GB" dirty="0">
                <a:solidFill>
                  <a:schemeClr val="bg1"/>
                </a:solidFill>
              </a:rPr>
              <a:t>hard and tough </a:t>
            </a:r>
          </a:p>
          <a:p>
            <a:pPr lvl="1"/>
            <a:r>
              <a:rPr lang="en-GB" dirty="0">
                <a:solidFill>
                  <a:schemeClr val="bg1"/>
                </a:solidFill>
              </a:rPr>
              <a:t>The density of natural wood </a:t>
            </a:r>
            <a:br>
              <a:rPr lang="en-GB" dirty="0">
                <a:solidFill>
                  <a:schemeClr val="bg1"/>
                </a:solidFill>
              </a:rPr>
            </a:br>
            <a:r>
              <a:rPr lang="en-GB" dirty="0">
                <a:solidFill>
                  <a:schemeClr val="bg1"/>
                </a:solidFill>
              </a:rPr>
              <a:t>is less predictable and natural </a:t>
            </a:r>
            <a:br>
              <a:rPr lang="en-GB" dirty="0">
                <a:solidFill>
                  <a:schemeClr val="bg1"/>
                </a:solidFill>
              </a:rPr>
            </a:br>
            <a:r>
              <a:rPr lang="en-GB" dirty="0">
                <a:solidFill>
                  <a:schemeClr val="bg1"/>
                </a:solidFill>
              </a:rPr>
              <a:t>oils in the wood can clog up </a:t>
            </a:r>
            <a:br>
              <a:rPr lang="en-GB" dirty="0">
                <a:solidFill>
                  <a:schemeClr val="bg1"/>
                </a:solidFill>
              </a:rPr>
            </a:br>
            <a:r>
              <a:rPr lang="en-GB" dirty="0">
                <a:solidFill>
                  <a:schemeClr val="bg1"/>
                </a:solidFill>
              </a:rPr>
              <a:t>cutting tools</a:t>
            </a:r>
          </a:p>
        </p:txBody>
      </p:sp>
    </p:spTree>
    <p:extLst>
      <p:ext uri="{BB962C8B-B14F-4D97-AF65-F5344CB8AC3E}">
        <p14:creationId xmlns:p14="http://schemas.microsoft.com/office/powerpoint/2010/main" val="3372003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9430E3-C4A7-4B3D-8A9B-F2F993450B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4611795" y="2171244"/>
            <a:ext cx="5573510" cy="3204768"/>
          </a:xfrm>
          <a:prstGeom prst="rect">
            <a:avLst/>
          </a:prstGeom>
        </p:spPr>
      </p:pic>
      <p:sp>
        <p:nvSpPr>
          <p:cNvPr id="2" name="Text Placeholder 1">
            <a:extLst>
              <a:ext uri="{FF2B5EF4-FFF2-40B4-BE49-F238E27FC236}">
                <a16:creationId xmlns:a16="http://schemas.microsoft.com/office/drawing/2014/main" id="{CF316904-C818-44E7-B499-A2AEB661D4C0}"/>
              </a:ext>
            </a:extLst>
          </p:cNvPr>
          <p:cNvSpPr>
            <a:spLocks noGrp="1"/>
          </p:cNvSpPr>
          <p:nvPr>
            <p:ph type="body" sz="quarter" idx="13"/>
          </p:nvPr>
        </p:nvSpPr>
        <p:spPr/>
        <p:txBody>
          <a:bodyPr/>
          <a:lstStyle/>
          <a:p>
            <a:r>
              <a:rPr lang="en-GB" dirty="0"/>
              <a:t>Laminating</a:t>
            </a:r>
          </a:p>
        </p:txBody>
      </p:sp>
      <p:sp>
        <p:nvSpPr>
          <p:cNvPr id="3" name="Text Placeholder 2">
            <a:extLst>
              <a:ext uri="{FF2B5EF4-FFF2-40B4-BE49-F238E27FC236}">
                <a16:creationId xmlns:a16="http://schemas.microsoft.com/office/drawing/2014/main" id="{25700B4C-3FE7-4D86-8E10-328F9BDFC7A9}"/>
              </a:ext>
            </a:extLst>
          </p:cNvPr>
          <p:cNvSpPr>
            <a:spLocks noGrp="1"/>
          </p:cNvSpPr>
          <p:nvPr>
            <p:ph type="body" sz="quarter" idx="14"/>
          </p:nvPr>
        </p:nvSpPr>
        <p:spPr/>
        <p:txBody>
          <a:bodyPr/>
          <a:lstStyle/>
          <a:p>
            <a:r>
              <a:rPr lang="en-GB" dirty="0"/>
              <a:t>Laminating combines wood and </a:t>
            </a:r>
            <a:br>
              <a:rPr lang="en-GB" dirty="0"/>
            </a:br>
            <a:r>
              <a:rPr lang="en-GB" dirty="0"/>
              <a:t>adhesives for different purposes </a:t>
            </a:r>
          </a:p>
          <a:p>
            <a:pPr lvl="1"/>
            <a:r>
              <a:rPr lang="en-GB" dirty="0"/>
              <a:t>Laminating can be used to create </a:t>
            </a:r>
            <a:br>
              <a:rPr lang="en-GB" dirty="0"/>
            </a:br>
            <a:r>
              <a:rPr lang="en-GB" dirty="0"/>
              <a:t>curves using </a:t>
            </a:r>
            <a:r>
              <a:rPr lang="en-GB" dirty="0" err="1"/>
              <a:t>aeroply</a:t>
            </a:r>
            <a:r>
              <a:rPr lang="en-GB" dirty="0"/>
              <a:t> and </a:t>
            </a:r>
            <a:r>
              <a:rPr lang="en-GB" dirty="0" err="1"/>
              <a:t>flexiply</a:t>
            </a:r>
            <a:endParaRPr lang="en-GB" dirty="0"/>
          </a:p>
          <a:p>
            <a:pPr lvl="1"/>
            <a:r>
              <a:rPr lang="en-GB" dirty="0"/>
              <a:t>Natural wood boards are often joined </a:t>
            </a:r>
            <a:br>
              <a:rPr lang="en-GB" dirty="0"/>
            </a:br>
            <a:r>
              <a:rPr lang="en-GB" dirty="0"/>
              <a:t>using lamination to create larger, wider </a:t>
            </a:r>
            <a:br>
              <a:rPr lang="en-GB" dirty="0"/>
            </a:br>
            <a:r>
              <a:rPr lang="en-GB" dirty="0"/>
              <a:t>sections e.g. electric guitar bodies and </a:t>
            </a:r>
            <a:br>
              <a:rPr lang="en-GB" dirty="0"/>
            </a:br>
            <a:r>
              <a:rPr lang="en-GB" dirty="0"/>
              <a:t>structural beams in architecture</a:t>
            </a:r>
          </a:p>
          <a:p>
            <a:pPr lvl="1"/>
            <a:r>
              <a:rPr lang="en-GB" dirty="0"/>
              <a:t>Melamine formaldehyde or wood veneers </a:t>
            </a:r>
            <a:br>
              <a:rPr lang="en-GB" dirty="0"/>
            </a:br>
            <a:r>
              <a:rPr lang="en-GB" dirty="0"/>
              <a:t>can also be laminated to a material </a:t>
            </a:r>
            <a:br>
              <a:rPr lang="en-GB" dirty="0"/>
            </a:br>
            <a:r>
              <a:rPr lang="en-GB" dirty="0"/>
              <a:t>to enhance the surface properties</a:t>
            </a:r>
          </a:p>
          <a:p>
            <a:pPr lvl="1"/>
            <a:endParaRPr lang="en-GB" dirty="0"/>
          </a:p>
        </p:txBody>
      </p:sp>
      <p:pic>
        <p:nvPicPr>
          <p:cNvPr id="7" name="Picture 6">
            <a:extLst>
              <a:ext uri="{FF2B5EF4-FFF2-40B4-BE49-F238E27FC236}">
                <a16:creationId xmlns:a16="http://schemas.microsoft.com/office/drawing/2014/main" id="{1C8DB482-3951-40EB-B400-E400BC89C2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4" name="Rectangle 3">
            <a:extLst>
              <a:ext uri="{FF2B5EF4-FFF2-40B4-BE49-F238E27FC236}">
                <a16:creationId xmlns:a16="http://schemas.microsoft.com/office/drawing/2014/main" id="{CA905024-0FB8-4882-A52F-9B7F8E677EAC}"/>
              </a:ext>
            </a:extLst>
          </p:cNvPr>
          <p:cNvSpPr/>
          <p:nvPr/>
        </p:nvSpPr>
        <p:spPr>
          <a:xfrm>
            <a:off x="0" y="6464279"/>
            <a:ext cx="5633207" cy="369332"/>
          </a:xfrm>
          <a:prstGeom prst="rect">
            <a:avLst/>
          </a:prstGeom>
        </p:spPr>
        <p:txBody>
          <a:bodyPr wrap="square">
            <a:spAutoFit/>
          </a:bodyPr>
          <a:lstStyle/>
          <a:p>
            <a:r>
              <a:rPr lang="en-GB" dirty="0">
                <a:hlinkClick r:id="rId4"/>
              </a:rPr>
              <a:t>https://www.youtube.com/watch?v=jYp7QUOx4eY</a:t>
            </a:r>
            <a:r>
              <a:rPr lang="en-GB" dirty="0"/>
              <a:t> </a:t>
            </a:r>
          </a:p>
        </p:txBody>
      </p:sp>
    </p:spTree>
    <p:extLst>
      <p:ext uri="{BB962C8B-B14F-4D97-AF65-F5344CB8AC3E}">
        <p14:creationId xmlns:p14="http://schemas.microsoft.com/office/powerpoint/2010/main" val="347976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D3B95F-9BDF-4DAD-9C47-FE81A56FCDA7}"/>
              </a:ext>
            </a:extLst>
          </p:cNvPr>
          <p:cNvSpPr>
            <a:spLocks noGrp="1"/>
          </p:cNvSpPr>
          <p:nvPr>
            <p:ph type="body" sz="quarter" idx="13"/>
          </p:nvPr>
        </p:nvSpPr>
        <p:spPr/>
        <p:txBody>
          <a:bodyPr/>
          <a:lstStyle/>
          <a:p>
            <a:r>
              <a:rPr lang="en-GB" dirty="0"/>
              <a:t>Worksheet task</a:t>
            </a:r>
          </a:p>
        </p:txBody>
      </p:sp>
      <p:sp>
        <p:nvSpPr>
          <p:cNvPr id="5" name="Text Placeholder 4">
            <a:extLst>
              <a:ext uri="{FF2B5EF4-FFF2-40B4-BE49-F238E27FC236}">
                <a16:creationId xmlns:a16="http://schemas.microsoft.com/office/drawing/2014/main" id="{BE171823-39F1-4295-91A6-7799E709886B}"/>
              </a:ext>
            </a:extLst>
          </p:cNvPr>
          <p:cNvSpPr>
            <a:spLocks noGrp="1"/>
          </p:cNvSpPr>
          <p:nvPr>
            <p:ph type="body" sz="quarter" idx="14"/>
          </p:nvPr>
        </p:nvSpPr>
        <p:spPr/>
        <p:txBody>
          <a:bodyPr/>
          <a:lstStyle/>
          <a:p>
            <a:r>
              <a:rPr lang="en-GB" dirty="0"/>
              <a:t>Watch the link video and complete </a:t>
            </a:r>
            <a:r>
              <a:rPr lang="en-GB" b="1" dirty="0"/>
              <a:t>Task 4</a:t>
            </a:r>
            <a:endParaRPr lang="en-GB" dirty="0"/>
          </a:p>
        </p:txBody>
      </p:sp>
    </p:spTree>
    <p:extLst>
      <p:ext uri="{BB962C8B-B14F-4D97-AF65-F5344CB8AC3E}">
        <p14:creationId xmlns:p14="http://schemas.microsoft.com/office/powerpoint/2010/main" val="3818708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716881-A9B7-45F2-A8B5-F21BD6C3917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04662" y="652095"/>
            <a:ext cx="4139338" cy="6205904"/>
          </a:xfrm>
          <a:prstGeom prst="rect">
            <a:avLst/>
          </a:prstGeom>
        </p:spPr>
      </p:pic>
      <p:sp>
        <p:nvSpPr>
          <p:cNvPr id="2" name="Text Placeholder 1">
            <a:extLst>
              <a:ext uri="{FF2B5EF4-FFF2-40B4-BE49-F238E27FC236}">
                <a16:creationId xmlns:a16="http://schemas.microsoft.com/office/drawing/2014/main" id="{812513DD-B8B9-416E-A8F0-B1F12519D66B}"/>
              </a:ext>
            </a:extLst>
          </p:cNvPr>
          <p:cNvSpPr>
            <a:spLocks noGrp="1"/>
          </p:cNvSpPr>
          <p:nvPr>
            <p:ph type="body" sz="quarter" idx="13"/>
          </p:nvPr>
        </p:nvSpPr>
        <p:spPr/>
        <p:txBody>
          <a:bodyPr/>
          <a:lstStyle/>
          <a:p>
            <a:r>
              <a:rPr lang="en-GB" dirty="0"/>
              <a:t>Resistance to decay</a:t>
            </a:r>
          </a:p>
        </p:txBody>
      </p:sp>
      <p:sp>
        <p:nvSpPr>
          <p:cNvPr id="3" name="Text Placeholder 2">
            <a:extLst>
              <a:ext uri="{FF2B5EF4-FFF2-40B4-BE49-F238E27FC236}">
                <a16:creationId xmlns:a16="http://schemas.microsoft.com/office/drawing/2014/main" id="{2E2E3139-7F1E-4FB7-B9F9-0BE1F6D27B5C}"/>
              </a:ext>
            </a:extLst>
          </p:cNvPr>
          <p:cNvSpPr>
            <a:spLocks noGrp="1"/>
          </p:cNvSpPr>
          <p:nvPr>
            <p:ph type="body" sz="quarter" idx="14"/>
          </p:nvPr>
        </p:nvSpPr>
        <p:spPr/>
        <p:txBody>
          <a:bodyPr/>
          <a:lstStyle/>
          <a:p>
            <a:r>
              <a:rPr lang="en-GB" dirty="0"/>
              <a:t>Wood can be treated to increase its</a:t>
            </a:r>
            <a:br>
              <a:rPr lang="en-GB" dirty="0"/>
            </a:br>
            <a:r>
              <a:rPr lang="en-GB" dirty="0"/>
              <a:t>resistance to decay through fungal </a:t>
            </a:r>
            <a:br>
              <a:rPr lang="en-GB" dirty="0"/>
            </a:br>
            <a:r>
              <a:rPr lang="en-GB" dirty="0"/>
              <a:t>and insect attack as well as rot</a:t>
            </a:r>
          </a:p>
          <a:p>
            <a:pPr lvl="1"/>
            <a:r>
              <a:rPr lang="en-GB" dirty="0"/>
              <a:t>In a dry and stable environment, </a:t>
            </a:r>
            <a:br>
              <a:rPr lang="en-GB" dirty="0"/>
            </a:br>
            <a:r>
              <a:rPr lang="en-GB" dirty="0"/>
              <a:t>free from insects and vermin, wood </a:t>
            </a:r>
            <a:br>
              <a:rPr lang="en-GB" dirty="0"/>
            </a:br>
            <a:r>
              <a:rPr lang="en-GB" dirty="0"/>
              <a:t>is extremely durable</a:t>
            </a:r>
          </a:p>
          <a:p>
            <a:pPr lvl="1"/>
            <a:r>
              <a:rPr lang="en-GB" dirty="0"/>
              <a:t>Many woods have a high oil content </a:t>
            </a:r>
            <a:br>
              <a:rPr lang="en-GB" dirty="0"/>
            </a:br>
            <a:r>
              <a:rPr lang="en-GB" dirty="0"/>
              <a:t>and so are less prone to decay and </a:t>
            </a:r>
            <a:br>
              <a:rPr lang="en-GB" dirty="0"/>
            </a:br>
            <a:r>
              <a:rPr lang="en-GB" dirty="0"/>
              <a:t>can be used outdoors without </a:t>
            </a:r>
            <a:br>
              <a:rPr lang="en-GB" dirty="0"/>
            </a:br>
            <a:r>
              <a:rPr lang="en-GB" dirty="0"/>
              <a:t>a preservative finish</a:t>
            </a:r>
          </a:p>
          <a:p>
            <a:pPr lvl="2"/>
            <a:r>
              <a:rPr lang="en-GB" dirty="0">
                <a:solidFill>
                  <a:srgbClr val="20692A"/>
                </a:solidFill>
              </a:rPr>
              <a:t>Which </a:t>
            </a:r>
            <a:r>
              <a:rPr lang="en-GB" b="1" dirty="0">
                <a:solidFill>
                  <a:srgbClr val="20692A"/>
                </a:solidFill>
              </a:rPr>
              <a:t>treatments</a:t>
            </a:r>
            <a:r>
              <a:rPr lang="en-GB" dirty="0">
                <a:solidFill>
                  <a:srgbClr val="20692A"/>
                </a:solidFill>
              </a:rPr>
              <a:t> could limit the </a:t>
            </a:r>
            <a:br>
              <a:rPr lang="en-GB" dirty="0">
                <a:solidFill>
                  <a:srgbClr val="20692A"/>
                </a:solidFill>
              </a:rPr>
            </a:br>
            <a:r>
              <a:rPr lang="en-GB" dirty="0">
                <a:solidFill>
                  <a:srgbClr val="20692A"/>
                </a:solidFill>
              </a:rPr>
              <a:t>process of decay in timbers?</a:t>
            </a:r>
          </a:p>
        </p:txBody>
      </p:sp>
      <p:pic>
        <p:nvPicPr>
          <p:cNvPr id="5" name="Picture 4">
            <a:extLst>
              <a:ext uri="{FF2B5EF4-FFF2-40B4-BE49-F238E27FC236}">
                <a16:creationId xmlns:a16="http://schemas.microsoft.com/office/drawing/2014/main" id="{69CBE1A1-92BE-4003-BE63-51CA4A95C8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4166185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an removing wood damaged by termite infestation in house.">
            <a:extLst>
              <a:ext uri="{FF2B5EF4-FFF2-40B4-BE49-F238E27FC236}">
                <a16:creationId xmlns:a16="http://schemas.microsoft.com/office/drawing/2014/main" id="{6D9CB460-6E60-40EC-B347-74E75C20B16D}"/>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l="-11470"/>
          <a:stretch/>
        </p:blipFill>
        <p:spPr bwMode="auto">
          <a:xfrm>
            <a:off x="2201863" y="646348"/>
            <a:ext cx="6942137" cy="6210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7D9AC70-CE05-4C79-8FBC-C3AD1F0A815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6786"/>
          <a:stretch/>
        </p:blipFill>
        <p:spPr>
          <a:xfrm>
            <a:off x="2698749" y="646348"/>
            <a:ext cx="6445251" cy="6211652"/>
          </a:xfrm>
          <a:prstGeom prst="rect">
            <a:avLst/>
          </a:prstGeom>
        </p:spPr>
      </p:pic>
      <p:sp>
        <p:nvSpPr>
          <p:cNvPr id="4" name="Rectangle 3">
            <a:extLst>
              <a:ext uri="{FF2B5EF4-FFF2-40B4-BE49-F238E27FC236}">
                <a16:creationId xmlns:a16="http://schemas.microsoft.com/office/drawing/2014/main" id="{3A486D90-6F54-4478-B663-FECC0D8EABD8}"/>
              </a:ext>
            </a:extLst>
          </p:cNvPr>
          <p:cNvSpPr/>
          <p:nvPr/>
        </p:nvSpPr>
        <p:spPr>
          <a:xfrm>
            <a:off x="-1" y="647700"/>
            <a:ext cx="5543551" cy="6210300"/>
          </a:xfrm>
          <a:prstGeom prst="rect">
            <a:avLst/>
          </a:prstGeom>
          <a:gradFill flip="none" rotWithShape="1">
            <a:gsLst>
              <a:gs pos="0">
                <a:srgbClr val="EBEDE8"/>
              </a:gs>
              <a:gs pos="100000">
                <a:srgbClr val="E6E3D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CFE7BAC3-E907-4656-B818-D4E05DD8621B}"/>
              </a:ext>
            </a:extLst>
          </p:cNvPr>
          <p:cNvSpPr>
            <a:spLocks noGrp="1"/>
          </p:cNvSpPr>
          <p:nvPr>
            <p:ph type="body" sz="quarter" idx="13"/>
          </p:nvPr>
        </p:nvSpPr>
        <p:spPr/>
        <p:txBody>
          <a:bodyPr/>
          <a:lstStyle/>
          <a:p>
            <a:r>
              <a:rPr lang="en-GB" dirty="0"/>
              <a:t>Insect attack</a:t>
            </a:r>
          </a:p>
        </p:txBody>
      </p:sp>
      <p:sp>
        <p:nvSpPr>
          <p:cNvPr id="3" name="Text Placeholder 2">
            <a:extLst>
              <a:ext uri="{FF2B5EF4-FFF2-40B4-BE49-F238E27FC236}">
                <a16:creationId xmlns:a16="http://schemas.microsoft.com/office/drawing/2014/main" id="{ECC8469B-E42F-4AB3-8379-9522F417F870}"/>
              </a:ext>
            </a:extLst>
          </p:cNvPr>
          <p:cNvSpPr>
            <a:spLocks noGrp="1"/>
          </p:cNvSpPr>
          <p:nvPr>
            <p:ph type="body" sz="quarter" idx="14"/>
          </p:nvPr>
        </p:nvSpPr>
        <p:spPr/>
        <p:txBody>
          <a:bodyPr vert="horz" lIns="0" tIns="0" anchor="t"/>
          <a:lstStyle/>
          <a:p>
            <a:pPr marL="271145" indent="-271145"/>
            <a:r>
              <a:rPr lang="en-GB" dirty="0"/>
              <a:t>Beetles and other insects, such </a:t>
            </a:r>
            <a:br>
              <a:rPr lang="en-GB" dirty="0"/>
            </a:br>
            <a:r>
              <a:rPr lang="en-GB" dirty="0"/>
              <a:t>as termites, are attracted to the </a:t>
            </a:r>
            <a:br>
              <a:rPr lang="en-GB" dirty="0"/>
            </a:br>
            <a:r>
              <a:rPr lang="en-GB" dirty="0"/>
              <a:t>starches and sugars in woods</a:t>
            </a:r>
            <a:endParaRPr lang="en-US"/>
          </a:p>
          <a:p>
            <a:pPr lvl="1"/>
            <a:r>
              <a:rPr lang="en-GB" dirty="0"/>
              <a:t>Insects lay larvae in tiny crevices </a:t>
            </a:r>
            <a:br>
              <a:rPr lang="en-GB" dirty="0"/>
            </a:br>
            <a:r>
              <a:rPr lang="en-GB" dirty="0"/>
              <a:t>in the wood – once hatched, the </a:t>
            </a:r>
            <a:br>
              <a:rPr lang="en-GB" dirty="0"/>
            </a:br>
            <a:r>
              <a:rPr lang="en-GB" dirty="0"/>
              <a:t>larvae will bore through the wood </a:t>
            </a:r>
            <a:br>
              <a:rPr lang="en-GB" dirty="0"/>
            </a:br>
            <a:r>
              <a:rPr lang="en-GB" dirty="0"/>
              <a:t>from the inside out</a:t>
            </a:r>
          </a:p>
          <a:p>
            <a:pPr lvl="1"/>
            <a:r>
              <a:rPr lang="en-GB" dirty="0"/>
              <a:t>Tiny but mighty, insects can ruin </a:t>
            </a:r>
            <a:br>
              <a:rPr lang="en-GB" dirty="0"/>
            </a:br>
            <a:r>
              <a:rPr lang="en-GB" dirty="0"/>
              <a:t>the structural integrity of a building</a:t>
            </a:r>
          </a:p>
          <a:p>
            <a:pPr lvl="1"/>
            <a:r>
              <a:rPr lang="en-GB" dirty="0"/>
              <a:t>Dry</a:t>
            </a:r>
            <a:r>
              <a:rPr lang="en-GB"/>
              <a:t>,</a:t>
            </a:r>
            <a:r>
              <a:rPr lang="en-GB" dirty="0"/>
              <a:t> varnished or painted wood</a:t>
            </a:r>
            <a:br>
              <a:rPr lang="en-GB" dirty="0"/>
            </a:br>
            <a:r>
              <a:rPr lang="en-GB" dirty="0"/>
              <a:t>or wood with a high oil content </a:t>
            </a:r>
            <a:br>
              <a:rPr lang="en-GB" dirty="0"/>
            </a:br>
            <a:r>
              <a:rPr lang="en-GB" dirty="0"/>
              <a:t>is at low risk of insect attack</a:t>
            </a:r>
          </a:p>
        </p:txBody>
      </p:sp>
      <p:pic>
        <p:nvPicPr>
          <p:cNvPr id="7" name="Picture 6">
            <a:extLst>
              <a:ext uri="{FF2B5EF4-FFF2-40B4-BE49-F238E27FC236}">
                <a16:creationId xmlns:a16="http://schemas.microsoft.com/office/drawing/2014/main" id="{8D59DA9F-DF56-46F1-AF1F-E2136EB001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188873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5BD661-43EC-424A-8FB0-BD854697E75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07014" y="1866900"/>
            <a:ext cx="2836985" cy="4084868"/>
          </a:xfrm>
          <a:prstGeom prst="rect">
            <a:avLst/>
          </a:prstGeom>
        </p:spPr>
      </p:pic>
      <p:sp>
        <p:nvSpPr>
          <p:cNvPr id="2" name="Text Placeholder 1">
            <a:extLst>
              <a:ext uri="{FF2B5EF4-FFF2-40B4-BE49-F238E27FC236}">
                <a16:creationId xmlns:a16="http://schemas.microsoft.com/office/drawing/2014/main" id="{8F6916FB-83F8-4559-91BF-5F46B5EF216A}"/>
              </a:ext>
            </a:extLst>
          </p:cNvPr>
          <p:cNvSpPr>
            <a:spLocks noGrp="1"/>
          </p:cNvSpPr>
          <p:nvPr>
            <p:ph type="body" sz="quarter" idx="13"/>
          </p:nvPr>
        </p:nvSpPr>
        <p:spPr/>
        <p:txBody>
          <a:bodyPr/>
          <a:lstStyle/>
          <a:p>
            <a:r>
              <a:rPr lang="en-GB" dirty="0"/>
              <a:t>Fungal attack</a:t>
            </a:r>
          </a:p>
        </p:txBody>
      </p:sp>
      <p:sp>
        <p:nvSpPr>
          <p:cNvPr id="3" name="Text Placeholder 2">
            <a:extLst>
              <a:ext uri="{FF2B5EF4-FFF2-40B4-BE49-F238E27FC236}">
                <a16:creationId xmlns:a16="http://schemas.microsoft.com/office/drawing/2014/main" id="{68F010AE-0018-40F8-8A26-C4615757EF54}"/>
              </a:ext>
            </a:extLst>
          </p:cNvPr>
          <p:cNvSpPr>
            <a:spLocks noGrp="1"/>
          </p:cNvSpPr>
          <p:nvPr>
            <p:ph type="body" sz="quarter" idx="14"/>
          </p:nvPr>
        </p:nvSpPr>
        <p:spPr/>
        <p:txBody>
          <a:bodyPr vert="horz" lIns="0" tIns="0" anchor="t"/>
          <a:lstStyle/>
          <a:p>
            <a:pPr marL="271145" indent="-271145"/>
            <a:r>
              <a:rPr lang="en-GB" dirty="0"/>
              <a:t>Damp or poorly ventilated conditions make </a:t>
            </a:r>
            <a:br>
              <a:rPr lang="en-GB" dirty="0"/>
            </a:br>
            <a:r>
              <a:rPr lang="en-GB" dirty="0"/>
              <a:t>an ideal environment for fungal attack</a:t>
            </a:r>
            <a:endParaRPr lang="en-US"/>
          </a:p>
          <a:p>
            <a:pPr lvl="1"/>
            <a:r>
              <a:rPr lang="en-GB" dirty="0"/>
              <a:t>Fungal spores attach to the wood and </a:t>
            </a:r>
            <a:br>
              <a:rPr lang="en-GB" dirty="0"/>
            </a:br>
            <a:r>
              <a:rPr lang="en-GB" dirty="0"/>
              <a:t>feed off the nutrients stored in the cells </a:t>
            </a:r>
            <a:br>
              <a:rPr lang="en-GB" dirty="0"/>
            </a:br>
            <a:r>
              <a:rPr lang="en-GB" dirty="0"/>
              <a:t>of the wood which causes rot</a:t>
            </a:r>
          </a:p>
          <a:p>
            <a:pPr lvl="1"/>
            <a:r>
              <a:rPr lang="en-GB" dirty="0"/>
              <a:t>Dry rot makes timber weak</a:t>
            </a:r>
            <a:r>
              <a:rPr lang="en-GB"/>
              <a:t>,</a:t>
            </a:r>
            <a:r>
              <a:rPr lang="en-GB" dirty="0"/>
              <a:t> dry and </a:t>
            </a:r>
            <a:br>
              <a:rPr lang="en-GB" dirty="0"/>
            </a:br>
            <a:r>
              <a:rPr lang="en-GB" dirty="0"/>
              <a:t>brittle but fungi is clearly visible when</a:t>
            </a:r>
            <a:br>
              <a:rPr lang="en-GB" dirty="0"/>
            </a:br>
            <a:r>
              <a:rPr lang="en-GB" dirty="0"/>
              <a:t>wood has wet rot</a:t>
            </a:r>
          </a:p>
          <a:p>
            <a:pPr lvl="1"/>
            <a:r>
              <a:rPr lang="en-GB" dirty="0"/>
              <a:t>Dry wood has a low risk of fungal attack</a:t>
            </a:r>
          </a:p>
          <a:p>
            <a:pPr lvl="2"/>
            <a:r>
              <a:rPr lang="en-GB" dirty="0">
                <a:solidFill>
                  <a:srgbClr val="20692A"/>
                </a:solidFill>
              </a:rPr>
              <a:t>Why does moisture increase the chances </a:t>
            </a:r>
            <a:br>
              <a:rPr lang="en-GB" dirty="0">
                <a:solidFill>
                  <a:srgbClr val="20692A"/>
                </a:solidFill>
              </a:rPr>
            </a:br>
            <a:r>
              <a:rPr lang="en-GB" dirty="0">
                <a:solidFill>
                  <a:srgbClr val="20692A"/>
                </a:solidFill>
              </a:rPr>
              <a:t>of fungal attack?</a:t>
            </a:r>
          </a:p>
        </p:txBody>
      </p:sp>
    </p:spTree>
    <p:extLst>
      <p:ext uri="{BB962C8B-B14F-4D97-AF65-F5344CB8AC3E}">
        <p14:creationId xmlns:p14="http://schemas.microsoft.com/office/powerpoint/2010/main" val="19686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AD92D8-724E-47F7-97A6-909268BFF4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3166"/>
            <a:ext cx="9144000" cy="6214834"/>
          </a:xfrm>
          <a:prstGeom prst="rect">
            <a:avLst/>
          </a:prstGeom>
        </p:spPr>
      </p:pic>
      <p:sp>
        <p:nvSpPr>
          <p:cNvPr id="2" name="Text Placeholder 1">
            <a:extLst>
              <a:ext uri="{FF2B5EF4-FFF2-40B4-BE49-F238E27FC236}">
                <a16:creationId xmlns:a16="http://schemas.microsoft.com/office/drawing/2014/main" id="{812513DD-B8B9-416E-A8F0-B1F12519D66B}"/>
              </a:ext>
            </a:extLst>
          </p:cNvPr>
          <p:cNvSpPr>
            <a:spLocks noGrp="1"/>
          </p:cNvSpPr>
          <p:nvPr>
            <p:ph type="body" sz="quarter" idx="13"/>
          </p:nvPr>
        </p:nvSpPr>
        <p:spPr/>
        <p:txBody>
          <a:bodyPr/>
          <a:lstStyle/>
          <a:p>
            <a:r>
              <a:rPr lang="en-GB" dirty="0">
                <a:solidFill>
                  <a:schemeClr val="bg1"/>
                </a:solidFill>
              </a:rPr>
              <a:t>Moisture resistance</a:t>
            </a:r>
          </a:p>
        </p:txBody>
      </p:sp>
      <p:sp>
        <p:nvSpPr>
          <p:cNvPr id="3" name="Text Placeholder 2">
            <a:extLst>
              <a:ext uri="{FF2B5EF4-FFF2-40B4-BE49-F238E27FC236}">
                <a16:creationId xmlns:a16="http://schemas.microsoft.com/office/drawing/2014/main" id="{2E2E3139-7F1E-4FB7-B9F9-0BE1F6D27B5C}"/>
              </a:ext>
            </a:extLst>
          </p:cNvPr>
          <p:cNvSpPr>
            <a:spLocks noGrp="1"/>
          </p:cNvSpPr>
          <p:nvPr>
            <p:ph type="body" sz="quarter" idx="14"/>
          </p:nvPr>
        </p:nvSpPr>
        <p:spPr>
          <a:xfrm>
            <a:off x="724280" y="1704179"/>
            <a:ext cx="7816470" cy="3453607"/>
          </a:xfrm>
        </p:spPr>
        <p:txBody>
          <a:bodyPr/>
          <a:lstStyle/>
          <a:p>
            <a:r>
              <a:rPr lang="en-GB" dirty="0">
                <a:solidFill>
                  <a:schemeClr val="bg1"/>
                </a:solidFill>
              </a:rPr>
              <a:t>Many woods are resistant to moisture and suitable for outdoor use without treatment </a:t>
            </a:r>
          </a:p>
          <a:p>
            <a:pPr lvl="1"/>
            <a:r>
              <a:rPr lang="en-GB" dirty="0">
                <a:solidFill>
                  <a:schemeClr val="bg1"/>
                </a:solidFill>
              </a:rPr>
              <a:t>Oily woods like teak and redwood will endure in </a:t>
            </a:r>
            <a:br>
              <a:rPr lang="en-GB" dirty="0">
                <a:solidFill>
                  <a:schemeClr val="bg1"/>
                </a:solidFill>
              </a:rPr>
            </a:br>
            <a:r>
              <a:rPr lang="en-GB" dirty="0">
                <a:solidFill>
                  <a:schemeClr val="bg1"/>
                </a:solidFill>
              </a:rPr>
              <a:t>wet conditions </a:t>
            </a:r>
          </a:p>
          <a:p>
            <a:pPr lvl="1"/>
            <a:r>
              <a:rPr lang="en-GB" dirty="0">
                <a:solidFill>
                  <a:schemeClr val="bg1"/>
                </a:solidFill>
              </a:rPr>
              <a:t>Marine ply is made from water-resistant hardwood veneers and waterproof adhesive so it can withstand wet conditions</a:t>
            </a:r>
          </a:p>
          <a:p>
            <a:pPr lvl="1"/>
            <a:r>
              <a:rPr lang="en-GB" dirty="0">
                <a:solidFill>
                  <a:schemeClr val="bg1"/>
                </a:solidFill>
              </a:rPr>
              <a:t>Paint, varnish or oil can be applied or wood can be pressure treated with preservatives to add moisture resistance</a:t>
            </a:r>
          </a:p>
        </p:txBody>
      </p:sp>
      <p:pic>
        <p:nvPicPr>
          <p:cNvPr id="6" name="Picture 5">
            <a:extLst>
              <a:ext uri="{FF2B5EF4-FFF2-40B4-BE49-F238E27FC236}">
                <a16:creationId xmlns:a16="http://schemas.microsoft.com/office/drawing/2014/main" id="{F6FA8941-735F-4485-952D-A83C263372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40625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4E561A-3810-457C-8C4E-0B7392F895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a:off x="3486150" y="3082328"/>
            <a:ext cx="5657848" cy="3775670"/>
          </a:xfrm>
          <a:prstGeom prst="rect">
            <a:avLst/>
          </a:prstGeom>
        </p:spPr>
      </p:pic>
      <p:sp>
        <p:nvSpPr>
          <p:cNvPr id="2" name="Text Placeholder 1">
            <a:extLst>
              <a:ext uri="{FF2B5EF4-FFF2-40B4-BE49-F238E27FC236}">
                <a16:creationId xmlns:a16="http://schemas.microsoft.com/office/drawing/2014/main" id="{97F77763-783D-4BCC-AB2A-2D3A6730BFA9}"/>
              </a:ext>
            </a:extLst>
          </p:cNvPr>
          <p:cNvSpPr>
            <a:spLocks noGrp="1"/>
          </p:cNvSpPr>
          <p:nvPr>
            <p:ph type="body" sz="quarter" idx="13"/>
          </p:nvPr>
        </p:nvSpPr>
        <p:spPr/>
        <p:txBody>
          <a:bodyPr/>
          <a:lstStyle/>
          <a:p>
            <a:r>
              <a:rPr lang="en-GB" dirty="0"/>
              <a:t>Toxic trees</a:t>
            </a:r>
          </a:p>
        </p:txBody>
      </p:sp>
      <p:sp>
        <p:nvSpPr>
          <p:cNvPr id="3" name="Text Placeholder 2">
            <a:extLst>
              <a:ext uri="{FF2B5EF4-FFF2-40B4-BE49-F238E27FC236}">
                <a16:creationId xmlns:a16="http://schemas.microsoft.com/office/drawing/2014/main" id="{DB212B9D-7200-49AC-BE10-2088E758DE65}"/>
              </a:ext>
            </a:extLst>
          </p:cNvPr>
          <p:cNvSpPr>
            <a:spLocks noGrp="1"/>
          </p:cNvSpPr>
          <p:nvPr>
            <p:ph type="body" sz="quarter" idx="14"/>
          </p:nvPr>
        </p:nvSpPr>
        <p:spPr/>
        <p:txBody>
          <a:bodyPr/>
          <a:lstStyle/>
          <a:p>
            <a:r>
              <a:rPr lang="en-GB" dirty="0"/>
              <a:t>Tree sap and saw dust can pose health risks </a:t>
            </a:r>
          </a:p>
          <a:p>
            <a:pPr lvl="1"/>
            <a:r>
              <a:rPr lang="en-GB" dirty="0"/>
              <a:t>Wood dust and sap can irritate the skin, cause respiratory problems, nausea and affect vision</a:t>
            </a:r>
          </a:p>
          <a:p>
            <a:pPr lvl="1"/>
            <a:r>
              <a:rPr lang="en-GB" dirty="0"/>
              <a:t>Certain species of cedar can </a:t>
            </a:r>
            <a:r>
              <a:rPr lang="en-GB"/>
              <a:t>cause </a:t>
            </a:r>
            <a:br>
              <a:rPr lang="en-GB"/>
            </a:br>
            <a:r>
              <a:rPr lang="en-GB"/>
              <a:t>migraines, stomach </a:t>
            </a:r>
            <a:r>
              <a:rPr lang="en-GB" dirty="0"/>
              <a:t>problems </a:t>
            </a:r>
            <a:r>
              <a:rPr lang="en-GB"/>
              <a:t>and </a:t>
            </a:r>
            <a:br>
              <a:rPr lang="en-GB"/>
            </a:br>
            <a:r>
              <a:rPr lang="en-GB"/>
              <a:t>can affect </a:t>
            </a:r>
            <a:r>
              <a:rPr lang="en-GB" dirty="0"/>
              <a:t>the nervous system</a:t>
            </a:r>
          </a:p>
          <a:p>
            <a:pPr lvl="2"/>
            <a:r>
              <a:rPr lang="en-GB" dirty="0">
                <a:solidFill>
                  <a:srgbClr val="20692A"/>
                </a:solidFill>
              </a:rPr>
              <a:t>What </a:t>
            </a:r>
            <a:r>
              <a:rPr lang="en-GB" b="1" dirty="0">
                <a:solidFill>
                  <a:srgbClr val="20692A"/>
                </a:solidFill>
              </a:rPr>
              <a:t>precautions</a:t>
            </a:r>
            <a:r>
              <a:rPr lang="en-GB" dirty="0">
                <a:solidFill>
                  <a:srgbClr val="20692A"/>
                </a:solidFill>
              </a:rPr>
              <a:t> should</a:t>
            </a:r>
            <a:br>
              <a:rPr lang="en-GB" dirty="0">
                <a:solidFill>
                  <a:srgbClr val="20692A"/>
                </a:solidFill>
              </a:rPr>
            </a:br>
            <a:r>
              <a:rPr lang="en-GB" dirty="0">
                <a:solidFill>
                  <a:srgbClr val="20692A"/>
                </a:solidFill>
              </a:rPr>
              <a:t>be taken to make a safe </a:t>
            </a:r>
            <a:br>
              <a:rPr lang="en-GB" dirty="0">
                <a:solidFill>
                  <a:srgbClr val="20692A"/>
                </a:solidFill>
              </a:rPr>
            </a:br>
            <a:r>
              <a:rPr lang="en-GB" dirty="0">
                <a:solidFill>
                  <a:srgbClr val="20692A"/>
                </a:solidFill>
              </a:rPr>
              <a:t>environment when </a:t>
            </a:r>
            <a:br>
              <a:rPr lang="en-GB" dirty="0">
                <a:solidFill>
                  <a:srgbClr val="20692A"/>
                </a:solidFill>
              </a:rPr>
            </a:br>
            <a:r>
              <a:rPr lang="en-GB" dirty="0">
                <a:solidFill>
                  <a:srgbClr val="20692A"/>
                </a:solidFill>
              </a:rPr>
              <a:t>working with woods? </a:t>
            </a:r>
          </a:p>
        </p:txBody>
      </p:sp>
      <p:pic>
        <p:nvPicPr>
          <p:cNvPr id="7" name="Picture 6">
            <a:extLst>
              <a:ext uri="{FF2B5EF4-FFF2-40B4-BE49-F238E27FC236}">
                <a16:creationId xmlns:a16="http://schemas.microsoft.com/office/drawing/2014/main" id="{3DE71F86-5B79-4AC8-86DC-31460C26FE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4023573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B0ACC2-DA0F-4DB1-A7B0-0EAE9597F0C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21126" y="648254"/>
            <a:ext cx="3822874" cy="6209745"/>
          </a:xfrm>
          <a:prstGeom prst="rect">
            <a:avLst/>
          </a:prstGeom>
        </p:spPr>
      </p:pic>
      <p:sp>
        <p:nvSpPr>
          <p:cNvPr id="2" name="Text Placeholder 1">
            <a:extLst>
              <a:ext uri="{FF2B5EF4-FFF2-40B4-BE49-F238E27FC236}">
                <a16:creationId xmlns:a16="http://schemas.microsoft.com/office/drawing/2014/main" id="{51EF38A6-AC29-4743-9487-386E50D79C93}"/>
              </a:ext>
            </a:extLst>
          </p:cNvPr>
          <p:cNvSpPr>
            <a:spLocks noGrp="1"/>
          </p:cNvSpPr>
          <p:nvPr>
            <p:ph type="body" sz="quarter" idx="13"/>
          </p:nvPr>
        </p:nvSpPr>
        <p:spPr/>
        <p:txBody>
          <a:bodyPr/>
          <a:lstStyle/>
          <a:p>
            <a:r>
              <a:rPr lang="en-GB" dirty="0"/>
              <a:t>Regulations</a:t>
            </a:r>
          </a:p>
        </p:txBody>
      </p:sp>
      <p:sp>
        <p:nvSpPr>
          <p:cNvPr id="3" name="Text Placeholder 2">
            <a:extLst>
              <a:ext uri="{FF2B5EF4-FFF2-40B4-BE49-F238E27FC236}">
                <a16:creationId xmlns:a16="http://schemas.microsoft.com/office/drawing/2014/main" id="{0D1E334D-2ABE-465B-9111-316FECB3AAE2}"/>
              </a:ext>
            </a:extLst>
          </p:cNvPr>
          <p:cNvSpPr>
            <a:spLocks noGrp="1"/>
          </p:cNvSpPr>
          <p:nvPr>
            <p:ph type="body" sz="quarter" idx="14"/>
          </p:nvPr>
        </p:nvSpPr>
        <p:spPr/>
        <p:txBody>
          <a:bodyPr/>
          <a:lstStyle/>
          <a:p>
            <a:r>
              <a:rPr lang="en-GB" dirty="0"/>
              <a:t>Control of Substances Hazardous </a:t>
            </a:r>
            <a:br>
              <a:rPr lang="en-GB" dirty="0"/>
            </a:br>
            <a:r>
              <a:rPr lang="en-GB" dirty="0"/>
              <a:t>to Health (COSHH) regulations </a:t>
            </a:r>
            <a:br>
              <a:rPr lang="en-GB" dirty="0"/>
            </a:br>
            <a:r>
              <a:rPr lang="en-GB" dirty="0"/>
              <a:t>state that wood dust must be </a:t>
            </a:r>
            <a:br>
              <a:rPr lang="en-GB" dirty="0"/>
            </a:br>
            <a:r>
              <a:rPr lang="en-GB" dirty="0"/>
              <a:t>limited to 5mg per cubic metre</a:t>
            </a:r>
          </a:p>
          <a:p>
            <a:pPr lvl="1"/>
            <a:r>
              <a:rPr lang="en-GB" dirty="0"/>
              <a:t>Extraction and ventilation systems and </a:t>
            </a:r>
            <a:br>
              <a:rPr lang="en-GB" dirty="0"/>
            </a:br>
            <a:r>
              <a:rPr lang="en-GB" dirty="0"/>
              <a:t>suitable personal protective equipment </a:t>
            </a:r>
            <a:br>
              <a:rPr lang="en-GB" dirty="0"/>
            </a:br>
            <a:r>
              <a:rPr lang="en-GB" dirty="0"/>
              <a:t>(PPE) must be provided in workplaces</a:t>
            </a:r>
          </a:p>
          <a:p>
            <a:pPr lvl="1"/>
            <a:r>
              <a:rPr lang="en-GB" dirty="0"/>
              <a:t>Very few woods are toxic in their natural </a:t>
            </a:r>
            <a:br>
              <a:rPr lang="en-GB" dirty="0"/>
            </a:br>
            <a:r>
              <a:rPr lang="en-GB" dirty="0"/>
              <a:t>state but certain timbers, such as </a:t>
            </a:r>
            <a:r>
              <a:rPr lang="en-GB" b="1" dirty="0"/>
              <a:t>beech</a:t>
            </a:r>
            <a:r>
              <a:rPr lang="en-GB" dirty="0"/>
              <a:t> </a:t>
            </a:r>
            <a:br>
              <a:rPr lang="en-GB" dirty="0"/>
            </a:br>
            <a:r>
              <a:rPr lang="en-GB" dirty="0"/>
              <a:t>and </a:t>
            </a:r>
            <a:r>
              <a:rPr lang="en-GB" b="1" dirty="0"/>
              <a:t>bamboo</a:t>
            </a:r>
            <a:r>
              <a:rPr lang="en-GB" dirty="0"/>
              <a:t> are considered </a:t>
            </a:r>
            <a:r>
              <a:rPr lang="en-GB" b="1" dirty="0"/>
              <a:t>food-safe</a:t>
            </a:r>
            <a:r>
              <a:rPr lang="en-GB" dirty="0"/>
              <a:t> and </a:t>
            </a:r>
            <a:br>
              <a:rPr lang="en-GB" dirty="0"/>
            </a:br>
            <a:r>
              <a:rPr lang="en-GB" dirty="0"/>
              <a:t>are ideal for kitchen utensils and toys</a:t>
            </a:r>
          </a:p>
        </p:txBody>
      </p:sp>
      <p:pic>
        <p:nvPicPr>
          <p:cNvPr id="7" name="Picture 6">
            <a:extLst>
              <a:ext uri="{FF2B5EF4-FFF2-40B4-BE49-F238E27FC236}">
                <a16:creationId xmlns:a16="http://schemas.microsoft.com/office/drawing/2014/main" id="{9DF48EBC-E2A1-4BAD-95BE-5CC73D76BA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604137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0FE15A-C394-4070-AF33-5872DB8993D0}"/>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6CED85FA-CEDD-47CB-9188-547A9541850C}"/>
              </a:ext>
            </a:extLst>
          </p:cNvPr>
          <p:cNvSpPr>
            <a:spLocks noGrp="1"/>
          </p:cNvSpPr>
          <p:nvPr>
            <p:ph type="body" sz="quarter" idx="14"/>
          </p:nvPr>
        </p:nvSpPr>
        <p:spPr/>
        <p:txBody>
          <a:bodyPr/>
          <a:lstStyle/>
          <a:p>
            <a:r>
              <a:rPr lang="en-GB" dirty="0"/>
              <a:t>How might the grain of a wood affect a design?</a:t>
            </a:r>
          </a:p>
          <a:p>
            <a:r>
              <a:rPr lang="en-GB" dirty="0"/>
              <a:t>How does the structure of wood affect its properties?</a:t>
            </a:r>
          </a:p>
          <a:p>
            <a:r>
              <a:rPr lang="en-GB" dirty="0"/>
              <a:t>What are the advantages of a natural timber with high oil content?</a:t>
            </a:r>
          </a:p>
          <a:p>
            <a:r>
              <a:rPr lang="en-GB" dirty="0"/>
              <a:t>Why does wood distort?</a:t>
            </a:r>
          </a:p>
          <a:p>
            <a:r>
              <a:rPr lang="en-GB" dirty="0"/>
              <a:t>How might moisture affect wood?</a:t>
            </a:r>
          </a:p>
          <a:p>
            <a:r>
              <a:rPr lang="en-GB" dirty="0"/>
              <a:t>In what ways might timber decay?</a:t>
            </a:r>
          </a:p>
          <a:p>
            <a:r>
              <a:rPr lang="en-GB" dirty="0"/>
              <a:t>How can wood be bad for your health?</a:t>
            </a:r>
          </a:p>
        </p:txBody>
      </p:sp>
    </p:spTree>
    <p:extLst>
      <p:ext uri="{BB962C8B-B14F-4D97-AF65-F5344CB8AC3E}">
        <p14:creationId xmlns:p14="http://schemas.microsoft.com/office/powerpoint/2010/main" val="1011800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1820A4-E576-4CF4-8BC8-2C9C27B65E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699"/>
            <a:ext cx="9144000" cy="6210301"/>
          </a:xfrm>
          <a:prstGeom prst="rect">
            <a:avLst/>
          </a:prstGeom>
        </p:spPr>
      </p:pic>
      <p:sp>
        <p:nvSpPr>
          <p:cNvPr id="2" name="Text Placeholder 1">
            <a:extLst>
              <a:ext uri="{FF2B5EF4-FFF2-40B4-BE49-F238E27FC236}">
                <a16:creationId xmlns:a16="http://schemas.microsoft.com/office/drawing/2014/main" id="{75491398-9DE3-4A7E-A330-E919091E37E1}"/>
              </a:ext>
            </a:extLst>
          </p:cNvPr>
          <p:cNvSpPr>
            <a:spLocks noGrp="1"/>
          </p:cNvSpPr>
          <p:nvPr>
            <p:ph type="body" sz="quarter" idx="13"/>
          </p:nvPr>
        </p:nvSpPr>
        <p:spPr/>
        <p:txBody>
          <a:bodyPr/>
          <a:lstStyle/>
          <a:p>
            <a:r>
              <a:rPr lang="en-GB" dirty="0">
                <a:solidFill>
                  <a:schemeClr val="bg1"/>
                </a:solidFill>
              </a:rPr>
              <a:t>Starter</a:t>
            </a:r>
          </a:p>
        </p:txBody>
      </p:sp>
      <p:sp>
        <p:nvSpPr>
          <p:cNvPr id="3" name="Text Placeholder 2">
            <a:extLst>
              <a:ext uri="{FF2B5EF4-FFF2-40B4-BE49-F238E27FC236}">
                <a16:creationId xmlns:a16="http://schemas.microsoft.com/office/drawing/2014/main" id="{960DEB0B-F525-4D6B-9D79-F874113189BD}"/>
              </a:ext>
            </a:extLst>
          </p:cNvPr>
          <p:cNvSpPr>
            <a:spLocks noGrp="1"/>
          </p:cNvSpPr>
          <p:nvPr>
            <p:ph type="body" sz="quarter" idx="14"/>
          </p:nvPr>
        </p:nvSpPr>
        <p:spPr/>
        <p:txBody>
          <a:bodyPr/>
          <a:lstStyle/>
          <a:p>
            <a:r>
              <a:rPr lang="en-GB" dirty="0">
                <a:solidFill>
                  <a:schemeClr val="bg1"/>
                </a:solidFill>
              </a:rPr>
              <a:t>What is meant by the performance characteristics of wood and h</a:t>
            </a:r>
            <a:r>
              <a:rPr lang="en-US" dirty="0">
                <a:solidFill>
                  <a:schemeClr val="bg1"/>
                </a:solidFill>
              </a:rPr>
              <a:t>ow might the timber frame pictured need to perform to be fit for purpose?</a:t>
            </a:r>
          </a:p>
          <a:p>
            <a:endParaRPr lang="en-GB" dirty="0"/>
          </a:p>
        </p:txBody>
      </p:sp>
    </p:spTree>
    <p:extLst>
      <p:ext uri="{BB962C8B-B14F-4D97-AF65-F5344CB8AC3E}">
        <p14:creationId xmlns:p14="http://schemas.microsoft.com/office/powerpoint/2010/main" val="2583474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512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4003AB-BBC8-41A9-AB81-0520252362EA}"/>
              </a:ext>
            </a:extLst>
          </p:cNvPr>
          <p:cNvSpPr>
            <a:spLocks noGrp="1"/>
          </p:cNvSpPr>
          <p:nvPr>
            <p:ph type="body" sz="quarter" idx="13"/>
          </p:nvPr>
        </p:nvSpPr>
        <p:spPr/>
        <p:txBody>
          <a:bodyPr/>
          <a:lstStyle/>
          <a:p>
            <a:r>
              <a:rPr lang="en-GB" dirty="0"/>
              <a:t>Performance characteristics </a:t>
            </a:r>
          </a:p>
        </p:txBody>
      </p:sp>
      <p:sp>
        <p:nvSpPr>
          <p:cNvPr id="3" name="Text Placeholder 2">
            <a:extLst>
              <a:ext uri="{FF2B5EF4-FFF2-40B4-BE49-F238E27FC236}">
                <a16:creationId xmlns:a16="http://schemas.microsoft.com/office/drawing/2014/main" id="{88785C77-331A-4E8A-B01F-E3C90BEBA6E7}"/>
              </a:ext>
            </a:extLst>
          </p:cNvPr>
          <p:cNvSpPr>
            <a:spLocks noGrp="1"/>
          </p:cNvSpPr>
          <p:nvPr>
            <p:ph type="body" sz="quarter" idx="14"/>
          </p:nvPr>
        </p:nvSpPr>
        <p:spPr/>
        <p:txBody>
          <a:bodyPr/>
          <a:lstStyle/>
          <a:p>
            <a:r>
              <a:rPr lang="en-GB" dirty="0"/>
              <a:t>Performance characteristics describe how a material behaves in different contexts and what it looks like</a:t>
            </a:r>
          </a:p>
          <a:p>
            <a:r>
              <a:rPr lang="en-GB" dirty="0"/>
              <a:t>Performance characteristics of wood include: </a:t>
            </a:r>
          </a:p>
          <a:p>
            <a:pPr lvl="1"/>
            <a:r>
              <a:rPr lang="en-GB" dirty="0"/>
              <a:t>Grain pattern or direction</a:t>
            </a:r>
          </a:p>
          <a:p>
            <a:pPr lvl="1"/>
            <a:r>
              <a:rPr lang="en-GB" dirty="0"/>
              <a:t>Warpage, shrinkage and splitting</a:t>
            </a:r>
          </a:p>
          <a:p>
            <a:pPr lvl="1"/>
            <a:r>
              <a:rPr lang="en-GB" dirty="0"/>
              <a:t>Machining qualities</a:t>
            </a:r>
          </a:p>
          <a:p>
            <a:pPr lvl="1"/>
            <a:r>
              <a:rPr lang="en-GB" dirty="0"/>
              <a:t>Resistance to decay and moisture</a:t>
            </a:r>
          </a:p>
          <a:p>
            <a:pPr lvl="1"/>
            <a:r>
              <a:rPr lang="en-GB" dirty="0"/>
              <a:t>Toxicity</a:t>
            </a:r>
          </a:p>
          <a:p>
            <a:pPr lvl="1"/>
            <a:r>
              <a:rPr lang="en-GB" dirty="0">
                <a:solidFill>
                  <a:srgbClr val="387941"/>
                </a:solidFill>
              </a:rPr>
              <a:t>Consider the terms above and complete </a:t>
            </a:r>
            <a:br>
              <a:rPr lang="en-GB" dirty="0">
                <a:solidFill>
                  <a:srgbClr val="387941"/>
                </a:solidFill>
              </a:rPr>
            </a:br>
            <a:r>
              <a:rPr lang="en-GB" b="1" dirty="0">
                <a:solidFill>
                  <a:srgbClr val="387941"/>
                </a:solidFill>
              </a:rPr>
              <a:t>Task 1 </a:t>
            </a:r>
            <a:r>
              <a:rPr lang="en-GB" dirty="0">
                <a:solidFill>
                  <a:srgbClr val="387941"/>
                </a:solidFill>
              </a:rPr>
              <a:t>of</a:t>
            </a:r>
            <a:r>
              <a:rPr lang="en-GB" b="1" dirty="0">
                <a:solidFill>
                  <a:srgbClr val="387941"/>
                </a:solidFill>
              </a:rPr>
              <a:t> Worksheet 2</a:t>
            </a:r>
          </a:p>
        </p:txBody>
      </p:sp>
    </p:spTree>
    <p:extLst>
      <p:ext uri="{BB962C8B-B14F-4D97-AF65-F5344CB8AC3E}">
        <p14:creationId xmlns:p14="http://schemas.microsoft.com/office/powerpoint/2010/main" val="3425816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326488-80C8-4B5F-BEFC-2040AA172C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5074920" y="2171700"/>
            <a:ext cx="5242560" cy="2895600"/>
          </a:xfrm>
          <a:prstGeom prst="rect">
            <a:avLst/>
          </a:prstGeom>
        </p:spPr>
      </p:pic>
      <p:sp>
        <p:nvSpPr>
          <p:cNvPr id="2" name="Text Placeholder 1">
            <a:extLst>
              <a:ext uri="{FF2B5EF4-FFF2-40B4-BE49-F238E27FC236}">
                <a16:creationId xmlns:a16="http://schemas.microsoft.com/office/drawing/2014/main" id="{51598F37-8EBB-4A07-AB0A-40D92DC15FAE}"/>
              </a:ext>
            </a:extLst>
          </p:cNvPr>
          <p:cNvSpPr>
            <a:spLocks noGrp="1"/>
          </p:cNvSpPr>
          <p:nvPr>
            <p:ph type="body" sz="quarter" idx="13"/>
          </p:nvPr>
        </p:nvSpPr>
        <p:spPr/>
        <p:txBody>
          <a:bodyPr/>
          <a:lstStyle/>
          <a:p>
            <a:r>
              <a:rPr lang="en-GB" dirty="0"/>
              <a:t>Wood grain</a:t>
            </a:r>
          </a:p>
        </p:txBody>
      </p:sp>
      <p:sp>
        <p:nvSpPr>
          <p:cNvPr id="3" name="Text Placeholder 2">
            <a:extLst>
              <a:ext uri="{FF2B5EF4-FFF2-40B4-BE49-F238E27FC236}">
                <a16:creationId xmlns:a16="http://schemas.microsoft.com/office/drawing/2014/main" id="{A8A49FC4-1E69-4FA2-BC5A-ACC410BD02CE}"/>
              </a:ext>
            </a:extLst>
          </p:cNvPr>
          <p:cNvSpPr>
            <a:spLocks noGrp="1"/>
          </p:cNvSpPr>
          <p:nvPr>
            <p:ph type="body" sz="quarter" idx="14"/>
          </p:nvPr>
        </p:nvSpPr>
        <p:spPr/>
        <p:txBody>
          <a:bodyPr/>
          <a:lstStyle/>
          <a:p>
            <a:r>
              <a:rPr lang="en-GB" dirty="0"/>
              <a:t>The structure of wood grain can </a:t>
            </a:r>
            <a:br>
              <a:rPr lang="en-GB" dirty="0"/>
            </a:br>
            <a:r>
              <a:rPr lang="en-GB" dirty="0"/>
              <a:t>affect workability and cost</a:t>
            </a:r>
          </a:p>
          <a:p>
            <a:pPr lvl="1"/>
            <a:r>
              <a:rPr lang="en-GB" dirty="0"/>
              <a:t>Many hardwoods, such as mahogany, </a:t>
            </a:r>
            <a:br>
              <a:rPr lang="en-GB" dirty="0"/>
            </a:br>
            <a:r>
              <a:rPr lang="en-GB" dirty="0"/>
              <a:t>oak and olive wood, are prized for </a:t>
            </a:r>
            <a:br>
              <a:rPr lang="en-GB" dirty="0"/>
            </a:br>
            <a:r>
              <a:rPr lang="en-GB" dirty="0"/>
              <a:t>their decorative grain pattern </a:t>
            </a:r>
          </a:p>
          <a:p>
            <a:pPr lvl="1"/>
            <a:r>
              <a:rPr lang="en-GB" dirty="0"/>
              <a:t>Beech has tight and fine grain which </a:t>
            </a:r>
            <a:br>
              <a:rPr lang="en-GB" dirty="0"/>
            </a:br>
            <a:r>
              <a:rPr lang="en-GB" dirty="0"/>
              <a:t>makes it easy to turn</a:t>
            </a:r>
          </a:p>
          <a:p>
            <a:pPr lvl="1"/>
            <a:r>
              <a:rPr lang="en-GB" dirty="0"/>
              <a:t>The </a:t>
            </a:r>
            <a:r>
              <a:rPr lang="en-GB" b="1" dirty="0"/>
              <a:t>end grain</a:t>
            </a:r>
            <a:r>
              <a:rPr lang="en-GB" dirty="0"/>
              <a:t> is the pattern which can </a:t>
            </a:r>
            <a:br>
              <a:rPr lang="en-GB" dirty="0"/>
            </a:br>
            <a:r>
              <a:rPr lang="en-GB" dirty="0"/>
              <a:t>be seen at the end of a piece of wood</a:t>
            </a:r>
          </a:p>
          <a:p>
            <a:pPr lvl="1"/>
            <a:r>
              <a:rPr lang="en-GB" dirty="0">
                <a:solidFill>
                  <a:srgbClr val="20692A"/>
                </a:solidFill>
              </a:rPr>
              <a:t>How is the </a:t>
            </a:r>
            <a:r>
              <a:rPr lang="en-GB" b="1" dirty="0">
                <a:solidFill>
                  <a:srgbClr val="20692A"/>
                </a:solidFill>
              </a:rPr>
              <a:t>pattern</a:t>
            </a:r>
            <a:r>
              <a:rPr lang="en-GB" dirty="0">
                <a:solidFill>
                  <a:srgbClr val="20692A"/>
                </a:solidFill>
              </a:rPr>
              <a:t> in the grain created?</a:t>
            </a:r>
          </a:p>
          <a:p>
            <a:pPr lvl="1"/>
            <a:r>
              <a:rPr lang="en-GB" dirty="0">
                <a:solidFill>
                  <a:srgbClr val="20692A"/>
                </a:solidFill>
              </a:rPr>
              <a:t>How do </a:t>
            </a:r>
            <a:r>
              <a:rPr lang="en-GB" b="1" dirty="0">
                <a:solidFill>
                  <a:srgbClr val="20692A"/>
                </a:solidFill>
              </a:rPr>
              <a:t>knots</a:t>
            </a:r>
            <a:r>
              <a:rPr lang="en-GB" dirty="0">
                <a:solidFill>
                  <a:srgbClr val="20692A"/>
                </a:solidFill>
              </a:rPr>
              <a:t> affect performance? </a:t>
            </a:r>
          </a:p>
          <a:p>
            <a:endParaRPr lang="en-GB" dirty="0"/>
          </a:p>
        </p:txBody>
      </p:sp>
    </p:spTree>
    <p:extLst>
      <p:ext uri="{BB962C8B-B14F-4D97-AF65-F5344CB8AC3E}">
        <p14:creationId xmlns:p14="http://schemas.microsoft.com/office/powerpoint/2010/main" val="2944572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2A79F7-9196-42A2-9DCB-E4902D6C7F9C}"/>
              </a:ext>
            </a:extLst>
          </p:cNvPr>
          <p:cNvSpPr>
            <a:spLocks noGrp="1"/>
          </p:cNvSpPr>
          <p:nvPr>
            <p:ph type="body" sz="quarter" idx="13"/>
          </p:nvPr>
        </p:nvSpPr>
        <p:spPr/>
        <p:txBody>
          <a:bodyPr/>
          <a:lstStyle/>
          <a:p>
            <a:r>
              <a:rPr lang="en-GB" dirty="0"/>
              <a:t>Wood structure</a:t>
            </a:r>
          </a:p>
        </p:txBody>
      </p:sp>
      <p:sp>
        <p:nvSpPr>
          <p:cNvPr id="3" name="Text Placeholder 2">
            <a:extLst>
              <a:ext uri="{FF2B5EF4-FFF2-40B4-BE49-F238E27FC236}">
                <a16:creationId xmlns:a16="http://schemas.microsoft.com/office/drawing/2014/main" id="{ADE609B3-FFAB-475C-B47C-D764ACC72F99}"/>
              </a:ext>
            </a:extLst>
          </p:cNvPr>
          <p:cNvSpPr>
            <a:spLocks noGrp="1"/>
          </p:cNvSpPr>
          <p:nvPr>
            <p:ph type="body" sz="quarter" idx="14"/>
          </p:nvPr>
        </p:nvSpPr>
        <p:spPr/>
        <p:txBody>
          <a:bodyPr/>
          <a:lstStyle/>
          <a:p>
            <a:r>
              <a:rPr lang="en-GB" dirty="0"/>
              <a:t>The structure of wood can be explained </a:t>
            </a:r>
            <a:br>
              <a:rPr lang="en-GB" dirty="0"/>
            </a:br>
            <a:r>
              <a:rPr lang="en-GB" dirty="0"/>
              <a:t>by considering the </a:t>
            </a:r>
            <a:r>
              <a:rPr lang="en-GB" b="1" dirty="0"/>
              <a:t>biology</a:t>
            </a:r>
            <a:r>
              <a:rPr lang="en-GB" dirty="0"/>
              <a:t> of a tree</a:t>
            </a:r>
          </a:p>
          <a:p>
            <a:pPr lvl="1"/>
            <a:r>
              <a:rPr lang="en-GB" dirty="0"/>
              <a:t>Wood fibres are made from hollow </a:t>
            </a:r>
            <a:r>
              <a:rPr lang="en-GB" b="1" dirty="0"/>
              <a:t>straw-like </a:t>
            </a:r>
            <a:r>
              <a:rPr lang="en-GB" dirty="0"/>
              <a:t>cells </a:t>
            </a:r>
            <a:br>
              <a:rPr lang="en-GB" dirty="0"/>
            </a:br>
            <a:r>
              <a:rPr lang="en-GB" dirty="0"/>
              <a:t>(tracheid) which are held in </a:t>
            </a:r>
            <a:r>
              <a:rPr lang="en-GB"/>
              <a:t>a </a:t>
            </a:r>
            <a:r>
              <a:rPr lang="en-GB" b="1"/>
              <a:t>lignin</a:t>
            </a:r>
            <a:endParaRPr lang="en-GB" b="1" dirty="0"/>
          </a:p>
          <a:p>
            <a:pPr lvl="1"/>
            <a:r>
              <a:rPr lang="en-GB" dirty="0"/>
              <a:t>Tracheid carry water and nutrients </a:t>
            </a:r>
            <a:br>
              <a:rPr lang="en-GB" dirty="0"/>
            </a:br>
            <a:r>
              <a:rPr lang="en-GB" dirty="0"/>
              <a:t>to and from the roots and leaves 	</a:t>
            </a:r>
          </a:p>
          <a:p>
            <a:pPr lvl="1"/>
            <a:r>
              <a:rPr lang="en-GB" dirty="0"/>
              <a:t>These straw-like cells make</a:t>
            </a:r>
            <a:br>
              <a:rPr lang="en-GB" dirty="0"/>
            </a:br>
            <a:r>
              <a:rPr lang="en-GB" dirty="0"/>
              <a:t>wood strong along its length </a:t>
            </a:r>
          </a:p>
          <a:p>
            <a:pPr lvl="1"/>
            <a:r>
              <a:rPr lang="en-GB" dirty="0">
                <a:solidFill>
                  <a:srgbClr val="20692A"/>
                </a:solidFill>
              </a:rPr>
              <a:t>How does the </a:t>
            </a:r>
            <a:r>
              <a:rPr lang="en-GB" b="1" dirty="0">
                <a:solidFill>
                  <a:srgbClr val="20692A"/>
                </a:solidFill>
              </a:rPr>
              <a:t>direction</a:t>
            </a:r>
            <a:r>
              <a:rPr lang="en-GB" dirty="0">
                <a:solidFill>
                  <a:srgbClr val="20692A"/>
                </a:solidFill>
              </a:rPr>
              <a:t> of the </a:t>
            </a:r>
            <a:br>
              <a:rPr lang="en-GB" dirty="0">
                <a:solidFill>
                  <a:srgbClr val="20692A"/>
                </a:solidFill>
              </a:rPr>
            </a:br>
            <a:r>
              <a:rPr lang="en-GB" dirty="0">
                <a:solidFill>
                  <a:srgbClr val="20692A"/>
                </a:solidFill>
              </a:rPr>
              <a:t>grain </a:t>
            </a:r>
            <a:r>
              <a:rPr lang="en-GB" dirty="0">
                <a:solidFill>
                  <a:srgbClr val="387941"/>
                </a:solidFill>
              </a:rPr>
              <a:t>affect aesthetics</a:t>
            </a:r>
            <a:r>
              <a:rPr lang="en-GB" dirty="0">
                <a:solidFill>
                  <a:srgbClr val="20692A"/>
                </a:solidFill>
              </a:rPr>
              <a:t>, strength </a:t>
            </a:r>
            <a:br>
              <a:rPr lang="en-GB" dirty="0">
                <a:solidFill>
                  <a:srgbClr val="20692A"/>
                </a:solidFill>
              </a:rPr>
            </a:br>
            <a:r>
              <a:rPr lang="en-GB" dirty="0">
                <a:solidFill>
                  <a:srgbClr val="20692A"/>
                </a:solidFill>
              </a:rPr>
              <a:t>and workability?</a:t>
            </a:r>
          </a:p>
        </p:txBody>
      </p:sp>
      <p:pic>
        <p:nvPicPr>
          <p:cNvPr id="8" name="Picture 7">
            <a:extLst>
              <a:ext uri="{FF2B5EF4-FFF2-40B4-BE49-F238E27FC236}">
                <a16:creationId xmlns:a16="http://schemas.microsoft.com/office/drawing/2014/main" id="{314C1A8B-6460-4304-814A-16B520A875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31766" y="3264876"/>
            <a:ext cx="3308984" cy="3593123"/>
          </a:xfrm>
          <a:prstGeom prst="rect">
            <a:avLst/>
          </a:prstGeom>
        </p:spPr>
      </p:pic>
    </p:spTree>
    <p:extLst>
      <p:ext uri="{BB962C8B-B14F-4D97-AF65-F5344CB8AC3E}">
        <p14:creationId xmlns:p14="http://schemas.microsoft.com/office/powerpoint/2010/main" val="3184341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3BCBFF-D7D6-4471-B745-9AD5B2ECCB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35" t="14628" r="23995" b="12548"/>
          <a:stretch/>
        </p:blipFill>
        <p:spPr>
          <a:xfrm>
            <a:off x="3448050" y="2795588"/>
            <a:ext cx="5695950" cy="3853357"/>
          </a:xfrm>
          <a:prstGeom prst="rect">
            <a:avLst/>
          </a:prstGeom>
        </p:spPr>
      </p:pic>
      <p:sp>
        <p:nvSpPr>
          <p:cNvPr id="3" name="Text Placeholder 2">
            <a:extLst>
              <a:ext uri="{FF2B5EF4-FFF2-40B4-BE49-F238E27FC236}">
                <a16:creationId xmlns:a16="http://schemas.microsoft.com/office/drawing/2014/main" id="{8D87AC2A-2DF0-457B-A682-05DFEAE8117F}"/>
              </a:ext>
            </a:extLst>
          </p:cNvPr>
          <p:cNvSpPr>
            <a:spLocks noGrp="1"/>
          </p:cNvSpPr>
          <p:nvPr>
            <p:ph type="body" sz="quarter" idx="14"/>
          </p:nvPr>
        </p:nvSpPr>
        <p:spPr>
          <a:xfrm>
            <a:off x="724280" y="1704179"/>
            <a:ext cx="7797230" cy="3453607"/>
          </a:xfrm>
        </p:spPr>
        <p:txBody>
          <a:bodyPr vert="horz" lIns="0" tIns="0" anchor="t"/>
          <a:lstStyle/>
          <a:p>
            <a:r>
              <a:rPr lang="en-GB" dirty="0"/>
              <a:t>Reading the grain of wood can be tricky</a:t>
            </a:r>
          </a:p>
          <a:p>
            <a:pPr lvl="1"/>
            <a:r>
              <a:rPr lang="en-GB" dirty="0"/>
              <a:t>Identify the direction of the grain by looking for </a:t>
            </a:r>
            <a:br>
              <a:rPr lang="en-GB" dirty="0"/>
            </a:br>
            <a:r>
              <a:rPr lang="en-GB" dirty="0"/>
              <a:t>the </a:t>
            </a:r>
            <a:r>
              <a:rPr lang="en-GB" b="1" dirty="0"/>
              <a:t>rays </a:t>
            </a:r>
            <a:r>
              <a:rPr lang="en-GB" dirty="0"/>
              <a:t>rising to the surface of the wood</a:t>
            </a:r>
          </a:p>
          <a:p>
            <a:pPr lvl="1"/>
            <a:r>
              <a:rPr lang="en-GB" dirty="0"/>
              <a:t>Wood will always split in the </a:t>
            </a:r>
            <a:br>
              <a:rPr lang="en-GB" dirty="0"/>
            </a:br>
            <a:r>
              <a:rPr lang="en-GB" dirty="0"/>
              <a:t>direction of the rays</a:t>
            </a:r>
          </a:p>
          <a:p>
            <a:pPr lvl="1"/>
            <a:r>
              <a:rPr lang="en-GB" dirty="0" err="1"/>
              <a:t>Planing</a:t>
            </a:r>
            <a:r>
              <a:rPr lang="en-GB" dirty="0"/>
              <a:t> with the grain</a:t>
            </a:r>
            <a:br>
              <a:rPr lang="en-GB" dirty="0"/>
            </a:br>
            <a:r>
              <a:rPr lang="en-GB" dirty="0"/>
              <a:t>will avoid tearing the wood</a:t>
            </a:r>
          </a:p>
          <a:p>
            <a:pPr lvl="2"/>
            <a:r>
              <a:rPr lang="en-GB" dirty="0">
                <a:solidFill>
                  <a:srgbClr val="20692A"/>
                </a:solidFill>
              </a:rPr>
              <a:t>Why is cutting across </a:t>
            </a:r>
            <a:br>
              <a:rPr lang="en-GB" dirty="0">
                <a:solidFill>
                  <a:srgbClr val="20692A"/>
                </a:solidFill>
              </a:rPr>
            </a:br>
            <a:r>
              <a:rPr lang="en-GB" dirty="0">
                <a:solidFill>
                  <a:srgbClr val="20692A"/>
                </a:solidFill>
              </a:rPr>
              <a:t>the grain easier than </a:t>
            </a:r>
            <a:br>
              <a:rPr lang="en-GB" dirty="0">
                <a:solidFill>
                  <a:srgbClr val="20692A"/>
                </a:solidFill>
              </a:rPr>
            </a:br>
            <a:r>
              <a:rPr lang="en-GB" dirty="0">
                <a:solidFill>
                  <a:srgbClr val="20692A"/>
                </a:solidFill>
              </a:rPr>
              <a:t>cutting along it?</a:t>
            </a:r>
          </a:p>
        </p:txBody>
      </p:sp>
      <p:sp>
        <p:nvSpPr>
          <p:cNvPr id="2" name="Text Placeholder 1">
            <a:extLst>
              <a:ext uri="{FF2B5EF4-FFF2-40B4-BE49-F238E27FC236}">
                <a16:creationId xmlns:a16="http://schemas.microsoft.com/office/drawing/2014/main" id="{97E6E1B8-6E71-4042-A41A-7F3B85B88345}"/>
              </a:ext>
            </a:extLst>
          </p:cNvPr>
          <p:cNvSpPr>
            <a:spLocks noGrp="1"/>
          </p:cNvSpPr>
          <p:nvPr>
            <p:ph type="body" sz="quarter" idx="13"/>
          </p:nvPr>
        </p:nvSpPr>
        <p:spPr>
          <a:xfrm>
            <a:off x="730586" y="906233"/>
            <a:ext cx="7816470" cy="670772"/>
          </a:xfrm>
        </p:spPr>
        <p:txBody>
          <a:bodyPr/>
          <a:lstStyle/>
          <a:p>
            <a:r>
              <a:rPr lang="en-GB" dirty="0"/>
              <a:t>Going against the grain</a:t>
            </a:r>
          </a:p>
        </p:txBody>
      </p:sp>
      <p:pic>
        <p:nvPicPr>
          <p:cNvPr id="7" name="Picture 6">
            <a:extLst>
              <a:ext uri="{FF2B5EF4-FFF2-40B4-BE49-F238E27FC236}">
                <a16:creationId xmlns:a16="http://schemas.microsoft.com/office/drawing/2014/main" id="{3184E254-6FE9-4B4A-9FC8-2EE7633EB3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30450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248E30-AFE2-4EC7-9C54-BA08B0119E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26380" y="1577006"/>
            <a:ext cx="3817620" cy="4538590"/>
          </a:xfrm>
          <a:prstGeom prst="rect">
            <a:avLst/>
          </a:prstGeom>
        </p:spPr>
      </p:pic>
      <p:sp>
        <p:nvSpPr>
          <p:cNvPr id="2" name="Text Placeholder 1">
            <a:extLst>
              <a:ext uri="{FF2B5EF4-FFF2-40B4-BE49-F238E27FC236}">
                <a16:creationId xmlns:a16="http://schemas.microsoft.com/office/drawing/2014/main" id="{F6FC4C48-3082-4950-8294-4D65D2CE9BFC}"/>
              </a:ext>
            </a:extLst>
          </p:cNvPr>
          <p:cNvSpPr>
            <a:spLocks noGrp="1"/>
          </p:cNvSpPr>
          <p:nvPr>
            <p:ph type="body" sz="quarter" idx="13"/>
          </p:nvPr>
        </p:nvSpPr>
        <p:spPr/>
        <p:txBody>
          <a:bodyPr/>
          <a:lstStyle/>
          <a:p>
            <a:r>
              <a:rPr lang="en-GB" dirty="0"/>
              <a:t>Anisotropic</a:t>
            </a:r>
          </a:p>
        </p:txBody>
      </p:sp>
      <p:sp>
        <p:nvSpPr>
          <p:cNvPr id="3" name="Text Placeholder 2">
            <a:extLst>
              <a:ext uri="{FF2B5EF4-FFF2-40B4-BE49-F238E27FC236}">
                <a16:creationId xmlns:a16="http://schemas.microsoft.com/office/drawing/2014/main" id="{2A3F78DC-7BF3-4BC1-8F98-10D4AF26FB11}"/>
              </a:ext>
            </a:extLst>
          </p:cNvPr>
          <p:cNvSpPr>
            <a:spLocks noGrp="1"/>
          </p:cNvSpPr>
          <p:nvPr>
            <p:ph type="body" sz="quarter" idx="14"/>
          </p:nvPr>
        </p:nvSpPr>
        <p:spPr>
          <a:xfrm>
            <a:off x="724280" y="1704179"/>
            <a:ext cx="7797230" cy="3453607"/>
          </a:xfrm>
        </p:spPr>
        <p:txBody>
          <a:bodyPr/>
          <a:lstStyle/>
          <a:p>
            <a:r>
              <a:rPr lang="en-GB" dirty="0"/>
              <a:t>The grain gives natural wood different </a:t>
            </a:r>
            <a:br>
              <a:rPr lang="en-GB" dirty="0"/>
            </a:br>
            <a:r>
              <a:rPr lang="en-GB" dirty="0"/>
              <a:t>physical properties in different directions </a:t>
            </a:r>
            <a:br>
              <a:rPr lang="en-GB" dirty="0"/>
            </a:br>
            <a:r>
              <a:rPr lang="en-GB" dirty="0"/>
              <a:t>– it is an </a:t>
            </a:r>
            <a:r>
              <a:rPr lang="en-GB" b="1" dirty="0"/>
              <a:t>anisotropic</a:t>
            </a:r>
            <a:r>
              <a:rPr lang="en-GB" dirty="0"/>
              <a:t> material</a:t>
            </a:r>
          </a:p>
          <a:p>
            <a:pPr lvl="1"/>
            <a:r>
              <a:rPr lang="en-GB" dirty="0"/>
              <a:t>Natural wood is stronger along </a:t>
            </a:r>
            <a:br>
              <a:rPr lang="en-GB" dirty="0"/>
            </a:br>
            <a:r>
              <a:rPr lang="en-GB" dirty="0"/>
              <a:t>the grain than across it</a:t>
            </a:r>
          </a:p>
          <a:p>
            <a:pPr lvl="1"/>
            <a:r>
              <a:rPr lang="en-GB" dirty="0"/>
              <a:t>Manufactured boards like MDF </a:t>
            </a:r>
            <a:br>
              <a:rPr lang="en-GB" dirty="0"/>
            </a:br>
            <a:r>
              <a:rPr lang="en-GB" dirty="0"/>
              <a:t>and plywood are </a:t>
            </a:r>
            <a:r>
              <a:rPr lang="en-GB" b="1" dirty="0"/>
              <a:t>not</a:t>
            </a:r>
            <a:r>
              <a:rPr lang="en-GB" dirty="0"/>
              <a:t> anisotropic </a:t>
            </a:r>
          </a:p>
          <a:p>
            <a:pPr lvl="2"/>
            <a:r>
              <a:rPr lang="en-GB" dirty="0">
                <a:solidFill>
                  <a:srgbClr val="20692A"/>
                </a:solidFill>
              </a:rPr>
              <a:t>How would anisotropic materials </a:t>
            </a:r>
            <a:br>
              <a:rPr lang="en-GB" dirty="0">
                <a:solidFill>
                  <a:srgbClr val="20692A"/>
                </a:solidFill>
              </a:rPr>
            </a:br>
            <a:r>
              <a:rPr lang="en-GB" dirty="0">
                <a:solidFill>
                  <a:srgbClr val="20692A"/>
                </a:solidFill>
              </a:rPr>
              <a:t>affect the design and manufacture </a:t>
            </a:r>
            <a:br>
              <a:rPr lang="en-GB" dirty="0">
                <a:solidFill>
                  <a:srgbClr val="20692A"/>
                </a:solidFill>
              </a:rPr>
            </a:br>
            <a:r>
              <a:rPr lang="en-GB" dirty="0">
                <a:solidFill>
                  <a:srgbClr val="20692A"/>
                </a:solidFill>
              </a:rPr>
              <a:t>of a product?</a:t>
            </a:r>
          </a:p>
          <a:p>
            <a:pPr marL="444500" lvl="2" indent="0">
              <a:buNone/>
            </a:pPr>
            <a:endParaRPr lang="en-GB" dirty="0"/>
          </a:p>
          <a:p>
            <a:endParaRPr lang="en-GB" dirty="0"/>
          </a:p>
        </p:txBody>
      </p:sp>
    </p:spTree>
    <p:extLst>
      <p:ext uri="{BB962C8B-B14F-4D97-AF65-F5344CB8AC3E}">
        <p14:creationId xmlns:p14="http://schemas.microsoft.com/office/powerpoint/2010/main" val="4184075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6ED00C-B4FE-4EFA-8A62-14A3E285E787}"/>
              </a:ext>
            </a:extLst>
          </p:cNvPr>
          <p:cNvSpPr>
            <a:spLocks noGrp="1"/>
          </p:cNvSpPr>
          <p:nvPr>
            <p:ph type="body" sz="quarter" idx="13"/>
          </p:nvPr>
        </p:nvSpPr>
        <p:spPr/>
        <p:txBody>
          <a:bodyPr/>
          <a:lstStyle/>
          <a:p>
            <a:r>
              <a:rPr lang="en-GB" dirty="0"/>
              <a:t>Surface defects</a:t>
            </a:r>
          </a:p>
        </p:txBody>
      </p:sp>
      <p:sp>
        <p:nvSpPr>
          <p:cNvPr id="3" name="Text Placeholder 2">
            <a:extLst>
              <a:ext uri="{FF2B5EF4-FFF2-40B4-BE49-F238E27FC236}">
                <a16:creationId xmlns:a16="http://schemas.microsoft.com/office/drawing/2014/main" id="{18E357EA-DB39-4A8D-AC36-975A729EFE7F}"/>
              </a:ext>
            </a:extLst>
          </p:cNvPr>
          <p:cNvSpPr>
            <a:spLocks noGrp="1"/>
          </p:cNvSpPr>
          <p:nvPr>
            <p:ph type="body" sz="quarter" idx="14"/>
          </p:nvPr>
        </p:nvSpPr>
        <p:spPr>
          <a:xfrm>
            <a:off x="724280" y="1704179"/>
            <a:ext cx="7797230" cy="4239421"/>
          </a:xfrm>
        </p:spPr>
        <p:txBody>
          <a:bodyPr/>
          <a:lstStyle/>
          <a:p>
            <a:r>
              <a:rPr lang="en-GB" dirty="0"/>
              <a:t>Manufactured boards are uniform in their surface finish but natural woods are much less predictable</a:t>
            </a:r>
          </a:p>
          <a:p>
            <a:pPr lvl="1"/>
            <a:r>
              <a:rPr lang="en-GB" dirty="0"/>
              <a:t>Knots are tricky to work with and may fall out as wood shrinks</a:t>
            </a:r>
          </a:p>
          <a:p>
            <a:pPr lvl="1"/>
            <a:r>
              <a:rPr lang="en-GB" dirty="0"/>
              <a:t>Machining can create marks on the timber from the saw mill</a:t>
            </a:r>
          </a:p>
          <a:p>
            <a:pPr lvl="1"/>
            <a:r>
              <a:rPr lang="en-GB" dirty="0"/>
              <a:t>Woods can be damaged by insect attack, disease and rot</a:t>
            </a:r>
          </a:p>
          <a:p>
            <a:pPr lvl="1"/>
            <a:r>
              <a:rPr lang="en-GB" dirty="0"/>
              <a:t>Defects like this can affect the overall </a:t>
            </a:r>
            <a:r>
              <a:rPr lang="en-GB" b="1" dirty="0"/>
              <a:t>stability</a:t>
            </a:r>
            <a:r>
              <a:rPr lang="en-GB" dirty="0"/>
              <a:t> of the wood</a:t>
            </a:r>
          </a:p>
        </p:txBody>
      </p:sp>
      <p:pic>
        <p:nvPicPr>
          <p:cNvPr id="5" name="Picture 4">
            <a:extLst>
              <a:ext uri="{FF2B5EF4-FFF2-40B4-BE49-F238E27FC236}">
                <a16:creationId xmlns:a16="http://schemas.microsoft.com/office/drawing/2014/main" id="{91E1FB4E-EFC0-4A13-B285-026599D0A6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550740"/>
            <a:ext cx="9144000" cy="1606220"/>
          </a:xfrm>
          <a:prstGeom prst="rect">
            <a:avLst/>
          </a:prstGeom>
        </p:spPr>
      </p:pic>
    </p:spTree>
    <p:extLst>
      <p:ext uri="{BB962C8B-B14F-4D97-AF65-F5344CB8AC3E}">
        <p14:creationId xmlns:p14="http://schemas.microsoft.com/office/powerpoint/2010/main" val="75246747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B9B123-8E83-4AC0-A59A-DDA77595A6F7}">
  <ds:schemaRefs>
    <ds:schemaRef ds:uri="94dce8ab-38ff-4714-b1ed-1fc5e4d9abd1"/>
    <ds:schemaRef ds:uri="http://schemas.microsoft.com/office/infopath/2007/PartnerControls"/>
    <ds:schemaRef ds:uri="http://purl.org/dc/dcmitype/"/>
    <ds:schemaRef ds:uri="http://www.w3.org/XML/1998/namespace"/>
    <ds:schemaRef ds:uri="http://schemas.microsoft.com/office/2006/documentManagement/types"/>
    <ds:schemaRef ds:uri="1ef05dc5-97a2-498b-bf7c-bd189143a1ff"/>
    <ds:schemaRef ds:uri="http://schemas.microsoft.com/office/2006/metadata/properties"/>
    <ds:schemaRef ds:uri="http://purl.org/dc/elements/1.1/"/>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38169C8A-8174-4B15-88AE-2A2A9C686E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63316D-2B22-432B-B136-A9B970DAB5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1307</TotalTime>
  <Words>723</Words>
  <Application>Microsoft Office PowerPoint</Application>
  <PresentationFormat>On-screen Show (4:3)</PresentationFormat>
  <Paragraphs>156</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Museo900-Regular</vt:lpstr>
      <vt:lpstr>Museo 500</vt:lpstr>
      <vt:lpstr>Museo 700</vt:lpstr>
      <vt:lpstr>Museo 100</vt:lpstr>
      <vt:lpstr>Museo 900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Rossiter</dc:creator>
  <cp:lastModifiedBy>Simon Rossiter</cp:lastModifiedBy>
  <cp:revision>279</cp:revision>
  <cp:lastPrinted>1601-01-01T00:00:00Z</cp:lastPrinted>
  <dcterms:created xsi:type="dcterms:W3CDTF">1601-01-01T00:00:00Z</dcterms:created>
  <dcterms:modified xsi:type="dcterms:W3CDTF">2020-01-17T17:24:18Z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