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73" r:id="rId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ED0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EF7B8-BC62-4AEA-A2A8-D05BE27CFE17}" type="datetimeFigureOut">
              <a:rPr lang="en-GB" smtClean="0"/>
              <a:t>15/12/2017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AFB0B-C0AE-4A25-9B1F-4674F87CD0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14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B0B-C0AE-4A25-9B1F-4674F87CD0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1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46FC-0B22-4988-BAAA-AEE2FC69F5FD}" type="datetimeFigureOut">
              <a:rPr lang="en-GB" smtClean="0"/>
              <a:t>15/12/2017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65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46FC-0B22-4988-BAAA-AEE2FC69F5FD}" type="datetimeFigureOut">
              <a:rPr lang="en-GB" smtClean="0"/>
              <a:t>15/12/2017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75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46FC-0B22-4988-BAAA-AEE2FC69F5FD}" type="datetimeFigureOut">
              <a:rPr lang="en-GB" smtClean="0"/>
              <a:t>15/12/2017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457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46FC-0B22-4988-BAAA-AEE2FC69F5FD}" type="datetimeFigureOut">
              <a:rPr lang="en-GB" smtClean="0"/>
              <a:t>15/12/2017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07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46FC-0B22-4988-BAAA-AEE2FC69F5FD}" type="datetimeFigureOut">
              <a:rPr lang="en-GB" smtClean="0"/>
              <a:t>15/12/2017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912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46FC-0B22-4988-BAAA-AEE2FC69F5FD}" type="datetimeFigureOut">
              <a:rPr lang="en-GB" smtClean="0"/>
              <a:t>15/12/2017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95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46FC-0B22-4988-BAAA-AEE2FC69F5FD}" type="datetimeFigureOut">
              <a:rPr lang="en-GB" smtClean="0"/>
              <a:t>15/12/2017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87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46FC-0B22-4988-BAAA-AEE2FC69F5FD}" type="datetimeFigureOut">
              <a:rPr lang="en-GB" smtClean="0"/>
              <a:t>15/12/2017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094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46FC-0B22-4988-BAAA-AEE2FC69F5FD}" type="datetimeFigureOut">
              <a:rPr lang="en-GB" smtClean="0"/>
              <a:t>15/12/2017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798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46FC-0B22-4988-BAAA-AEE2FC69F5FD}" type="datetimeFigureOut">
              <a:rPr lang="en-GB" smtClean="0"/>
              <a:t>15/12/2017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16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46FC-0B22-4988-BAAA-AEE2FC69F5FD}" type="datetimeFigureOut">
              <a:rPr lang="en-GB" smtClean="0"/>
              <a:t>15/12/2017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272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A46FC-0B22-4988-BAAA-AEE2FC69F5FD}" type="datetimeFigureOut">
              <a:rPr lang="en-GB" smtClean="0"/>
              <a:t>15/12/2017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31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tmp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500" y="44450"/>
            <a:ext cx="32131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Biology Topic 9 Summary Sheet</a:t>
            </a:r>
            <a:endParaRPr lang="en-GB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145" t="15831" r="3289" b="10157"/>
          <a:stretch/>
        </p:blipFill>
        <p:spPr>
          <a:xfrm>
            <a:off x="63500" y="493975"/>
            <a:ext cx="3213100" cy="274955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139374" y="337147"/>
            <a:ext cx="4909003" cy="2489200"/>
            <a:chOff x="6703635" y="418599"/>
            <a:chExt cx="6307760" cy="3556000"/>
          </a:xfrm>
        </p:grpSpPr>
        <p:pic>
          <p:nvPicPr>
            <p:cNvPr id="48" name="Picture 47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07" t="3674" r="3928"/>
            <a:stretch/>
          </p:blipFill>
          <p:spPr>
            <a:xfrm>
              <a:off x="9470944" y="418599"/>
              <a:ext cx="3540451" cy="3556000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7260205" y="3398960"/>
              <a:ext cx="2660995" cy="51208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u="sng" dirty="0" smtClean="0">
                  <a:solidFill>
                    <a:srgbClr val="FF0000"/>
                  </a:solidFill>
                </a:rPr>
                <a:t>PRODUCER</a:t>
              </a:r>
              <a:r>
                <a:rPr lang="en-GB" sz="1000" dirty="0" smtClean="0">
                  <a:solidFill>
                    <a:sysClr val="windowText" lastClr="000000"/>
                  </a:solidFill>
                </a:rPr>
                <a:t>- photosynthetic plants or organisms</a:t>
              </a:r>
              <a:endParaRPr lang="en-GB" sz="1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090192" y="2395420"/>
              <a:ext cx="2285574" cy="57335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u="sng" dirty="0" smtClean="0">
                  <a:solidFill>
                    <a:srgbClr val="FF0000"/>
                  </a:solidFill>
                </a:rPr>
                <a:t>PRIMARY CONSUMER- </a:t>
              </a:r>
              <a:r>
                <a:rPr lang="en-GB" sz="1000" dirty="0" smtClean="0">
                  <a:solidFill>
                    <a:sysClr val="windowText" lastClr="000000"/>
                  </a:solidFill>
                </a:rPr>
                <a:t>herbivore: consumes producer</a:t>
              </a:r>
              <a:endParaRPr lang="en-GB" sz="1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703635" y="1422576"/>
              <a:ext cx="2767309" cy="50154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u="sng" dirty="0" smtClean="0">
                  <a:solidFill>
                    <a:srgbClr val="FF0000"/>
                  </a:solidFill>
                </a:rPr>
                <a:t>SECONDARY CONSUMER- </a:t>
              </a:r>
              <a:r>
                <a:rPr lang="en-GB" sz="1000" dirty="0" smtClean="0">
                  <a:solidFill>
                    <a:sysClr val="windowText" lastClr="000000"/>
                  </a:solidFill>
                </a:rPr>
                <a:t>carnivore: consumes primary consumer</a:t>
              </a:r>
              <a:endParaRPr lang="en-GB" sz="1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113050" y="418599"/>
              <a:ext cx="2972466" cy="62029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u="sng" dirty="0" smtClean="0">
                  <a:solidFill>
                    <a:srgbClr val="FF0000"/>
                  </a:solidFill>
                </a:rPr>
                <a:t>TOP PREDATOR-</a:t>
              </a:r>
            </a:p>
            <a:p>
              <a:pPr algn="ctr"/>
              <a:r>
                <a:rPr lang="en-GB" sz="1000" dirty="0" smtClean="0">
                  <a:solidFill>
                    <a:sysClr val="windowText" lastClr="000000"/>
                  </a:solidFill>
                </a:rPr>
                <a:t>Carnivore: consumes secondary consumer</a:t>
              </a:r>
              <a:endParaRPr lang="en-GB" sz="10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028068" y="36358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u="sng" dirty="0" smtClean="0"/>
              <a:t>CB9a - </a:t>
            </a:r>
            <a:r>
              <a:rPr lang="en-GB" sz="1100" b="1" u="sng" dirty="0" smtClean="0">
                <a:solidFill>
                  <a:srgbClr val="FF0000"/>
                </a:solidFill>
              </a:rPr>
              <a:t>Food </a:t>
            </a:r>
            <a:r>
              <a:rPr lang="en-GB" sz="1100" b="1" u="sng" dirty="0">
                <a:solidFill>
                  <a:srgbClr val="FF0000"/>
                </a:solidFill>
              </a:rPr>
              <a:t>Webs: </a:t>
            </a:r>
            <a:r>
              <a:rPr lang="en-GB" sz="1100" dirty="0"/>
              <a:t>Feeding relationships between the organisms in a </a:t>
            </a:r>
            <a:r>
              <a:rPr lang="en-GB" sz="1100" dirty="0" smtClean="0"/>
              <a:t>community</a:t>
            </a:r>
            <a:endParaRPr lang="en-GB" sz="1100" dirty="0"/>
          </a:p>
        </p:txBody>
      </p:sp>
      <p:sp>
        <p:nvSpPr>
          <p:cNvPr id="13" name="Rectangle 12"/>
          <p:cNvSpPr/>
          <p:nvPr/>
        </p:nvSpPr>
        <p:spPr>
          <a:xfrm>
            <a:off x="7002379" y="54592"/>
            <a:ext cx="5120070" cy="296478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857" t="27960" r="54859" b="32319"/>
          <a:stretch/>
        </p:blipFill>
        <p:spPr>
          <a:xfrm>
            <a:off x="6029952" y="4613417"/>
            <a:ext cx="3085145" cy="21884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1720" t="25535" r="53675" b="28329"/>
          <a:stretch/>
        </p:blipFill>
        <p:spPr>
          <a:xfrm>
            <a:off x="3218016" y="4613417"/>
            <a:ext cx="2644902" cy="22292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l="8988" t="14201" r="11012" b="12361"/>
          <a:stretch/>
        </p:blipFill>
        <p:spPr>
          <a:xfrm>
            <a:off x="9218955" y="4671419"/>
            <a:ext cx="2903494" cy="209238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371947" y="60327"/>
            <a:ext cx="3524153" cy="2123658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GB" sz="1100" b="1" u="sng" dirty="0" smtClean="0"/>
              <a:t>CB9b - Factors </a:t>
            </a:r>
            <a:r>
              <a:rPr lang="en-GB" sz="1100" b="1" u="sng" dirty="0"/>
              <a:t>that affect the distribution of organisms in an </a:t>
            </a:r>
            <a:r>
              <a:rPr lang="en-GB" sz="1100" b="1" u="sng" dirty="0" smtClean="0"/>
              <a:t>ecosystem</a:t>
            </a:r>
          </a:p>
          <a:p>
            <a:endParaRPr lang="en-GB" sz="1100" b="1" u="sng" dirty="0" smtClean="0"/>
          </a:p>
          <a:p>
            <a:endParaRPr lang="en-GB" sz="1100" b="1" u="sng" dirty="0" smtClean="0"/>
          </a:p>
          <a:p>
            <a:endParaRPr lang="en-GB" sz="1100" b="1" u="sng" dirty="0"/>
          </a:p>
          <a:p>
            <a:endParaRPr lang="en-GB" sz="1100" b="1" u="sng" dirty="0" smtClean="0"/>
          </a:p>
          <a:p>
            <a:endParaRPr lang="en-GB" sz="1100" b="1" u="sng" dirty="0"/>
          </a:p>
          <a:p>
            <a:endParaRPr lang="en-GB" sz="1100" b="1" u="sng" dirty="0" smtClean="0"/>
          </a:p>
          <a:p>
            <a:endParaRPr lang="en-GB" sz="1100" b="1" u="sng" dirty="0"/>
          </a:p>
          <a:p>
            <a:endParaRPr lang="en-GB" sz="1100" b="1" u="sng" dirty="0" smtClean="0"/>
          </a:p>
          <a:p>
            <a:endParaRPr lang="en-GB" sz="1100" b="1" u="sng" dirty="0"/>
          </a:p>
          <a:p>
            <a:endParaRPr lang="en-GB" sz="1100" b="1" u="sng" dirty="0"/>
          </a:p>
        </p:txBody>
      </p: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597524"/>
              </p:ext>
            </p:extLst>
          </p:nvPr>
        </p:nvGraphicFramePr>
        <p:xfrm>
          <a:off x="3507692" y="493975"/>
          <a:ext cx="3282908" cy="1474426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641454"/>
                <a:gridCol w="1641454"/>
              </a:tblGrid>
              <a:tr h="377146">
                <a:tc>
                  <a:txBody>
                    <a:bodyPr/>
                    <a:lstStyle/>
                    <a:p>
                      <a:pPr algn="ctr"/>
                      <a:r>
                        <a:rPr lang="en-GB" sz="1100" u="sng" dirty="0" smtClean="0">
                          <a:solidFill>
                            <a:srgbClr val="FF0000"/>
                          </a:solidFill>
                        </a:rPr>
                        <a:t>Abiotic</a:t>
                      </a:r>
                      <a:r>
                        <a:rPr lang="en-GB" sz="1100" u="sng" dirty="0" smtClean="0"/>
                        <a:t> </a:t>
                      </a:r>
                      <a:endParaRPr lang="en-GB" sz="1100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u="sng" dirty="0" smtClean="0">
                          <a:solidFill>
                            <a:srgbClr val="FF0000"/>
                          </a:solidFill>
                        </a:rPr>
                        <a:t>Biotic</a:t>
                      </a:r>
                      <a:endParaRPr lang="en-GB" sz="1100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7146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Non-living factors</a:t>
                      </a:r>
                    </a:p>
                    <a:p>
                      <a:pPr algn="ctr"/>
                      <a:r>
                        <a:rPr lang="en-GB" sz="1100" dirty="0" smtClean="0"/>
                        <a:t>Drought/Moisture levels</a:t>
                      </a:r>
                    </a:p>
                    <a:p>
                      <a:pPr algn="ctr"/>
                      <a:r>
                        <a:rPr lang="en-GB" sz="1100" dirty="0" smtClean="0"/>
                        <a:t>Temperature</a:t>
                      </a:r>
                    </a:p>
                    <a:p>
                      <a:pPr algn="ctr"/>
                      <a:r>
                        <a:rPr lang="en-GB" sz="1100" dirty="0" smtClean="0"/>
                        <a:t>Light/ Shade</a:t>
                      </a:r>
                    </a:p>
                    <a:p>
                      <a:pPr algn="ctr"/>
                      <a:r>
                        <a:rPr lang="en-GB" sz="1100" dirty="0" smtClean="0"/>
                        <a:t>Pollutants</a:t>
                      </a:r>
                    </a:p>
                    <a:p>
                      <a:pPr algn="ctr"/>
                      <a:r>
                        <a:rPr lang="en-GB" sz="1100" dirty="0" smtClean="0"/>
                        <a:t>pH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Living factors</a:t>
                      </a:r>
                    </a:p>
                    <a:p>
                      <a:pPr algn="ctr"/>
                      <a:r>
                        <a:rPr lang="en-GB" sz="1100" dirty="0" smtClean="0"/>
                        <a:t>Competition</a:t>
                      </a:r>
                    </a:p>
                    <a:p>
                      <a:pPr algn="ctr"/>
                      <a:r>
                        <a:rPr lang="en-GB" sz="1100" dirty="0" smtClean="0"/>
                        <a:t>Predation</a:t>
                      </a:r>
                    </a:p>
                    <a:p>
                      <a:pPr algn="ctr"/>
                      <a:r>
                        <a:rPr lang="en-GB" sz="1100" dirty="0" smtClean="0"/>
                        <a:t>Predator-prey cycle</a:t>
                      </a:r>
                    </a:p>
                    <a:p>
                      <a:pPr algn="ctr"/>
                      <a:r>
                        <a:rPr lang="en-GB" sz="1100" dirty="0" smtClean="0"/>
                        <a:t>Biodiversity</a:t>
                      </a:r>
                    </a:p>
                    <a:p>
                      <a:pPr algn="ctr"/>
                      <a:endParaRPr lang="en-GB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55" name="Straight Connector 54"/>
          <p:cNvCxnSpPr>
            <a:endCxn id="53" idx="2"/>
          </p:cNvCxnSpPr>
          <p:nvPr/>
        </p:nvCxnSpPr>
        <p:spPr>
          <a:xfrm>
            <a:off x="5146158" y="470932"/>
            <a:ext cx="2988" cy="149746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525970" y="482453"/>
            <a:ext cx="2988" cy="149746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784083" y="470931"/>
            <a:ext cx="2988" cy="149746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63500" y="3324024"/>
            <a:ext cx="3083737" cy="3477875"/>
          </a:xfrm>
          <a:prstGeom prst="rect">
            <a:avLst/>
          </a:prstGeom>
          <a:ln w="38100">
            <a:solidFill>
              <a:srgbClr val="ED07D2"/>
            </a:solidFill>
          </a:ln>
        </p:spPr>
        <p:txBody>
          <a:bodyPr wrap="square">
            <a:spAutoFit/>
          </a:bodyPr>
          <a:lstStyle/>
          <a:p>
            <a:r>
              <a:rPr lang="en-GB" sz="1100" b="1" u="sng" dirty="0" smtClean="0"/>
              <a:t>BB9d - Parasitism and M</a:t>
            </a:r>
            <a:r>
              <a:rPr lang="en-GB" sz="1100" b="1" u="sng" dirty="0"/>
              <a:t>u</a:t>
            </a:r>
            <a:r>
              <a:rPr lang="en-GB" sz="1100" b="1" u="sng" dirty="0" smtClean="0"/>
              <a:t>tualism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1" u="sng" dirty="0" smtClean="0">
                <a:solidFill>
                  <a:srgbClr val="FF0000"/>
                </a:solidFill>
              </a:rPr>
              <a:t>Mutualist</a:t>
            </a:r>
          </a:p>
          <a:p>
            <a:r>
              <a:rPr lang="en-GB" sz="1100" dirty="0"/>
              <a:t>Two organisms </a:t>
            </a:r>
            <a:r>
              <a:rPr lang="en-GB" sz="1100" b="1" u="sng" dirty="0"/>
              <a:t>live together </a:t>
            </a:r>
            <a:endParaRPr lang="en-GB" sz="1100" b="1" u="sng" dirty="0" smtClean="0"/>
          </a:p>
          <a:p>
            <a:r>
              <a:rPr lang="en-GB" sz="1100" dirty="0" smtClean="0"/>
              <a:t>and </a:t>
            </a:r>
            <a:r>
              <a:rPr lang="en-GB" sz="1100" b="1" u="sng" dirty="0" smtClean="0"/>
              <a:t>both benefit.</a:t>
            </a:r>
          </a:p>
          <a:p>
            <a:r>
              <a:rPr lang="en-GB" sz="1100" dirty="0" smtClean="0"/>
              <a:t>E.g. </a:t>
            </a:r>
            <a:r>
              <a:rPr lang="en-GB" altLang="en-US" sz="1100" dirty="0"/>
              <a:t>Sea anemone sting </a:t>
            </a:r>
            <a:endParaRPr lang="en-GB" altLang="en-US" sz="1100" dirty="0" smtClean="0"/>
          </a:p>
          <a:p>
            <a:r>
              <a:rPr lang="en-GB" altLang="en-US" sz="1100" dirty="0" smtClean="0"/>
              <a:t>predators</a:t>
            </a:r>
            <a:r>
              <a:rPr lang="en-GB" altLang="en-US" sz="1100" dirty="0"/>
              <a:t>, protecting </a:t>
            </a:r>
            <a:endParaRPr lang="en-GB" altLang="en-US" sz="1100" dirty="0" smtClean="0"/>
          </a:p>
          <a:p>
            <a:r>
              <a:rPr lang="en-GB" altLang="en-US" sz="1100" dirty="0" smtClean="0"/>
              <a:t>clownfish </a:t>
            </a:r>
            <a:r>
              <a:rPr lang="en-GB" altLang="en-US" sz="1100" dirty="0"/>
              <a:t>while obtaining </a:t>
            </a:r>
            <a:endParaRPr lang="en-GB" altLang="en-US" sz="1100" dirty="0" smtClean="0"/>
          </a:p>
          <a:p>
            <a:r>
              <a:rPr lang="en-GB" altLang="en-US" sz="1100" dirty="0" smtClean="0"/>
              <a:t>nutrients </a:t>
            </a:r>
            <a:r>
              <a:rPr lang="en-GB" altLang="en-US" sz="1100" dirty="0"/>
              <a:t>from their faeces.</a:t>
            </a:r>
          </a:p>
          <a:p>
            <a:endParaRPr lang="en-GB" sz="1100" b="1" u="sng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1" u="sng" dirty="0" smtClean="0">
                <a:solidFill>
                  <a:srgbClr val="FF0000"/>
                </a:solidFill>
              </a:rPr>
              <a:t>Parasite</a:t>
            </a:r>
            <a:endParaRPr lang="en-GB" sz="1100" b="1" u="sng" dirty="0">
              <a:solidFill>
                <a:srgbClr val="FF0000"/>
              </a:solidFill>
            </a:endParaRPr>
          </a:p>
          <a:p>
            <a:r>
              <a:rPr lang="en-GB" sz="1100" dirty="0"/>
              <a:t>Two organisms live together with </a:t>
            </a:r>
            <a:r>
              <a:rPr lang="en-GB" sz="1100" b="1" u="sng" dirty="0"/>
              <a:t>one feeding off the </a:t>
            </a:r>
            <a:r>
              <a:rPr lang="en-GB" sz="1100" b="1" u="sng" dirty="0" smtClean="0"/>
              <a:t>other.</a:t>
            </a:r>
            <a:endParaRPr lang="en-GB" sz="1100" b="1" u="sng" dirty="0"/>
          </a:p>
          <a:p>
            <a:r>
              <a:rPr lang="en-GB" sz="1100" dirty="0" smtClean="0"/>
              <a:t>E.g. Tapeworms living </a:t>
            </a:r>
          </a:p>
          <a:p>
            <a:r>
              <a:rPr lang="en-GB" sz="1100" dirty="0" smtClean="0"/>
              <a:t>inside the host’s intestines, </a:t>
            </a:r>
          </a:p>
          <a:p>
            <a:r>
              <a:rPr lang="en-GB" sz="1100" dirty="0" smtClean="0"/>
              <a:t>or head-lice living on </a:t>
            </a:r>
          </a:p>
          <a:p>
            <a:r>
              <a:rPr lang="en-GB" sz="1100" dirty="0" smtClean="0"/>
              <a:t>hair and skin. </a:t>
            </a:r>
          </a:p>
          <a:p>
            <a:endParaRPr lang="en-GB" sz="1100" b="1" u="sng" dirty="0"/>
          </a:p>
          <a:p>
            <a:endParaRPr lang="en-GB" sz="1100" b="1" u="sng" dirty="0" smtClean="0"/>
          </a:p>
          <a:p>
            <a:endParaRPr lang="en-GB" sz="1100" b="1" u="sng" dirty="0" smtClean="0"/>
          </a:p>
          <a:p>
            <a:endParaRPr lang="en-GB" sz="1100" b="1" u="sng" dirty="0" smtClean="0"/>
          </a:p>
        </p:txBody>
      </p:sp>
      <p:pic>
        <p:nvPicPr>
          <p:cNvPr id="59" name="Picture 58" descr="Screen Clippin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00CC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99" y="2247088"/>
            <a:ext cx="3651707" cy="772286"/>
          </a:xfrm>
          <a:prstGeom prst="rect">
            <a:avLst/>
          </a:prstGeom>
        </p:spPr>
      </p:pic>
      <p:pic>
        <p:nvPicPr>
          <p:cNvPr id="60" name="Picture 59" descr="Screen Clippi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167" y="3658386"/>
            <a:ext cx="1222745" cy="10129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1" name="Picture 4" descr="http://www.astrographics.com/GalleryPrints/Display/GP2104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4" r="10330"/>
          <a:stretch/>
        </p:blipFill>
        <p:spPr bwMode="auto">
          <a:xfrm>
            <a:off x="1714708" y="5290599"/>
            <a:ext cx="1326204" cy="13916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3147237" y="4382526"/>
            <a:ext cx="2102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u="sng" dirty="0" smtClean="0"/>
              <a:t>CB9g – The Water Cycle</a:t>
            </a:r>
            <a:endParaRPr lang="en-GB" sz="1100" b="1" u="sng" dirty="0"/>
          </a:p>
        </p:txBody>
      </p:sp>
      <p:sp>
        <p:nvSpPr>
          <p:cNvPr id="63" name="TextBox 62"/>
          <p:cNvSpPr txBox="1"/>
          <p:nvPr/>
        </p:nvSpPr>
        <p:spPr>
          <a:xfrm>
            <a:off x="6025466" y="4377325"/>
            <a:ext cx="2102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u="sng" dirty="0" smtClean="0"/>
              <a:t>CB9i – The Nitrogen Cycle</a:t>
            </a:r>
            <a:endParaRPr lang="en-GB" sz="1100" b="1" u="sng" dirty="0"/>
          </a:p>
        </p:txBody>
      </p:sp>
      <p:sp>
        <p:nvSpPr>
          <p:cNvPr id="64" name="TextBox 63"/>
          <p:cNvSpPr txBox="1"/>
          <p:nvPr/>
        </p:nvSpPr>
        <p:spPr>
          <a:xfrm>
            <a:off x="9159557" y="4399935"/>
            <a:ext cx="2102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u="sng" dirty="0" smtClean="0"/>
              <a:t>CB9h – The Carbon Cycle</a:t>
            </a:r>
            <a:endParaRPr lang="en-GB" sz="1100" b="1" u="sng" dirty="0"/>
          </a:p>
        </p:txBody>
      </p:sp>
      <p:sp>
        <p:nvSpPr>
          <p:cNvPr id="65" name="Rectangle 64"/>
          <p:cNvSpPr/>
          <p:nvPr/>
        </p:nvSpPr>
        <p:spPr>
          <a:xfrm>
            <a:off x="3276600" y="3090564"/>
            <a:ext cx="4219353" cy="1107996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GB" sz="1100" b="1" u="sng" dirty="0" smtClean="0"/>
              <a:t>CB9e/f - Biodiversity</a:t>
            </a:r>
          </a:p>
          <a:p>
            <a:r>
              <a:rPr lang="en-GB" sz="1100" dirty="0" smtClean="0"/>
              <a:t>Eutrophication - </a:t>
            </a:r>
            <a:r>
              <a:rPr lang="en-GB" altLang="en-US" sz="1100" dirty="0"/>
              <a:t>Farmers </a:t>
            </a:r>
            <a:r>
              <a:rPr lang="en-GB" altLang="en-US" sz="1100" b="1" dirty="0">
                <a:solidFill>
                  <a:srgbClr val="FF0000"/>
                </a:solidFill>
              </a:rPr>
              <a:t>over-use </a:t>
            </a:r>
            <a:r>
              <a:rPr lang="en-GB" altLang="en-US" sz="1100" b="1" dirty="0" smtClean="0">
                <a:solidFill>
                  <a:srgbClr val="FF0000"/>
                </a:solidFill>
              </a:rPr>
              <a:t>fertiliser </a:t>
            </a:r>
            <a:r>
              <a:rPr lang="en-GB" altLang="en-US" sz="1100" dirty="0" smtClean="0"/>
              <a:t>which runs into rivers. Causes </a:t>
            </a:r>
            <a:r>
              <a:rPr lang="en-GB" altLang="en-US" sz="1100" b="1" dirty="0" smtClean="0">
                <a:solidFill>
                  <a:srgbClr val="FF0000"/>
                </a:solidFill>
              </a:rPr>
              <a:t>more </a:t>
            </a:r>
            <a:r>
              <a:rPr lang="en-GB" altLang="en-US" sz="1100" b="1" dirty="0">
                <a:solidFill>
                  <a:srgbClr val="FF0000"/>
                </a:solidFill>
              </a:rPr>
              <a:t>algae </a:t>
            </a:r>
            <a:r>
              <a:rPr lang="en-GB" altLang="en-US" sz="1100" dirty="0" smtClean="0"/>
              <a:t>growth, which leads to </a:t>
            </a:r>
            <a:r>
              <a:rPr lang="en-GB" altLang="en-US" sz="1100" b="1" dirty="0" smtClean="0">
                <a:solidFill>
                  <a:srgbClr val="FF0000"/>
                </a:solidFill>
              </a:rPr>
              <a:t>less light </a:t>
            </a:r>
            <a:r>
              <a:rPr lang="en-GB" altLang="en-US" sz="1100" dirty="0" smtClean="0"/>
              <a:t>reaching the bottom of the  river. </a:t>
            </a:r>
            <a:r>
              <a:rPr lang="en-GB" altLang="en-US" sz="1100" b="1" dirty="0" smtClean="0">
                <a:solidFill>
                  <a:srgbClr val="FF0000"/>
                </a:solidFill>
              </a:rPr>
              <a:t>Plants die </a:t>
            </a:r>
            <a:r>
              <a:rPr lang="en-GB" altLang="en-US" sz="1100" dirty="0" smtClean="0"/>
              <a:t>and bacteria feed on the decaying plants. The </a:t>
            </a:r>
            <a:r>
              <a:rPr lang="en-GB" altLang="en-US" sz="1100" b="1" dirty="0" smtClean="0">
                <a:solidFill>
                  <a:srgbClr val="FF0000"/>
                </a:solidFill>
              </a:rPr>
              <a:t>bacteria multiply </a:t>
            </a:r>
            <a:r>
              <a:rPr lang="en-GB" altLang="en-US" sz="1100" dirty="0" smtClean="0"/>
              <a:t>and use lots of oxygen. </a:t>
            </a:r>
            <a:r>
              <a:rPr lang="en-GB" altLang="en-US" sz="1100" b="1" dirty="0" smtClean="0">
                <a:solidFill>
                  <a:srgbClr val="FF0000"/>
                </a:solidFill>
              </a:rPr>
              <a:t>Fish </a:t>
            </a:r>
            <a:r>
              <a:rPr lang="en-GB" altLang="en-US" sz="1100" b="1" dirty="0">
                <a:solidFill>
                  <a:srgbClr val="FF0000"/>
                </a:solidFill>
              </a:rPr>
              <a:t>and invertebrates die </a:t>
            </a:r>
            <a:r>
              <a:rPr lang="en-GB" altLang="en-US" sz="1100" dirty="0" smtClean="0"/>
              <a:t>due to lack </a:t>
            </a:r>
            <a:r>
              <a:rPr lang="en-GB" altLang="en-US" sz="1100" dirty="0"/>
              <a:t>of </a:t>
            </a:r>
            <a:r>
              <a:rPr lang="en-GB" altLang="en-US" sz="1100" dirty="0" smtClean="0"/>
              <a:t>oxygen</a:t>
            </a:r>
            <a:endParaRPr lang="en-GB" altLang="en-US" sz="1100" dirty="0"/>
          </a:p>
        </p:txBody>
      </p:sp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51583"/>
              </p:ext>
            </p:extLst>
          </p:nvPr>
        </p:nvGraphicFramePr>
        <p:xfrm>
          <a:off x="7591299" y="3088154"/>
          <a:ext cx="4531149" cy="1139146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531149"/>
              </a:tblGrid>
              <a:tr h="377146">
                <a:tc>
                  <a:txBody>
                    <a:bodyPr/>
                    <a:lstStyle/>
                    <a:p>
                      <a:pPr algn="ctr"/>
                      <a:r>
                        <a:rPr lang="en-GB" sz="1400" u="sng" dirty="0" smtClean="0">
                          <a:solidFill>
                            <a:srgbClr val="0070C0"/>
                          </a:solidFill>
                        </a:rPr>
                        <a:t>BIODIVERSITY</a:t>
                      </a:r>
                      <a:endParaRPr lang="en-GB" sz="1400" u="sng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7146">
                <a:tc>
                  <a:txBody>
                    <a:bodyPr/>
                    <a:lstStyle/>
                    <a:p>
                      <a:pPr algn="l"/>
                      <a:r>
                        <a:rPr lang="en-GB" sz="1100" dirty="0" smtClean="0"/>
                        <a:t>Reforestation                      Conservation                Breeding in captivity</a:t>
                      </a:r>
                    </a:p>
                    <a:p>
                      <a:pPr algn="l"/>
                      <a:endParaRPr lang="en-GB" sz="1100" dirty="0" smtClean="0"/>
                    </a:p>
                    <a:p>
                      <a:pPr algn="l"/>
                      <a:r>
                        <a:rPr lang="en-GB" sz="1100" dirty="0" smtClean="0"/>
                        <a:t>BENEFITS OF PRESERVING</a:t>
                      </a:r>
                      <a:r>
                        <a:rPr lang="en-GB" sz="1100" baseline="0" dirty="0" smtClean="0"/>
                        <a:t> BIODIVERSITY: </a:t>
                      </a:r>
                      <a:r>
                        <a:rPr lang="en-GB" sz="1100" dirty="0" smtClean="0"/>
                        <a:t>Can create more food, medicine and recovery</a:t>
                      </a:r>
                      <a:r>
                        <a:rPr lang="en-GB" sz="1100" baseline="0" dirty="0" smtClean="0"/>
                        <a:t> from natural disasters. </a:t>
                      </a:r>
                      <a:endParaRPr lang="en-GB" sz="11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67" name="Straight Connector 66"/>
          <p:cNvCxnSpPr/>
          <p:nvPr/>
        </p:nvCxnSpPr>
        <p:spPr>
          <a:xfrm flipH="1">
            <a:off x="7591299" y="3098845"/>
            <a:ext cx="5014" cy="11284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2105527" y="3082197"/>
            <a:ext cx="16921" cy="11451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61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500" y="101600"/>
            <a:ext cx="32131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Biology Topic </a:t>
            </a:r>
            <a:r>
              <a:rPr lang="en-GB" b="1" u="sng" dirty="0" smtClean="0"/>
              <a:t>9 </a:t>
            </a:r>
            <a:r>
              <a:rPr lang="en-GB" b="1" u="sng" dirty="0" smtClean="0"/>
              <a:t>Summary Sheet</a:t>
            </a:r>
            <a:endParaRPr lang="en-GB" b="1" u="sng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73272" y="107665"/>
            <a:ext cx="8718644" cy="788158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GB" sz="2000" b="1" u="sng" dirty="0"/>
              <a:t>Core practical : </a:t>
            </a:r>
            <a:r>
              <a:rPr lang="en-GB" sz="2000" dirty="0"/>
              <a:t>Using a belt transect to study the effect of abiotic factors on the abundance of low growing plants</a:t>
            </a:r>
            <a:endParaRPr lang="en-GB" sz="20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702050" y="996288"/>
            <a:ext cx="4268892" cy="4108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50" b="1" u="sng" dirty="0" smtClean="0"/>
              <a:t>METHOD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450" dirty="0" smtClean="0"/>
              <a:t>Measure out a 20m </a:t>
            </a:r>
            <a:r>
              <a:rPr lang="en-GB" sz="1450" b="1" dirty="0" smtClean="0">
                <a:solidFill>
                  <a:srgbClr val="FF0000"/>
                </a:solidFill>
              </a:rPr>
              <a:t>transect line </a:t>
            </a:r>
            <a:r>
              <a:rPr lang="en-GB" sz="1450" dirty="0" smtClean="0"/>
              <a:t>on the ground, starting where there is no shade to where there is heavy shade. </a:t>
            </a:r>
            <a:endParaRPr lang="en-GB" sz="145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450" dirty="0" smtClean="0"/>
              <a:t>Make measurements at regular intervals along the transect line. </a:t>
            </a:r>
            <a:endParaRPr lang="en-GB" sz="145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450" dirty="0" smtClean="0"/>
              <a:t>Place the top-left hand corner of the </a:t>
            </a:r>
            <a:r>
              <a:rPr lang="en-GB" sz="1450" b="1" dirty="0" smtClean="0">
                <a:solidFill>
                  <a:srgbClr val="FF0000"/>
                </a:solidFill>
              </a:rPr>
              <a:t>quadrat</a:t>
            </a:r>
            <a:r>
              <a:rPr lang="en-GB" sz="1450" dirty="0" smtClean="0"/>
              <a:t> at each interval.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450" dirty="0" smtClean="0"/>
              <a:t>Measure </a:t>
            </a:r>
            <a:r>
              <a:rPr lang="en-GB" sz="1450" b="1" dirty="0" smtClean="0">
                <a:solidFill>
                  <a:srgbClr val="FF0000"/>
                </a:solidFill>
              </a:rPr>
              <a:t>abiotic factors </a:t>
            </a:r>
            <a:r>
              <a:rPr lang="en-GB" sz="1450" dirty="0" smtClean="0"/>
              <a:t>and record them.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450" dirty="0" smtClean="0"/>
              <a:t>Record </a:t>
            </a:r>
            <a:r>
              <a:rPr lang="en-GB" sz="1450" b="1" dirty="0" smtClean="0">
                <a:solidFill>
                  <a:srgbClr val="FF0000"/>
                </a:solidFill>
              </a:rPr>
              <a:t>abundance</a:t>
            </a:r>
            <a:r>
              <a:rPr lang="en-GB" sz="1450" dirty="0" smtClean="0"/>
              <a:t> of selected plants in quadrat.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450" b="1" dirty="0" smtClean="0">
                <a:solidFill>
                  <a:srgbClr val="FF0000"/>
                </a:solidFill>
              </a:rPr>
              <a:t>Repeat</a:t>
            </a:r>
            <a:r>
              <a:rPr lang="en-GB" sz="1450" dirty="0" smtClean="0"/>
              <a:t> steps 3-5 at each measurement point along the transect. </a:t>
            </a:r>
            <a:endParaRPr lang="en-GB" sz="145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293612"/>
            <a:ext cx="32131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Equipment Used: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087895" y="996288"/>
            <a:ext cx="3943747" cy="574497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1600" b="1" u="sng" dirty="0" smtClean="0"/>
              <a:t>FINDINGS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The </a:t>
            </a:r>
            <a:r>
              <a:rPr lang="en-GB" sz="1600" b="1" dirty="0">
                <a:solidFill>
                  <a:srgbClr val="FF0000"/>
                </a:solidFill>
              </a:rPr>
              <a:t>closer the quadrat </a:t>
            </a:r>
            <a:r>
              <a:rPr lang="en-GB" sz="1600" dirty="0"/>
              <a:t>was to the tree base, the </a:t>
            </a:r>
            <a:r>
              <a:rPr lang="en-GB" sz="1600" b="1" dirty="0">
                <a:solidFill>
                  <a:srgbClr val="FF0000"/>
                </a:solidFill>
              </a:rPr>
              <a:t>colder the temperature/ lower the light intensity/ lower the moisture levels </a:t>
            </a:r>
            <a:r>
              <a:rPr lang="en-GB" sz="1600" dirty="0"/>
              <a:t>recorded.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There was also a </a:t>
            </a:r>
            <a:r>
              <a:rPr lang="en-GB" sz="1600" b="1" dirty="0">
                <a:solidFill>
                  <a:srgbClr val="FF0000"/>
                </a:solidFill>
              </a:rPr>
              <a:t>lower abundance </a:t>
            </a:r>
            <a:r>
              <a:rPr lang="en-GB" sz="1600" dirty="0"/>
              <a:t>of low growing plants near the tree base.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The </a:t>
            </a:r>
            <a:r>
              <a:rPr lang="en-GB" sz="1600" b="1" dirty="0">
                <a:solidFill>
                  <a:srgbClr val="FF0000"/>
                </a:solidFill>
              </a:rPr>
              <a:t>further away </a:t>
            </a:r>
            <a:r>
              <a:rPr lang="en-GB" sz="1600" dirty="0"/>
              <a:t>from the tree base the quadrat was placed, the </a:t>
            </a:r>
            <a:r>
              <a:rPr lang="en-GB" sz="1600" b="1" dirty="0">
                <a:solidFill>
                  <a:srgbClr val="FF0000"/>
                </a:solidFill>
              </a:rPr>
              <a:t>higher the temperature/ light levels/ moisture levels and species distribution</a:t>
            </a:r>
            <a:r>
              <a:rPr lang="en-GB" sz="1600" dirty="0"/>
              <a:t> recorded.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600" dirty="0"/>
              <a:t>This is because more </a:t>
            </a:r>
            <a:r>
              <a:rPr lang="en-GB" sz="1600" dirty="0" smtClean="0"/>
              <a:t>light/more </a:t>
            </a:r>
            <a:r>
              <a:rPr lang="en-GB" sz="1600" dirty="0"/>
              <a:t>moisture means more </a:t>
            </a:r>
            <a:r>
              <a:rPr lang="en-GB" sz="1600" b="1" dirty="0">
                <a:solidFill>
                  <a:srgbClr val="FF0000"/>
                </a:solidFill>
              </a:rPr>
              <a:t>photosynthesis</a:t>
            </a:r>
            <a:r>
              <a:rPr lang="en-GB" sz="1600" dirty="0"/>
              <a:t> which will provide glucose for plants to </a:t>
            </a:r>
            <a:r>
              <a:rPr lang="en-GB" sz="1600" dirty="0" smtClean="0"/>
              <a:t>grow.</a:t>
            </a:r>
            <a:endParaRPr lang="en-GB" sz="1600" b="1" u="sng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3750" t="13471" r="56406" b="16802"/>
          <a:stretch/>
        </p:blipFill>
        <p:spPr>
          <a:xfrm>
            <a:off x="63500" y="1662944"/>
            <a:ext cx="3575050" cy="51950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02050" y="5205570"/>
            <a:ext cx="426889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u="sng" dirty="0" smtClean="0">
                <a:solidFill>
                  <a:srgbClr val="FF0000"/>
                </a:solidFill>
              </a:rPr>
              <a:t>Control variable </a:t>
            </a:r>
            <a:r>
              <a:rPr lang="en-GB" sz="1200" dirty="0" smtClean="0"/>
              <a:t>– time of day, length of transect</a:t>
            </a:r>
          </a:p>
          <a:p>
            <a:pPr>
              <a:lnSpc>
                <a:spcPct val="150000"/>
              </a:lnSpc>
            </a:pPr>
            <a:r>
              <a:rPr lang="en-GB" sz="1200" b="1" u="sng" dirty="0" smtClean="0">
                <a:solidFill>
                  <a:srgbClr val="FF0000"/>
                </a:solidFill>
              </a:rPr>
              <a:t>Independent variable </a:t>
            </a:r>
            <a:r>
              <a:rPr lang="en-GB" sz="1200" dirty="0" smtClean="0"/>
              <a:t>– distance along the transect that </a:t>
            </a:r>
          </a:p>
          <a:p>
            <a:pPr>
              <a:lnSpc>
                <a:spcPct val="150000"/>
              </a:lnSpc>
            </a:pPr>
            <a:r>
              <a:rPr lang="en-GB" sz="1200" dirty="0"/>
              <a:t> </a:t>
            </a:r>
            <a:r>
              <a:rPr lang="en-GB" sz="1200" dirty="0" smtClean="0"/>
              <a:t>                                          measurements were taken at. </a:t>
            </a:r>
          </a:p>
          <a:p>
            <a:pPr>
              <a:lnSpc>
                <a:spcPct val="150000"/>
              </a:lnSpc>
            </a:pPr>
            <a:r>
              <a:rPr lang="en-GB" sz="1200" b="1" u="sng" dirty="0" smtClean="0">
                <a:solidFill>
                  <a:srgbClr val="FF0000"/>
                </a:solidFill>
              </a:rPr>
              <a:t>Dependent variable </a:t>
            </a:r>
            <a:r>
              <a:rPr lang="en-GB" sz="1200" dirty="0" smtClean="0"/>
              <a:t>– abiotic factors; moisture, pH, light, </a:t>
            </a:r>
          </a:p>
          <a:p>
            <a:pPr>
              <a:lnSpc>
                <a:spcPct val="150000"/>
              </a:lnSpc>
            </a:pPr>
            <a:r>
              <a:rPr lang="en-GB" sz="1200" dirty="0"/>
              <a:t> </a:t>
            </a:r>
            <a:r>
              <a:rPr lang="en-GB" sz="1200" dirty="0" smtClean="0"/>
              <a:t>                                       temperature, distribution of species.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451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6342</TotalTime>
  <Words>461</Words>
  <Application>Microsoft Office PowerPoint</Application>
  <PresentationFormat>Widescreen</PresentationFormat>
  <Paragraphs>76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Core practical : Using a belt transect to study the effect of abiotic factors on the abundance of low growing plants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McEntee</dc:creator>
  <cp:lastModifiedBy>Sarah McEntee</cp:lastModifiedBy>
  <cp:revision>34</cp:revision>
  <cp:lastPrinted>2017-12-14T11:00:56Z</cp:lastPrinted>
  <dcterms:created xsi:type="dcterms:W3CDTF">2017-11-29T08:32:50Z</dcterms:created>
  <dcterms:modified xsi:type="dcterms:W3CDTF">2017-12-19T13:23:24Z</dcterms:modified>
</cp:coreProperties>
</file>