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32"/>
  </p:notesMasterIdLst>
  <p:sldIdLst>
    <p:sldId id="260" r:id="rId5"/>
    <p:sldId id="261" r:id="rId6"/>
    <p:sldId id="262" r:id="rId7"/>
    <p:sldId id="263" r:id="rId8"/>
    <p:sldId id="264" r:id="rId9"/>
    <p:sldId id="274" r:id="rId10"/>
    <p:sldId id="275" r:id="rId11"/>
    <p:sldId id="295" r:id="rId12"/>
    <p:sldId id="281" r:id="rId13"/>
    <p:sldId id="282" r:id="rId14"/>
    <p:sldId id="288" r:id="rId15"/>
    <p:sldId id="294" r:id="rId16"/>
    <p:sldId id="293" r:id="rId17"/>
    <p:sldId id="292" r:id="rId18"/>
    <p:sldId id="291" r:id="rId19"/>
    <p:sldId id="290" r:id="rId20"/>
    <p:sldId id="277" r:id="rId21"/>
    <p:sldId id="284" r:id="rId22"/>
    <p:sldId id="285" r:id="rId23"/>
    <p:sldId id="278" r:id="rId24"/>
    <p:sldId id="289" r:id="rId25"/>
    <p:sldId id="279" r:id="rId26"/>
    <p:sldId id="273" r:id="rId27"/>
    <p:sldId id="265" r:id="rId28"/>
    <p:sldId id="272" r:id="rId29"/>
    <p:sldId id="280" r:id="rId30"/>
    <p:sldId id="287" r:id="rId31"/>
  </p:sldIdLst>
  <p:sldSz cx="9144000" cy="6858000" type="screen4x3"/>
  <p:notesSz cx="6858000" cy="9144000"/>
  <p:embeddedFontLst>
    <p:embeddedFont>
      <p:font typeface="Museo900-Regular" panose="02000000000000000000" pitchFamily="2" charset="0"/>
      <p:bold r:id="rId33"/>
    </p:embeddedFont>
    <p:embeddedFont>
      <p:font typeface="Museo 500" panose="02000000000000000000" pitchFamily="2" charset="0"/>
      <p:regular r:id="rId34"/>
    </p:embeddedFont>
    <p:embeddedFont>
      <p:font typeface="Calibri" panose="020F0502020204030204" pitchFamily="34" charset="0"/>
      <p:regular r:id="rId35"/>
      <p:bold r:id="rId36"/>
      <p:italic r:id="rId37"/>
      <p:boldItalic r:id="rId38"/>
    </p:embeddedFont>
    <p:embeddedFont>
      <p:font typeface="Museo 900" panose="02000000000000000000" pitchFamily="2" charset="0"/>
      <p:bold r:id="rId39"/>
    </p:embeddedFont>
    <p:embeddedFont>
      <p:font typeface="Museo 700" panose="02000000000000000000" pitchFamily="2" charset="0"/>
      <p:bold r:id="rId40"/>
    </p:embeddedFont>
    <p:embeddedFont>
      <p:font typeface="Museo 100" panose="02000000000000000000" pitchFamily="2" charset="0"/>
      <p:regular r:id="rId4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D947"/>
    <a:srgbClr val="17E083"/>
    <a:srgbClr val="92FF92"/>
    <a:srgbClr val="83FFBD"/>
    <a:srgbClr val="FFFF77"/>
    <a:srgbClr val="B2D90B"/>
    <a:srgbClr val="FF607E"/>
    <a:srgbClr val="C40A36"/>
    <a:srgbClr val="FFDC0B"/>
    <a:srgbClr val="D99C0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2" autoAdjust="0"/>
    <p:restoredTop sz="94660"/>
  </p:normalViewPr>
  <p:slideViewPr>
    <p:cSldViewPr snapToGrid="0" snapToObjects="1" showGuides="1">
      <p:cViewPr varScale="1">
        <p:scale>
          <a:sx n="118" d="100"/>
          <a:sy n="118" d="100"/>
        </p:scale>
        <p:origin x="1074" y="114"/>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Heathcote" userId="62419938-1f1d-43ca-9327-cfd6c1894440" providerId="ADAL" clId="{57BCD15F-1029-408D-9206-DABDA5F6FEDF}"/>
    <pc:docChg chg="modSld">
      <pc:chgData name="Rob Heathcote" userId="62419938-1f1d-43ca-9327-cfd6c1894440" providerId="ADAL" clId="{57BCD15F-1029-408D-9206-DABDA5F6FEDF}" dt="2019-01-31T11:15:47.100" v="3" actId="15"/>
      <pc:docMkLst>
        <pc:docMk/>
      </pc:docMkLst>
      <pc:sldChg chg="modSp">
        <pc:chgData name="Rob Heathcote" userId="62419938-1f1d-43ca-9327-cfd6c1894440" providerId="ADAL" clId="{57BCD15F-1029-408D-9206-DABDA5F6FEDF}" dt="2019-01-31T11:15:37.743" v="2" actId="6549"/>
        <pc:sldMkLst>
          <pc:docMk/>
          <pc:sldMk cId="3097358543" sldId="260"/>
        </pc:sldMkLst>
        <pc:spChg chg="mod">
          <ac:chgData name="Rob Heathcote" userId="62419938-1f1d-43ca-9327-cfd6c1894440" providerId="ADAL" clId="{57BCD15F-1029-408D-9206-DABDA5F6FEDF}" dt="2019-01-31T11:15:37.743" v="2" actId="6549"/>
          <ac:spMkLst>
            <pc:docMk/>
            <pc:sldMk cId="3097358543" sldId="260"/>
            <ac:spMk id="6" creationId="{00000000-0000-0000-0000-000000000000}"/>
          </ac:spMkLst>
        </pc:spChg>
      </pc:sldChg>
      <pc:sldChg chg="modSp">
        <pc:chgData name="Rob Heathcote" userId="62419938-1f1d-43ca-9327-cfd6c1894440" providerId="ADAL" clId="{57BCD15F-1029-408D-9206-DABDA5F6FEDF}" dt="2019-01-31T11:15:47.100" v="3" actId="15"/>
        <pc:sldMkLst>
          <pc:docMk/>
          <pc:sldMk cId="2915802813" sldId="279"/>
        </pc:sldMkLst>
        <pc:spChg chg="mod">
          <ac:chgData name="Rob Heathcote" userId="62419938-1f1d-43ca-9327-cfd6c1894440" providerId="ADAL" clId="{57BCD15F-1029-408D-9206-DABDA5F6FEDF}" dt="2019-01-31T11:15:47.100" v="3" actId="15"/>
          <ac:spMkLst>
            <pc:docMk/>
            <pc:sldMk cId="2915802813" sldId="279"/>
            <ac:spMk id="3" creationId="{00000000-0000-0000-0000-000000000000}"/>
          </ac:spMkLst>
        </pc:spChg>
      </pc:sldChg>
    </pc:docChg>
  </pc:docChgLst>
  <pc:docChgLst>
    <pc:chgData name="Rob Heathcote" userId="62419938-1f1d-43ca-9327-cfd6c1894440" providerId="ADAL" clId="{A60B8A2F-5CBD-46F1-91F5-602BB44C349D}"/>
    <pc:docChg chg="modSld modMainMaster">
      <pc:chgData name="Rob Heathcote" userId="62419938-1f1d-43ca-9327-cfd6c1894440" providerId="ADAL" clId="{A60B8A2F-5CBD-46F1-91F5-602BB44C349D}" dt="2018-12-17T11:55:43.122" v="4" actId="20577"/>
      <pc:docMkLst>
        <pc:docMk/>
      </pc:docMkLst>
      <pc:sldChg chg="modSp">
        <pc:chgData name="Rob Heathcote" userId="62419938-1f1d-43ca-9327-cfd6c1894440" providerId="ADAL" clId="{A60B8A2F-5CBD-46F1-91F5-602BB44C349D}" dt="2018-12-17T11:55:12.452" v="1" actId="20577"/>
        <pc:sldMkLst>
          <pc:docMk/>
          <pc:sldMk cId="3097358543" sldId="260"/>
        </pc:sldMkLst>
        <pc:spChg chg="mod">
          <ac:chgData name="Rob Heathcote" userId="62419938-1f1d-43ca-9327-cfd6c1894440" providerId="ADAL" clId="{A60B8A2F-5CBD-46F1-91F5-602BB44C349D}" dt="2018-12-17T11:55:12.452" v="1" actId="20577"/>
          <ac:spMkLst>
            <pc:docMk/>
            <pc:sldMk cId="3097358543" sldId="260"/>
            <ac:spMk id="6" creationId="{00000000-0000-0000-0000-000000000000}"/>
          </ac:spMkLst>
        </pc:spChg>
      </pc:sldChg>
      <pc:sldChg chg="modSp">
        <pc:chgData name="Rob Heathcote" userId="62419938-1f1d-43ca-9327-cfd6c1894440" providerId="ADAL" clId="{A60B8A2F-5CBD-46F1-91F5-602BB44C349D}" dt="2018-12-17T11:55:43.122" v="4" actId="20577"/>
        <pc:sldMkLst>
          <pc:docMk/>
          <pc:sldMk cId="2972302885" sldId="272"/>
        </pc:sldMkLst>
        <pc:spChg chg="mod">
          <ac:chgData name="Rob Heathcote" userId="62419938-1f1d-43ca-9327-cfd6c1894440" providerId="ADAL" clId="{A60B8A2F-5CBD-46F1-91F5-602BB44C349D}" dt="2018-12-17T11:55:43.122" v="4" actId="20577"/>
          <ac:spMkLst>
            <pc:docMk/>
            <pc:sldMk cId="2972302885" sldId="272"/>
            <ac:spMk id="5" creationId="{00000000-0000-0000-0000-000000000000}"/>
          </ac:spMkLst>
        </pc:spChg>
      </pc:sldChg>
      <pc:sldMasterChg chg="modSldLayout">
        <pc:chgData name="Rob Heathcote" userId="62419938-1f1d-43ca-9327-cfd6c1894440" providerId="ADAL" clId="{A60B8A2F-5CBD-46F1-91F5-602BB44C349D}" dt="2018-12-17T11:55:22.428" v="2" actId="20577"/>
        <pc:sldMasterMkLst>
          <pc:docMk/>
          <pc:sldMasterMk cId="3316734550" sldId="2147483648"/>
        </pc:sldMasterMkLst>
        <pc:sldLayoutChg chg="modSp">
          <pc:chgData name="Rob Heathcote" userId="62419938-1f1d-43ca-9327-cfd6c1894440" providerId="ADAL" clId="{A60B8A2F-5CBD-46F1-91F5-602BB44C349D}" dt="2018-12-17T11:55:22.428" v="2" actId="20577"/>
          <pc:sldLayoutMkLst>
            <pc:docMk/>
            <pc:sldMasterMk cId="3316734550" sldId="2147483648"/>
            <pc:sldLayoutMk cId="2219217665" sldId="2147483665"/>
          </pc:sldLayoutMkLst>
          <pc:spChg chg="mod">
            <ac:chgData name="Rob Heathcote" userId="62419938-1f1d-43ca-9327-cfd6c1894440" providerId="ADAL" clId="{A60B8A2F-5CBD-46F1-91F5-602BB44C349D}" dt="2018-12-17T11:55:22.428" v="2" actId="20577"/>
            <ac:spMkLst>
              <pc:docMk/>
              <pc:sldMasterMk cId="3316734550" sldId="2147483648"/>
              <pc:sldLayoutMk cId="2219217665" sldId="2147483665"/>
              <ac:spMk id="2"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31/01/2019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 name="Group 1"/>
          <p:cNvGrpSpPr/>
          <p:nvPr userDrawn="1"/>
        </p:nvGrpSpPr>
        <p:grpSpPr>
          <a:xfrm>
            <a:off x="0" y="0"/>
            <a:ext cx="9144003" cy="6858000"/>
            <a:chOff x="0" y="0"/>
            <a:chExt cx="9144003" cy="6858000"/>
          </a:xfrm>
        </p:grpSpPr>
        <p:pic>
          <p:nvPicPr>
            <p:cNvPr id="7" name="Picture 6" descr="Unit 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userDrawn="1"/>
          </p:nvSpPr>
          <p:spPr>
            <a:xfrm>
              <a:off x="6779382" y="517236"/>
              <a:ext cx="2364621" cy="738909"/>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pic>
          <p:nvPicPr>
            <p:cNvPr id="10" name="Picture 9"/>
            <p:cNvPicPr>
              <a:picLocks noChangeAspect="1"/>
            </p:cNvPicPr>
            <p:nvPr userDrawn="1"/>
          </p:nvPicPr>
          <p:blipFill>
            <a:blip r:embed="rId3"/>
            <a:stretch>
              <a:fillRect/>
            </a:stretch>
          </p:blipFill>
          <p:spPr>
            <a:xfrm>
              <a:off x="6882134" y="621048"/>
              <a:ext cx="1642741" cy="547581"/>
            </a:xfrm>
            <a:prstGeom prst="rect">
              <a:avLst/>
            </a:prstGeom>
          </p:spPr>
        </p:pic>
      </p:grpSp>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a:ln>
            <a:noFill/>
          </a:ln>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92FF92"/>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sp>
        <p:nvSpPr>
          <p:cNvPr id="24" name="Text Placeholder 23"/>
          <p:cNvSpPr>
            <a:spLocks noGrp="1"/>
          </p:cNvSpPr>
          <p:nvPr>
            <p:ph type="body" sz="quarter" idx="12"/>
          </p:nvPr>
        </p:nvSpPr>
        <p:spPr>
          <a:xfrm>
            <a:off x="1135884" y="4100382"/>
            <a:ext cx="972000" cy="972000"/>
          </a:xfrm>
          <a:prstGeom prst="rect">
            <a:avLst/>
          </a:prstGeom>
          <a:noFill/>
          <a:ln w="114300" cmpd="sng">
            <a:solidFill>
              <a:srgbClr val="17E083"/>
            </a:solidFill>
            <a:miter lim="800000"/>
          </a:ln>
        </p:spPr>
        <p:txBody>
          <a:bodyPr vert="horz" lIns="0" tIns="0" rIns="0" bIns="0" anchor="ctr" anchorCtr="0"/>
          <a:lstStyle>
            <a:lvl1pPr marL="0" indent="0" algn="ctr">
              <a:buNone/>
              <a:defRPr sz="7200" b="1">
                <a:solidFill>
                  <a:srgbClr val="17E083"/>
                </a:solidFill>
                <a:latin typeface="Museo900-Regular"/>
                <a:cs typeface="Museo900-Regular"/>
              </a:defRPr>
            </a:lvl1pPr>
          </a:lstStyle>
          <a:p>
            <a:pPr lvl="0"/>
            <a:r>
              <a:rPr lang="en-US"/>
              <a:t>Click to edit Master text styles</a:t>
            </a:r>
          </a:p>
        </p:txBody>
      </p:sp>
      <p:pic>
        <p:nvPicPr>
          <p:cNvPr id="8" name="Picture 7" descr="Logo.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0BD947"/>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92FF92"/>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2" name="Picture 21" descr="Unit 8.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17E083"/>
                </a:solidFill>
                <a:latin typeface="Arial"/>
                <a:cs typeface="Arial"/>
              </a:defRPr>
            </a:lvl2pPr>
            <a:lvl3pPr marL="723900" indent="-279400">
              <a:lnSpc>
                <a:spcPct val="100000"/>
              </a:lnSpc>
              <a:buFont typeface="Arial"/>
              <a:buChar char="•"/>
              <a:defRPr lang="en-US" sz="2000" kern="1200" baseline="0" dirty="0" smtClean="0">
                <a:solidFill>
                  <a:srgbClr val="92FF92"/>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Selection</a:t>
            </a:r>
            <a:br>
              <a:rPr lang="en-US" sz="1200" b="1" dirty="0">
                <a:solidFill>
                  <a:srgbClr val="FFFFFF"/>
                </a:solidFill>
                <a:latin typeface="Arial"/>
                <a:cs typeface="Arial"/>
              </a:rPr>
            </a:br>
            <a:r>
              <a:rPr lang="en-US" sz="1200" b="0" dirty="0">
                <a:solidFill>
                  <a:srgbClr val="FFFFFF"/>
                </a:solidFill>
                <a:latin typeface="Arial"/>
                <a:cs typeface="Arial"/>
              </a:rPr>
              <a:t>Unit 7 Algorithm design and programming</a:t>
            </a:r>
          </a:p>
        </p:txBody>
      </p:sp>
      <p:pic>
        <p:nvPicPr>
          <p:cNvPr id="23" name="Picture 22" descr="Logo Unit 8.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44114" cy="288000"/>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7" name="Picture 36" descr="Unit 8.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pic>
        <p:nvPicPr>
          <p:cNvPr id="38" name="Picture 37"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3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40"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17E083"/>
                </a:solidFill>
                <a:latin typeface="Arial"/>
                <a:cs typeface="Arial"/>
              </a:defRPr>
            </a:lvl2pPr>
            <a:lvl3pPr marL="723900" indent="-279400">
              <a:lnSpc>
                <a:spcPct val="100000"/>
              </a:lnSpc>
              <a:buFont typeface="Arial"/>
              <a:buChar char="•"/>
              <a:defRPr lang="en-US" sz="2000" kern="1200" baseline="0" dirty="0" smtClean="0">
                <a:solidFill>
                  <a:srgbClr val="92FF92"/>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41" name="TextBox 40"/>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Selection</a:t>
            </a:r>
            <a:br>
              <a:rPr lang="en-US" sz="1200" b="1" dirty="0">
                <a:solidFill>
                  <a:srgbClr val="FFFFFF"/>
                </a:solidFill>
                <a:latin typeface="Arial"/>
                <a:cs typeface="Arial"/>
              </a:rPr>
            </a:br>
            <a:r>
              <a:rPr lang="en-US" sz="1200" b="0" dirty="0">
                <a:solidFill>
                  <a:srgbClr val="FFFFFF"/>
                </a:solidFill>
                <a:latin typeface="Arial"/>
                <a:cs typeface="Arial"/>
              </a:rPr>
              <a:t>Unit 7 Algorithm design and programming</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7" name="Picture 36" descr="Unit 8.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3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40"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17E083"/>
                </a:solidFill>
                <a:latin typeface="Arial"/>
                <a:cs typeface="Arial"/>
              </a:defRPr>
            </a:lvl2pPr>
            <a:lvl3pPr marL="723900" indent="-279400">
              <a:lnSpc>
                <a:spcPct val="100000"/>
              </a:lnSpc>
              <a:buFont typeface="Arial"/>
              <a:buChar char="•"/>
              <a:defRPr lang="en-US" sz="2000" kern="1200" baseline="0" dirty="0" smtClean="0">
                <a:solidFill>
                  <a:srgbClr val="92FF92"/>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41" name="TextBox 40"/>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Selection</a:t>
            </a:r>
            <a:br>
              <a:rPr lang="en-US" sz="1200" b="1" dirty="0">
                <a:solidFill>
                  <a:srgbClr val="FFFFFF"/>
                </a:solidFill>
                <a:latin typeface="Arial"/>
                <a:cs typeface="Arial"/>
              </a:rPr>
            </a:br>
            <a:r>
              <a:rPr lang="en-US" sz="1200" b="0" dirty="0">
                <a:solidFill>
                  <a:srgbClr val="FFFFFF"/>
                </a:solidFill>
                <a:latin typeface="Arial"/>
                <a:cs typeface="Arial"/>
              </a:rPr>
              <a:t>Unit 7 Algorithm design and programming</a:t>
            </a:r>
          </a:p>
        </p:txBody>
      </p:sp>
      <p:pic>
        <p:nvPicPr>
          <p:cNvPr id="42" name="Picture 41" descr="Logo Unit 8.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3600" y="6339600"/>
            <a:ext cx="1444114" cy="288000"/>
          </a:xfrm>
          <a:prstGeom prst="rect">
            <a:avLst/>
          </a:prstGeom>
        </p:spPr>
      </p:pic>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5" name="Picture 34" descr="Unit 8.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37"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3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17E083"/>
                </a:solidFill>
                <a:latin typeface="Arial"/>
                <a:cs typeface="Arial"/>
              </a:defRPr>
            </a:lvl2pPr>
            <a:lvl3pPr marL="723900" indent="-279400">
              <a:lnSpc>
                <a:spcPct val="100000"/>
              </a:lnSpc>
              <a:buFont typeface="Arial"/>
              <a:buChar char="•"/>
              <a:defRPr lang="en-US" sz="2000" kern="1200" baseline="0" dirty="0" smtClean="0">
                <a:solidFill>
                  <a:srgbClr val="92FF92"/>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9" name="TextBox 3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Selection</a:t>
            </a:r>
            <a:br>
              <a:rPr lang="en-US" sz="1200" b="1" dirty="0">
                <a:solidFill>
                  <a:srgbClr val="FFFFFF"/>
                </a:solidFill>
                <a:latin typeface="Arial"/>
                <a:cs typeface="Arial"/>
              </a:rPr>
            </a:br>
            <a:r>
              <a:rPr lang="en-US" sz="1200" b="0" dirty="0">
                <a:solidFill>
                  <a:srgbClr val="FFFFFF"/>
                </a:solidFill>
                <a:latin typeface="Arial"/>
                <a:cs typeface="Arial"/>
              </a:rPr>
              <a:t>Unit 7 Algorithm design and programming</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7" name="Picture 6" descr="Unit 8.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8" name="TextBox 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Selection</a:t>
            </a:r>
            <a:br>
              <a:rPr lang="en-US" sz="1200" b="1" dirty="0">
                <a:solidFill>
                  <a:srgbClr val="FFFFFF"/>
                </a:solidFill>
                <a:latin typeface="Arial"/>
                <a:cs typeface="Arial"/>
              </a:rPr>
            </a:br>
            <a:r>
              <a:rPr lang="en-US" sz="1200" b="0" dirty="0">
                <a:solidFill>
                  <a:srgbClr val="FFFFFF"/>
                </a:solidFill>
                <a:latin typeface="Arial"/>
                <a:cs typeface="Arial"/>
              </a:rPr>
              <a:t>Unit 7 Algorithm design and programming</a:t>
            </a:r>
          </a:p>
        </p:txBody>
      </p:sp>
      <p:pic>
        <p:nvPicPr>
          <p:cNvPr id="9" name="Picture 8" descr="Logo Unit 8.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93600" y="6339600"/>
            <a:ext cx="1444114" cy="288000"/>
          </a:xfrm>
          <a:prstGeom prst="rect">
            <a:avLst/>
          </a:prstGeom>
        </p:spPr>
      </p:pic>
    </p:spTree>
    <p:extLst>
      <p:ext uri="{BB962C8B-B14F-4D97-AF65-F5344CB8AC3E}">
        <p14:creationId xmlns:p14="http://schemas.microsoft.com/office/powerpoint/2010/main" val="2219217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sz="4000" dirty="0">
                <a:latin typeface="Museo 700" panose="02000000000000000000" pitchFamily="50" charset="0"/>
              </a:rPr>
              <a:t>Cambridge</a:t>
            </a:r>
            <a:endParaRPr lang="en-US" sz="4000" b="0" dirty="0">
              <a:latin typeface="Museo900-Regular"/>
              <a:cs typeface="Museo900-Regular"/>
            </a:endParaRPr>
          </a:p>
          <a:p>
            <a:pPr lvl="2"/>
            <a:r>
              <a:rPr lang="en-US" dirty="0">
                <a:latin typeface="Museo 500" panose="02000000000000000000" pitchFamily="50" charset="0"/>
              </a:rPr>
              <a:t>IGCSE</a:t>
            </a:r>
          </a:p>
          <a:p>
            <a:pPr lvl="3"/>
            <a:r>
              <a:rPr lang="en-US" sz="2500" dirty="0">
                <a:solidFill>
                  <a:schemeClr val="bg1"/>
                </a:solidFill>
                <a:latin typeface="Museo 100" panose="02000000000000000000" pitchFamily="50" charset="0"/>
              </a:rPr>
              <a:t>Computer Science</a:t>
            </a:r>
          </a:p>
          <a:p>
            <a:pPr lvl="3">
              <a:lnSpc>
                <a:spcPts val="3000"/>
              </a:lnSpc>
            </a:pPr>
            <a:r>
              <a:rPr lang="en-US" sz="2500">
                <a:latin typeface="Museo 100" panose="02000000000000000000" pitchFamily="50" charset="0"/>
              </a:rPr>
              <a:t>Section </a:t>
            </a:r>
            <a:r>
              <a:rPr lang="en-US" sz="2500" dirty="0">
                <a:latin typeface="Museo 100" panose="02000000000000000000" pitchFamily="50" charset="0"/>
              </a:rPr>
              <a:t>2</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Selection</a:t>
            </a:r>
            <a:br>
              <a:rPr lang="en-US" dirty="0">
                <a:latin typeface="Museo 900" panose="02000000000000000000" pitchFamily="50" charset="0"/>
              </a:rPr>
            </a:br>
            <a:endParaRPr lang="en-US" dirty="0">
              <a:latin typeface="Museo 900" panose="02000000000000000000" pitchFamily="50" charset="0"/>
            </a:endParaRPr>
          </a:p>
          <a:p>
            <a:endParaRPr lang="en-US" sz="2000" b="0" dirty="0">
              <a:latin typeface="Museo 100" panose="02000000000000000000" pitchFamily="50" charset="0"/>
            </a:endParaRPr>
          </a:p>
          <a:p>
            <a:r>
              <a:rPr lang="en-US" sz="2000" b="0" dirty="0">
                <a:latin typeface="Museo 100" panose="02000000000000000000" pitchFamily="50" charset="0"/>
              </a:rPr>
              <a:t>Unit 7: Algorithm design and programming</a:t>
            </a:r>
          </a:p>
        </p:txBody>
      </p:sp>
      <p:sp>
        <p:nvSpPr>
          <p:cNvPr id="7" name="Text Placeholder 6"/>
          <p:cNvSpPr>
            <a:spLocks noGrp="1"/>
          </p:cNvSpPr>
          <p:nvPr>
            <p:ph type="body" sz="quarter" idx="12"/>
          </p:nvPr>
        </p:nvSpPr>
        <p:spPr/>
        <p:txBody>
          <a:bodyPr/>
          <a:lstStyle/>
          <a:p>
            <a:pPr>
              <a:lnSpc>
                <a:spcPts val="4800"/>
              </a:lnSpc>
              <a:spcBef>
                <a:spcPts val="0"/>
              </a:spcBef>
            </a:pPr>
            <a:r>
              <a:rPr lang="en-US" sz="4500" kern="0" spc="-140" dirty="0">
                <a:latin typeface="Arial"/>
                <a:cs typeface="Arial"/>
              </a:rPr>
              <a:t>2</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True or false?</a:t>
            </a:r>
          </a:p>
        </p:txBody>
      </p:sp>
      <p:sp>
        <p:nvSpPr>
          <p:cNvPr id="3" name="Text Placeholder 2"/>
          <p:cNvSpPr>
            <a:spLocks noGrp="1"/>
          </p:cNvSpPr>
          <p:nvPr>
            <p:ph type="body" sz="quarter" idx="14"/>
          </p:nvPr>
        </p:nvSpPr>
        <p:spPr>
          <a:xfrm>
            <a:off x="673385" y="1718468"/>
            <a:ext cx="7797230" cy="4768057"/>
          </a:xfrm>
        </p:spPr>
        <p:txBody>
          <a:bodyPr/>
          <a:lstStyle/>
          <a:p>
            <a:r>
              <a:rPr lang="en-GB" dirty="0"/>
              <a:t>Complete the table:</a:t>
            </a:r>
          </a:p>
        </p:txBody>
      </p:sp>
      <p:graphicFrame>
        <p:nvGraphicFramePr>
          <p:cNvPr id="4" name="Table 3"/>
          <p:cNvGraphicFramePr>
            <a:graphicFrameLocks noGrp="1"/>
          </p:cNvGraphicFramePr>
          <p:nvPr>
            <p:extLst>
              <p:ext uri="{D42A27DB-BD31-4B8C-83A1-F6EECF244321}">
                <p14:modId xmlns:p14="http://schemas.microsoft.com/office/powerpoint/2010/main" val="3119697309"/>
              </p:ext>
            </p:extLst>
          </p:nvPr>
        </p:nvGraphicFramePr>
        <p:xfrm>
          <a:off x="724280" y="2246110"/>
          <a:ext cx="7797230" cy="3980160"/>
        </p:xfrm>
        <a:graphic>
          <a:graphicData uri="http://schemas.openxmlformats.org/drawingml/2006/table">
            <a:tbl>
              <a:tblPr firstRow="1" bandRow="1">
                <a:tableStyleId>{5C22544A-7EE6-4342-B048-85BDC9FD1C3A}</a:tableStyleId>
              </a:tblPr>
              <a:tblGrid>
                <a:gridCol w="1029106">
                  <a:extLst>
                    <a:ext uri="{9D8B030D-6E8A-4147-A177-3AD203B41FA5}">
                      <a16:colId xmlns:a16="http://schemas.microsoft.com/office/drawing/2014/main" val="20000"/>
                    </a:ext>
                  </a:extLst>
                </a:gridCol>
                <a:gridCol w="1074220">
                  <a:extLst>
                    <a:ext uri="{9D8B030D-6E8A-4147-A177-3AD203B41FA5}">
                      <a16:colId xmlns:a16="http://schemas.microsoft.com/office/drawing/2014/main" val="20001"/>
                    </a:ext>
                  </a:extLst>
                </a:gridCol>
                <a:gridCol w="4201844">
                  <a:extLst>
                    <a:ext uri="{9D8B030D-6E8A-4147-A177-3AD203B41FA5}">
                      <a16:colId xmlns:a16="http://schemas.microsoft.com/office/drawing/2014/main" val="20002"/>
                    </a:ext>
                  </a:extLst>
                </a:gridCol>
                <a:gridCol w="1492060">
                  <a:extLst>
                    <a:ext uri="{9D8B030D-6E8A-4147-A177-3AD203B41FA5}">
                      <a16:colId xmlns:a16="http://schemas.microsoft.com/office/drawing/2014/main" val="20003"/>
                    </a:ext>
                  </a:extLst>
                </a:gridCol>
              </a:tblGrid>
              <a:tr h="540000">
                <a:tc>
                  <a:txBody>
                    <a:bodyPr/>
                    <a:lstStyle/>
                    <a:p>
                      <a:pPr algn="ctr"/>
                      <a:r>
                        <a:rPr lang="en-GB" sz="1800" b="1" dirty="0">
                          <a:latin typeface="Arial" panose="020B0604020202020204" pitchFamily="34" charset="0"/>
                          <a:cs typeface="Arial" panose="020B0604020202020204" pitchFamily="34" charset="0"/>
                        </a:rPr>
                        <a:t>Grade1</a:t>
                      </a:r>
                    </a:p>
                  </a:txBody>
                  <a:tcPr anchor="ctr">
                    <a:lnL w="12700" cmpd="sng">
                      <a:noFill/>
                    </a:lnL>
                    <a:lnR w="12700" cmpd="sng">
                      <a:noFill/>
                    </a:lnR>
                    <a:lnT w="12700" cmpd="sng">
                      <a:noFill/>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solidFill>
                      <a:srgbClr val="0BD947"/>
                    </a:solidFill>
                  </a:tcPr>
                </a:tc>
                <a:tc>
                  <a:txBody>
                    <a:bodyPr/>
                    <a:lstStyle/>
                    <a:p>
                      <a:pPr algn="ctr"/>
                      <a:r>
                        <a:rPr lang="en-GB" sz="1800" b="1" dirty="0">
                          <a:latin typeface="Arial" panose="020B0604020202020204" pitchFamily="34" charset="0"/>
                          <a:cs typeface="Arial" panose="020B0604020202020204" pitchFamily="34" charset="0"/>
                        </a:rPr>
                        <a:t>Grade2</a:t>
                      </a:r>
                    </a:p>
                  </a:txBody>
                  <a:tcPr anchor="ctr">
                    <a:lnL w="12700" cmpd="sng">
                      <a:noFill/>
                    </a:lnL>
                    <a:lnR w="12700" cmpd="sng">
                      <a:noFill/>
                    </a:lnR>
                    <a:lnT w="12700" cmpd="sng">
                      <a:noFill/>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solidFill>
                      <a:srgbClr val="0BD947"/>
                    </a:solidFill>
                  </a:tcPr>
                </a:tc>
                <a:tc>
                  <a:txBody>
                    <a:bodyPr/>
                    <a:lstStyle/>
                    <a:p>
                      <a:r>
                        <a:rPr lang="en-GB" sz="1800" b="1" dirty="0">
                          <a:latin typeface="Arial" panose="020B0604020202020204" pitchFamily="34" charset="0"/>
                          <a:cs typeface="Arial" panose="020B0604020202020204" pitchFamily="34" charset="0"/>
                        </a:rPr>
                        <a:t>Condition</a:t>
                      </a:r>
                    </a:p>
                  </a:txBody>
                  <a:tcPr anchor="ctr">
                    <a:lnL w="12700" cmpd="sng">
                      <a:noFill/>
                    </a:lnL>
                    <a:lnR w="12700" cmpd="sng">
                      <a:noFill/>
                    </a:lnR>
                    <a:lnT w="12700" cmpd="sng">
                      <a:noFill/>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solidFill>
                      <a:srgbClr val="0BD947"/>
                    </a:solidFill>
                  </a:tcPr>
                </a:tc>
                <a:tc>
                  <a:txBody>
                    <a:bodyPr/>
                    <a:lstStyle/>
                    <a:p>
                      <a:r>
                        <a:rPr lang="en-GB" sz="1800" b="1" dirty="0">
                          <a:latin typeface="Arial" panose="020B0604020202020204" pitchFamily="34" charset="0"/>
                          <a:cs typeface="Arial" panose="020B0604020202020204" pitchFamily="34" charset="0"/>
                        </a:rPr>
                        <a:t>True or false?</a:t>
                      </a:r>
                    </a:p>
                  </a:txBody>
                  <a:tcPr anchor="ctr">
                    <a:lnL w="12700" cmpd="sng">
                      <a:noFill/>
                    </a:lnL>
                    <a:lnR w="12700" cmpd="sng">
                      <a:noFill/>
                    </a:lnR>
                    <a:lnT w="12700" cmpd="sng">
                      <a:noFill/>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solidFill>
                      <a:srgbClr val="0BD947"/>
                    </a:solidFill>
                  </a:tcPr>
                </a:tc>
                <a:extLst>
                  <a:ext uri="{0D108BD9-81ED-4DB2-BD59-A6C34878D82A}">
                    <a16:rowId xmlns:a16="http://schemas.microsoft.com/office/drawing/2014/main" val="10000"/>
                  </a:ext>
                </a:extLst>
              </a:tr>
              <a:tr h="540000">
                <a:tc>
                  <a:txBody>
                    <a:bodyPr/>
                    <a:lstStyle/>
                    <a:p>
                      <a:pPr algn="ctr"/>
                      <a:r>
                        <a:rPr lang="en-GB" sz="1800" dirty="0">
                          <a:latin typeface="Arial" panose="020B0604020202020204" pitchFamily="34" charset="0"/>
                          <a:cs typeface="Arial" panose="020B0604020202020204" pitchFamily="34" charset="0"/>
                        </a:rPr>
                        <a:t>80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latin typeface="Arial" panose="020B0604020202020204" pitchFamily="34" charset="0"/>
                          <a:cs typeface="Arial" panose="020B0604020202020204" pitchFamily="34" charset="0"/>
                        </a:rPr>
                        <a:t>67</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(Grade1 &gt;= 80) AND (Grade2 &gt;= 80)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0000">
                <a:tc>
                  <a:txBody>
                    <a:bodyPr/>
                    <a:lstStyle/>
                    <a:p>
                      <a:pPr algn="ctr"/>
                      <a:r>
                        <a:rPr lang="en-GB" sz="1800" dirty="0">
                          <a:latin typeface="Arial" panose="020B0604020202020204" pitchFamily="34" charset="0"/>
                          <a:cs typeface="Arial" panose="020B0604020202020204" pitchFamily="34" charset="0"/>
                        </a:rPr>
                        <a:t>82</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latin typeface="Arial" panose="020B0604020202020204" pitchFamily="34" charset="0"/>
                          <a:cs typeface="Arial" panose="020B0604020202020204" pitchFamily="34" charset="0"/>
                        </a:rPr>
                        <a:t>80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(Grade1 &gt;= 60) OR (Grade2 &gt;= 80)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0000">
                <a:tc>
                  <a:txBody>
                    <a:bodyPr/>
                    <a:lstStyle/>
                    <a:p>
                      <a:pPr algn="ctr"/>
                      <a:r>
                        <a:rPr lang="en-GB" sz="1800" dirty="0">
                          <a:latin typeface="Arial" panose="020B0604020202020204" pitchFamily="34" charset="0"/>
                          <a:cs typeface="Arial" panose="020B0604020202020204" pitchFamily="34" charset="0"/>
                        </a:rPr>
                        <a:t>35</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latin typeface="Arial" panose="020B0604020202020204" pitchFamily="34" charset="0"/>
                          <a:cs typeface="Arial" panose="020B0604020202020204" pitchFamily="34" charset="0"/>
                        </a:rPr>
                        <a:t>50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(Grade1 &lt; 50) AND (Grade2 &lt; 50)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0000">
                <a:tc>
                  <a:txBody>
                    <a:bodyPr/>
                    <a:lstStyle/>
                    <a:p>
                      <a:pPr algn="ctr"/>
                      <a:r>
                        <a:rPr lang="en-GB" sz="1800" dirty="0">
                          <a:latin typeface="Arial" panose="020B0604020202020204" pitchFamily="34" charset="0"/>
                          <a:cs typeface="Arial" panose="020B0604020202020204" pitchFamily="34" charset="0"/>
                        </a:rPr>
                        <a:t>65</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(Grade1 &lt; 30) OR (Grade1 &gt; 80)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00">
                <a:tc>
                  <a:txBody>
                    <a:bodyPr/>
                    <a:lstStyle/>
                    <a:p>
                      <a:pPr algn="ctr"/>
                      <a:r>
                        <a:rPr lang="en-GB" sz="1800" dirty="0">
                          <a:latin typeface="Arial" panose="020B0604020202020204" pitchFamily="34" charset="0"/>
                          <a:cs typeface="Arial" panose="020B0604020202020204" pitchFamily="34" charset="0"/>
                        </a:rPr>
                        <a:t>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latin typeface="Arial" panose="020B0604020202020204" pitchFamily="34" charset="0"/>
                          <a:cs typeface="Arial" panose="020B0604020202020204" pitchFamily="34" charset="0"/>
                        </a:rPr>
                        <a:t>75</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NOT(Grade1 &gt; 50)</a:t>
                      </a:r>
                      <a:r>
                        <a:rPr lang="en-GB" sz="1800" baseline="0" dirty="0">
                          <a:latin typeface="Arial" panose="020B0604020202020204" pitchFamily="34" charset="0"/>
                          <a:cs typeface="Arial" panose="020B0604020202020204" pitchFamily="34" charset="0"/>
                        </a:rPr>
                        <a:t> AND (Grade2 &gt; 50)</a:t>
                      </a:r>
                      <a:endParaRPr lang="en-GB" sz="18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40000">
                <a:tc>
                  <a:txBody>
                    <a:bodyPr/>
                    <a:lstStyle/>
                    <a:p>
                      <a:pPr algn="ctr"/>
                      <a:r>
                        <a:rPr lang="en-GB" sz="1800" dirty="0">
                          <a:latin typeface="Arial" panose="020B0604020202020204" pitchFamily="34" charset="0"/>
                          <a:cs typeface="Arial" panose="020B0604020202020204" pitchFamily="34" charset="0"/>
                        </a:rPr>
                        <a:t>65</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latin typeface="Arial" panose="020B0604020202020204" pitchFamily="34" charset="0"/>
                          <a:cs typeface="Arial" panose="020B0604020202020204" pitchFamily="34" charset="0"/>
                        </a:rPr>
                        <a:t>85</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NOT(Grade1 &lt; 80) AND </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NOT</a:t>
                      </a:r>
                      <a:r>
                        <a:rPr lang="en-GB" sz="1800" baseline="0"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(Grade2 &lt; 80)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7902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True or false?</a:t>
            </a:r>
          </a:p>
        </p:txBody>
      </p:sp>
      <p:sp>
        <p:nvSpPr>
          <p:cNvPr id="3" name="Text Placeholder 2"/>
          <p:cNvSpPr>
            <a:spLocks noGrp="1"/>
          </p:cNvSpPr>
          <p:nvPr>
            <p:ph type="body" sz="quarter" idx="14"/>
          </p:nvPr>
        </p:nvSpPr>
        <p:spPr>
          <a:xfrm>
            <a:off x="673385" y="1718468"/>
            <a:ext cx="7797230" cy="4768057"/>
          </a:xfrm>
        </p:spPr>
        <p:txBody>
          <a:bodyPr/>
          <a:lstStyle/>
          <a:p>
            <a:r>
              <a:rPr lang="en-GB" dirty="0"/>
              <a:t>Complete the table:</a:t>
            </a:r>
          </a:p>
        </p:txBody>
      </p:sp>
      <p:graphicFrame>
        <p:nvGraphicFramePr>
          <p:cNvPr id="4" name="Table 3"/>
          <p:cNvGraphicFramePr>
            <a:graphicFrameLocks noGrp="1"/>
          </p:cNvGraphicFramePr>
          <p:nvPr>
            <p:extLst>
              <p:ext uri="{D42A27DB-BD31-4B8C-83A1-F6EECF244321}">
                <p14:modId xmlns:p14="http://schemas.microsoft.com/office/powerpoint/2010/main" val="2462777315"/>
              </p:ext>
            </p:extLst>
          </p:nvPr>
        </p:nvGraphicFramePr>
        <p:xfrm>
          <a:off x="724280" y="2246110"/>
          <a:ext cx="7797230" cy="3980160"/>
        </p:xfrm>
        <a:graphic>
          <a:graphicData uri="http://schemas.openxmlformats.org/drawingml/2006/table">
            <a:tbl>
              <a:tblPr firstRow="1" bandRow="1">
                <a:tableStyleId>{5C22544A-7EE6-4342-B048-85BDC9FD1C3A}</a:tableStyleId>
              </a:tblPr>
              <a:tblGrid>
                <a:gridCol w="1029106">
                  <a:extLst>
                    <a:ext uri="{9D8B030D-6E8A-4147-A177-3AD203B41FA5}">
                      <a16:colId xmlns:a16="http://schemas.microsoft.com/office/drawing/2014/main" val="20000"/>
                    </a:ext>
                  </a:extLst>
                </a:gridCol>
                <a:gridCol w="1074220">
                  <a:extLst>
                    <a:ext uri="{9D8B030D-6E8A-4147-A177-3AD203B41FA5}">
                      <a16:colId xmlns:a16="http://schemas.microsoft.com/office/drawing/2014/main" val="20001"/>
                    </a:ext>
                  </a:extLst>
                </a:gridCol>
                <a:gridCol w="4201844">
                  <a:extLst>
                    <a:ext uri="{9D8B030D-6E8A-4147-A177-3AD203B41FA5}">
                      <a16:colId xmlns:a16="http://schemas.microsoft.com/office/drawing/2014/main" val="20002"/>
                    </a:ext>
                  </a:extLst>
                </a:gridCol>
                <a:gridCol w="1492060">
                  <a:extLst>
                    <a:ext uri="{9D8B030D-6E8A-4147-A177-3AD203B41FA5}">
                      <a16:colId xmlns:a16="http://schemas.microsoft.com/office/drawing/2014/main" val="20003"/>
                    </a:ext>
                  </a:extLst>
                </a:gridCol>
              </a:tblGrid>
              <a:tr h="540000">
                <a:tc>
                  <a:txBody>
                    <a:bodyPr/>
                    <a:lstStyle/>
                    <a:p>
                      <a:pPr algn="ctr"/>
                      <a:r>
                        <a:rPr lang="en-GB" sz="1800" b="1" dirty="0">
                          <a:latin typeface="Arial" panose="020B0604020202020204" pitchFamily="34" charset="0"/>
                          <a:cs typeface="Arial" panose="020B0604020202020204" pitchFamily="34" charset="0"/>
                        </a:rPr>
                        <a:t>Grade1</a:t>
                      </a:r>
                    </a:p>
                  </a:txBody>
                  <a:tcPr anchor="ctr">
                    <a:lnL w="12700" cmpd="sng">
                      <a:noFill/>
                    </a:lnL>
                    <a:lnR w="12700" cmpd="sng">
                      <a:noFill/>
                    </a:lnR>
                    <a:lnT w="12700" cmpd="sng">
                      <a:noFill/>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solidFill>
                      <a:srgbClr val="0BD947"/>
                    </a:solidFill>
                  </a:tcPr>
                </a:tc>
                <a:tc>
                  <a:txBody>
                    <a:bodyPr/>
                    <a:lstStyle/>
                    <a:p>
                      <a:pPr algn="ctr"/>
                      <a:r>
                        <a:rPr lang="en-GB" sz="1800" b="1" dirty="0">
                          <a:latin typeface="Arial" panose="020B0604020202020204" pitchFamily="34" charset="0"/>
                          <a:cs typeface="Arial" panose="020B0604020202020204" pitchFamily="34" charset="0"/>
                        </a:rPr>
                        <a:t>Grade2</a:t>
                      </a:r>
                    </a:p>
                  </a:txBody>
                  <a:tcPr anchor="ctr">
                    <a:lnL w="12700" cmpd="sng">
                      <a:noFill/>
                    </a:lnL>
                    <a:lnR w="12700" cmpd="sng">
                      <a:noFill/>
                    </a:lnR>
                    <a:lnT w="12700" cmpd="sng">
                      <a:noFill/>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solidFill>
                      <a:srgbClr val="0BD947"/>
                    </a:solidFill>
                  </a:tcPr>
                </a:tc>
                <a:tc>
                  <a:txBody>
                    <a:bodyPr/>
                    <a:lstStyle/>
                    <a:p>
                      <a:r>
                        <a:rPr lang="en-GB" sz="1800" b="1" dirty="0">
                          <a:latin typeface="Arial" panose="020B0604020202020204" pitchFamily="34" charset="0"/>
                          <a:cs typeface="Arial" panose="020B0604020202020204" pitchFamily="34" charset="0"/>
                        </a:rPr>
                        <a:t>Condition</a:t>
                      </a:r>
                    </a:p>
                  </a:txBody>
                  <a:tcPr anchor="ctr">
                    <a:lnL w="12700" cmpd="sng">
                      <a:noFill/>
                    </a:lnL>
                    <a:lnR w="12700" cmpd="sng">
                      <a:noFill/>
                    </a:lnR>
                    <a:lnT w="12700" cmpd="sng">
                      <a:noFill/>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solidFill>
                      <a:srgbClr val="0BD947"/>
                    </a:solidFill>
                  </a:tcPr>
                </a:tc>
                <a:tc>
                  <a:txBody>
                    <a:bodyPr/>
                    <a:lstStyle/>
                    <a:p>
                      <a:r>
                        <a:rPr lang="en-GB" sz="1800" b="1" dirty="0">
                          <a:latin typeface="Arial" panose="020B0604020202020204" pitchFamily="34" charset="0"/>
                          <a:cs typeface="Arial" panose="020B0604020202020204" pitchFamily="34" charset="0"/>
                        </a:rPr>
                        <a:t>True or false?</a:t>
                      </a:r>
                    </a:p>
                  </a:txBody>
                  <a:tcPr anchor="ctr">
                    <a:lnL w="12700" cmpd="sng">
                      <a:noFill/>
                    </a:lnL>
                    <a:lnR w="12700" cmpd="sng">
                      <a:noFill/>
                    </a:lnR>
                    <a:lnT w="12700" cmpd="sng">
                      <a:noFill/>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solidFill>
                      <a:srgbClr val="0BD947"/>
                    </a:solidFill>
                  </a:tcPr>
                </a:tc>
                <a:extLst>
                  <a:ext uri="{0D108BD9-81ED-4DB2-BD59-A6C34878D82A}">
                    <a16:rowId xmlns:a16="http://schemas.microsoft.com/office/drawing/2014/main" val="10000"/>
                  </a:ext>
                </a:extLst>
              </a:tr>
              <a:tr h="540000">
                <a:tc>
                  <a:txBody>
                    <a:bodyPr/>
                    <a:lstStyle/>
                    <a:p>
                      <a:pPr algn="ctr"/>
                      <a:r>
                        <a:rPr lang="en-GB" sz="1800" dirty="0">
                          <a:latin typeface="Arial" panose="020B0604020202020204" pitchFamily="34" charset="0"/>
                          <a:cs typeface="Arial" panose="020B0604020202020204" pitchFamily="34" charset="0"/>
                        </a:rPr>
                        <a:t>80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latin typeface="Arial" panose="020B0604020202020204" pitchFamily="34" charset="0"/>
                          <a:cs typeface="Arial" panose="020B0604020202020204" pitchFamily="34" charset="0"/>
                        </a:rPr>
                        <a:t>67</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(Grade1 &gt;= 80) AND (Grade2 &gt;= 80)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b="1" dirty="0">
                          <a:solidFill>
                            <a:srgbClr val="FF0000"/>
                          </a:solidFill>
                          <a:latin typeface="Arial" panose="020B0604020202020204" pitchFamily="34" charset="0"/>
                          <a:cs typeface="Arial" panose="020B0604020202020204" pitchFamily="34" charset="0"/>
                        </a:rPr>
                        <a:t>False</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0000">
                <a:tc>
                  <a:txBody>
                    <a:bodyPr/>
                    <a:lstStyle/>
                    <a:p>
                      <a:pPr algn="ctr"/>
                      <a:r>
                        <a:rPr lang="en-GB" sz="1800" dirty="0">
                          <a:latin typeface="Arial" panose="020B0604020202020204" pitchFamily="34" charset="0"/>
                          <a:cs typeface="Arial" panose="020B0604020202020204" pitchFamily="34" charset="0"/>
                        </a:rPr>
                        <a:t>82</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latin typeface="Arial" panose="020B0604020202020204" pitchFamily="34" charset="0"/>
                          <a:cs typeface="Arial" panose="020B0604020202020204" pitchFamily="34" charset="0"/>
                        </a:rPr>
                        <a:t>80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(Grade1 &gt;= 60) OR (Grade2 &gt;= 80)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1" dirty="0">
                        <a:solidFill>
                          <a:srgbClr val="FF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0000">
                <a:tc>
                  <a:txBody>
                    <a:bodyPr/>
                    <a:lstStyle/>
                    <a:p>
                      <a:pPr algn="ctr"/>
                      <a:r>
                        <a:rPr lang="en-GB" sz="1800" dirty="0">
                          <a:latin typeface="Arial" panose="020B0604020202020204" pitchFamily="34" charset="0"/>
                          <a:cs typeface="Arial" panose="020B0604020202020204" pitchFamily="34" charset="0"/>
                        </a:rPr>
                        <a:t>35</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latin typeface="Arial" panose="020B0604020202020204" pitchFamily="34" charset="0"/>
                          <a:cs typeface="Arial" panose="020B0604020202020204" pitchFamily="34" charset="0"/>
                        </a:rPr>
                        <a:t>50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(Grade1 &lt; 50) AND (Grade2 &lt; 50)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1" dirty="0">
                        <a:solidFill>
                          <a:srgbClr val="FF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0000">
                <a:tc>
                  <a:txBody>
                    <a:bodyPr/>
                    <a:lstStyle/>
                    <a:p>
                      <a:pPr algn="ctr"/>
                      <a:r>
                        <a:rPr lang="en-GB" sz="1800" dirty="0">
                          <a:latin typeface="Arial" panose="020B0604020202020204" pitchFamily="34" charset="0"/>
                          <a:cs typeface="Arial" panose="020B0604020202020204" pitchFamily="34" charset="0"/>
                        </a:rPr>
                        <a:t>65</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(Grade1 &lt; 30) OR (Grade1 &gt; 80)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1" dirty="0">
                        <a:solidFill>
                          <a:srgbClr val="FF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00">
                <a:tc>
                  <a:txBody>
                    <a:bodyPr/>
                    <a:lstStyle/>
                    <a:p>
                      <a:pPr algn="ctr"/>
                      <a:r>
                        <a:rPr lang="en-GB" sz="1800" dirty="0">
                          <a:latin typeface="Arial" panose="020B0604020202020204" pitchFamily="34" charset="0"/>
                          <a:cs typeface="Arial" panose="020B0604020202020204" pitchFamily="34" charset="0"/>
                        </a:rPr>
                        <a:t>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latin typeface="Arial" panose="020B0604020202020204" pitchFamily="34" charset="0"/>
                          <a:cs typeface="Arial" panose="020B0604020202020204" pitchFamily="34" charset="0"/>
                        </a:rPr>
                        <a:t>75</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NOT(Grade1 &gt; 50)</a:t>
                      </a:r>
                      <a:r>
                        <a:rPr lang="en-GB" sz="1800" baseline="0" dirty="0">
                          <a:latin typeface="Arial" panose="020B0604020202020204" pitchFamily="34" charset="0"/>
                          <a:cs typeface="Arial" panose="020B0604020202020204" pitchFamily="34" charset="0"/>
                        </a:rPr>
                        <a:t> AND (Grade2 &gt; 50)</a:t>
                      </a:r>
                      <a:endParaRPr lang="en-GB" sz="18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1" dirty="0">
                        <a:solidFill>
                          <a:srgbClr val="FF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40000">
                <a:tc>
                  <a:txBody>
                    <a:bodyPr/>
                    <a:lstStyle/>
                    <a:p>
                      <a:pPr algn="ctr"/>
                      <a:r>
                        <a:rPr lang="en-GB" sz="1800" dirty="0">
                          <a:latin typeface="Arial" panose="020B0604020202020204" pitchFamily="34" charset="0"/>
                          <a:cs typeface="Arial" panose="020B0604020202020204" pitchFamily="34" charset="0"/>
                        </a:rPr>
                        <a:t>65</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latin typeface="Arial" panose="020B0604020202020204" pitchFamily="34" charset="0"/>
                          <a:cs typeface="Arial" panose="020B0604020202020204" pitchFamily="34" charset="0"/>
                        </a:rPr>
                        <a:t>85</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NOT(Grade1 &lt; 80) AND </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NOT</a:t>
                      </a:r>
                      <a:r>
                        <a:rPr lang="en-GB" sz="1800" baseline="0"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(Grade2 &lt; 80)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1" dirty="0">
                        <a:solidFill>
                          <a:srgbClr val="FF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35356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True or false?</a:t>
            </a:r>
          </a:p>
        </p:txBody>
      </p:sp>
      <p:sp>
        <p:nvSpPr>
          <p:cNvPr id="3" name="Text Placeholder 2"/>
          <p:cNvSpPr>
            <a:spLocks noGrp="1"/>
          </p:cNvSpPr>
          <p:nvPr>
            <p:ph type="body" sz="quarter" idx="14"/>
          </p:nvPr>
        </p:nvSpPr>
        <p:spPr>
          <a:xfrm>
            <a:off x="673385" y="1718468"/>
            <a:ext cx="7797230" cy="4768057"/>
          </a:xfrm>
        </p:spPr>
        <p:txBody>
          <a:bodyPr/>
          <a:lstStyle/>
          <a:p>
            <a:r>
              <a:rPr lang="en-GB" dirty="0"/>
              <a:t>Complete the table:</a:t>
            </a:r>
          </a:p>
        </p:txBody>
      </p:sp>
      <p:graphicFrame>
        <p:nvGraphicFramePr>
          <p:cNvPr id="4" name="Table 3"/>
          <p:cNvGraphicFramePr>
            <a:graphicFrameLocks noGrp="1"/>
          </p:cNvGraphicFramePr>
          <p:nvPr>
            <p:extLst/>
          </p:nvPr>
        </p:nvGraphicFramePr>
        <p:xfrm>
          <a:off x="724280" y="2246110"/>
          <a:ext cx="7797230" cy="3980160"/>
        </p:xfrm>
        <a:graphic>
          <a:graphicData uri="http://schemas.openxmlformats.org/drawingml/2006/table">
            <a:tbl>
              <a:tblPr firstRow="1" bandRow="1">
                <a:tableStyleId>{5C22544A-7EE6-4342-B048-85BDC9FD1C3A}</a:tableStyleId>
              </a:tblPr>
              <a:tblGrid>
                <a:gridCol w="1029106">
                  <a:extLst>
                    <a:ext uri="{9D8B030D-6E8A-4147-A177-3AD203B41FA5}">
                      <a16:colId xmlns:a16="http://schemas.microsoft.com/office/drawing/2014/main" val="20000"/>
                    </a:ext>
                  </a:extLst>
                </a:gridCol>
                <a:gridCol w="1074220">
                  <a:extLst>
                    <a:ext uri="{9D8B030D-6E8A-4147-A177-3AD203B41FA5}">
                      <a16:colId xmlns:a16="http://schemas.microsoft.com/office/drawing/2014/main" val="20001"/>
                    </a:ext>
                  </a:extLst>
                </a:gridCol>
                <a:gridCol w="4201844">
                  <a:extLst>
                    <a:ext uri="{9D8B030D-6E8A-4147-A177-3AD203B41FA5}">
                      <a16:colId xmlns:a16="http://schemas.microsoft.com/office/drawing/2014/main" val="20002"/>
                    </a:ext>
                  </a:extLst>
                </a:gridCol>
                <a:gridCol w="1492060">
                  <a:extLst>
                    <a:ext uri="{9D8B030D-6E8A-4147-A177-3AD203B41FA5}">
                      <a16:colId xmlns:a16="http://schemas.microsoft.com/office/drawing/2014/main" val="20003"/>
                    </a:ext>
                  </a:extLst>
                </a:gridCol>
              </a:tblGrid>
              <a:tr h="540000">
                <a:tc>
                  <a:txBody>
                    <a:bodyPr/>
                    <a:lstStyle/>
                    <a:p>
                      <a:pPr algn="ctr"/>
                      <a:r>
                        <a:rPr lang="en-GB" sz="1800" b="1" dirty="0">
                          <a:latin typeface="Arial" panose="020B0604020202020204" pitchFamily="34" charset="0"/>
                          <a:cs typeface="Arial" panose="020B0604020202020204" pitchFamily="34" charset="0"/>
                        </a:rPr>
                        <a:t>Grade1</a:t>
                      </a:r>
                    </a:p>
                  </a:txBody>
                  <a:tcPr anchor="ctr">
                    <a:lnL w="12700" cmpd="sng">
                      <a:noFill/>
                    </a:lnL>
                    <a:lnR w="12700" cmpd="sng">
                      <a:noFill/>
                    </a:lnR>
                    <a:lnT w="12700" cmpd="sng">
                      <a:noFill/>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solidFill>
                      <a:srgbClr val="0BD947"/>
                    </a:solidFill>
                  </a:tcPr>
                </a:tc>
                <a:tc>
                  <a:txBody>
                    <a:bodyPr/>
                    <a:lstStyle/>
                    <a:p>
                      <a:pPr algn="ctr"/>
                      <a:r>
                        <a:rPr lang="en-GB" sz="1800" b="1" dirty="0">
                          <a:latin typeface="Arial" panose="020B0604020202020204" pitchFamily="34" charset="0"/>
                          <a:cs typeface="Arial" panose="020B0604020202020204" pitchFamily="34" charset="0"/>
                        </a:rPr>
                        <a:t>Grade2</a:t>
                      </a:r>
                    </a:p>
                  </a:txBody>
                  <a:tcPr anchor="ctr">
                    <a:lnL w="12700" cmpd="sng">
                      <a:noFill/>
                    </a:lnL>
                    <a:lnR w="12700" cmpd="sng">
                      <a:noFill/>
                    </a:lnR>
                    <a:lnT w="12700" cmpd="sng">
                      <a:noFill/>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solidFill>
                      <a:srgbClr val="0BD947"/>
                    </a:solidFill>
                  </a:tcPr>
                </a:tc>
                <a:tc>
                  <a:txBody>
                    <a:bodyPr/>
                    <a:lstStyle/>
                    <a:p>
                      <a:r>
                        <a:rPr lang="en-GB" sz="1800" b="1" dirty="0">
                          <a:latin typeface="Arial" panose="020B0604020202020204" pitchFamily="34" charset="0"/>
                          <a:cs typeface="Arial" panose="020B0604020202020204" pitchFamily="34" charset="0"/>
                        </a:rPr>
                        <a:t>Condition</a:t>
                      </a:r>
                    </a:p>
                  </a:txBody>
                  <a:tcPr anchor="ctr">
                    <a:lnL w="12700" cmpd="sng">
                      <a:noFill/>
                    </a:lnL>
                    <a:lnR w="12700" cmpd="sng">
                      <a:noFill/>
                    </a:lnR>
                    <a:lnT w="12700" cmpd="sng">
                      <a:noFill/>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solidFill>
                      <a:srgbClr val="0BD947"/>
                    </a:solidFill>
                  </a:tcPr>
                </a:tc>
                <a:tc>
                  <a:txBody>
                    <a:bodyPr/>
                    <a:lstStyle/>
                    <a:p>
                      <a:r>
                        <a:rPr lang="en-GB" sz="1800" b="1" dirty="0">
                          <a:latin typeface="Arial" panose="020B0604020202020204" pitchFamily="34" charset="0"/>
                          <a:cs typeface="Arial" panose="020B0604020202020204" pitchFamily="34" charset="0"/>
                        </a:rPr>
                        <a:t>True or false?</a:t>
                      </a:r>
                    </a:p>
                  </a:txBody>
                  <a:tcPr anchor="ctr">
                    <a:lnL w="12700" cmpd="sng">
                      <a:noFill/>
                    </a:lnL>
                    <a:lnR w="12700" cmpd="sng">
                      <a:noFill/>
                    </a:lnR>
                    <a:lnT w="12700" cmpd="sng">
                      <a:noFill/>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solidFill>
                      <a:srgbClr val="0BD947"/>
                    </a:solidFill>
                  </a:tcPr>
                </a:tc>
                <a:extLst>
                  <a:ext uri="{0D108BD9-81ED-4DB2-BD59-A6C34878D82A}">
                    <a16:rowId xmlns:a16="http://schemas.microsoft.com/office/drawing/2014/main" val="10000"/>
                  </a:ext>
                </a:extLst>
              </a:tr>
              <a:tr h="540000">
                <a:tc>
                  <a:txBody>
                    <a:bodyPr/>
                    <a:lstStyle/>
                    <a:p>
                      <a:pPr algn="ctr"/>
                      <a:r>
                        <a:rPr lang="en-GB" sz="1800" dirty="0">
                          <a:latin typeface="Arial" panose="020B0604020202020204" pitchFamily="34" charset="0"/>
                          <a:cs typeface="Arial" panose="020B0604020202020204" pitchFamily="34" charset="0"/>
                        </a:rPr>
                        <a:t>80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latin typeface="Arial" panose="020B0604020202020204" pitchFamily="34" charset="0"/>
                          <a:cs typeface="Arial" panose="020B0604020202020204" pitchFamily="34" charset="0"/>
                        </a:rPr>
                        <a:t>67</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(Grade1 &gt;= 80) AND (Grade2 &gt;= 80)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b="1" dirty="0">
                          <a:solidFill>
                            <a:srgbClr val="FF0000"/>
                          </a:solidFill>
                          <a:latin typeface="Arial" panose="020B0604020202020204" pitchFamily="34" charset="0"/>
                          <a:cs typeface="Arial" panose="020B0604020202020204" pitchFamily="34" charset="0"/>
                        </a:rPr>
                        <a:t>False</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0000">
                <a:tc>
                  <a:txBody>
                    <a:bodyPr/>
                    <a:lstStyle/>
                    <a:p>
                      <a:pPr algn="ctr"/>
                      <a:r>
                        <a:rPr lang="en-GB" sz="1800" dirty="0">
                          <a:latin typeface="Arial" panose="020B0604020202020204" pitchFamily="34" charset="0"/>
                          <a:cs typeface="Arial" panose="020B0604020202020204" pitchFamily="34" charset="0"/>
                        </a:rPr>
                        <a:t>82</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latin typeface="Arial" panose="020B0604020202020204" pitchFamily="34" charset="0"/>
                          <a:cs typeface="Arial" panose="020B0604020202020204" pitchFamily="34" charset="0"/>
                        </a:rPr>
                        <a:t>80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(Grade1 &gt;= 60) OR (Grade2 &gt;= 80)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b="1" dirty="0">
                          <a:solidFill>
                            <a:srgbClr val="FF0000"/>
                          </a:solidFill>
                          <a:latin typeface="Arial" panose="020B0604020202020204" pitchFamily="34" charset="0"/>
                          <a:cs typeface="Arial" panose="020B0604020202020204" pitchFamily="34" charset="0"/>
                        </a:rPr>
                        <a:t>True</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0000">
                <a:tc>
                  <a:txBody>
                    <a:bodyPr/>
                    <a:lstStyle/>
                    <a:p>
                      <a:pPr algn="ctr"/>
                      <a:r>
                        <a:rPr lang="en-GB" sz="1800" dirty="0">
                          <a:latin typeface="Arial" panose="020B0604020202020204" pitchFamily="34" charset="0"/>
                          <a:cs typeface="Arial" panose="020B0604020202020204" pitchFamily="34" charset="0"/>
                        </a:rPr>
                        <a:t>35</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latin typeface="Arial" panose="020B0604020202020204" pitchFamily="34" charset="0"/>
                          <a:cs typeface="Arial" panose="020B0604020202020204" pitchFamily="34" charset="0"/>
                        </a:rPr>
                        <a:t>50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(Grade1 &lt; 50) AND (Grade2 &lt; 50)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1" dirty="0">
                        <a:solidFill>
                          <a:srgbClr val="FF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0000">
                <a:tc>
                  <a:txBody>
                    <a:bodyPr/>
                    <a:lstStyle/>
                    <a:p>
                      <a:pPr algn="ctr"/>
                      <a:r>
                        <a:rPr lang="en-GB" sz="1800" dirty="0">
                          <a:latin typeface="Arial" panose="020B0604020202020204" pitchFamily="34" charset="0"/>
                          <a:cs typeface="Arial" panose="020B0604020202020204" pitchFamily="34" charset="0"/>
                        </a:rPr>
                        <a:t>65</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(Grade1 &lt; 30) OR (Grade1 &gt; 80)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1" dirty="0">
                        <a:solidFill>
                          <a:srgbClr val="FF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00">
                <a:tc>
                  <a:txBody>
                    <a:bodyPr/>
                    <a:lstStyle/>
                    <a:p>
                      <a:pPr algn="ctr"/>
                      <a:r>
                        <a:rPr lang="en-GB" sz="1800" dirty="0">
                          <a:latin typeface="Arial" panose="020B0604020202020204" pitchFamily="34" charset="0"/>
                          <a:cs typeface="Arial" panose="020B0604020202020204" pitchFamily="34" charset="0"/>
                        </a:rPr>
                        <a:t>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latin typeface="Arial" panose="020B0604020202020204" pitchFamily="34" charset="0"/>
                          <a:cs typeface="Arial" panose="020B0604020202020204" pitchFamily="34" charset="0"/>
                        </a:rPr>
                        <a:t>75</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NOT(Grade1 &gt; 50)</a:t>
                      </a:r>
                      <a:r>
                        <a:rPr lang="en-GB" sz="1800" baseline="0" dirty="0">
                          <a:latin typeface="Arial" panose="020B0604020202020204" pitchFamily="34" charset="0"/>
                          <a:cs typeface="Arial" panose="020B0604020202020204" pitchFamily="34" charset="0"/>
                        </a:rPr>
                        <a:t> AND (Grade2 &gt; 50)</a:t>
                      </a:r>
                      <a:endParaRPr lang="en-GB" sz="18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1" dirty="0">
                        <a:solidFill>
                          <a:srgbClr val="FF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40000">
                <a:tc>
                  <a:txBody>
                    <a:bodyPr/>
                    <a:lstStyle/>
                    <a:p>
                      <a:pPr algn="ctr"/>
                      <a:r>
                        <a:rPr lang="en-GB" sz="1800" dirty="0">
                          <a:latin typeface="Arial" panose="020B0604020202020204" pitchFamily="34" charset="0"/>
                          <a:cs typeface="Arial" panose="020B0604020202020204" pitchFamily="34" charset="0"/>
                        </a:rPr>
                        <a:t>65</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latin typeface="Arial" panose="020B0604020202020204" pitchFamily="34" charset="0"/>
                          <a:cs typeface="Arial" panose="020B0604020202020204" pitchFamily="34" charset="0"/>
                        </a:rPr>
                        <a:t>85</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NOT(Grade1 &lt; 80) AND </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NOT</a:t>
                      </a:r>
                      <a:r>
                        <a:rPr lang="en-GB" sz="1800" baseline="0"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(Grade2 &lt; 80)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1" dirty="0">
                        <a:solidFill>
                          <a:srgbClr val="FF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89400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True or false?</a:t>
            </a:r>
          </a:p>
        </p:txBody>
      </p:sp>
      <p:sp>
        <p:nvSpPr>
          <p:cNvPr id="3" name="Text Placeholder 2"/>
          <p:cNvSpPr>
            <a:spLocks noGrp="1"/>
          </p:cNvSpPr>
          <p:nvPr>
            <p:ph type="body" sz="quarter" idx="14"/>
          </p:nvPr>
        </p:nvSpPr>
        <p:spPr>
          <a:xfrm>
            <a:off x="673385" y="1718468"/>
            <a:ext cx="7797230" cy="4768057"/>
          </a:xfrm>
        </p:spPr>
        <p:txBody>
          <a:bodyPr/>
          <a:lstStyle/>
          <a:p>
            <a:r>
              <a:rPr lang="en-GB" dirty="0"/>
              <a:t>Complete the table:</a:t>
            </a:r>
          </a:p>
        </p:txBody>
      </p:sp>
      <p:graphicFrame>
        <p:nvGraphicFramePr>
          <p:cNvPr id="4" name="Table 3"/>
          <p:cNvGraphicFramePr>
            <a:graphicFrameLocks noGrp="1"/>
          </p:cNvGraphicFramePr>
          <p:nvPr>
            <p:extLst/>
          </p:nvPr>
        </p:nvGraphicFramePr>
        <p:xfrm>
          <a:off x="724280" y="2246110"/>
          <a:ext cx="7797230" cy="3980160"/>
        </p:xfrm>
        <a:graphic>
          <a:graphicData uri="http://schemas.openxmlformats.org/drawingml/2006/table">
            <a:tbl>
              <a:tblPr firstRow="1" bandRow="1">
                <a:tableStyleId>{5C22544A-7EE6-4342-B048-85BDC9FD1C3A}</a:tableStyleId>
              </a:tblPr>
              <a:tblGrid>
                <a:gridCol w="1029106">
                  <a:extLst>
                    <a:ext uri="{9D8B030D-6E8A-4147-A177-3AD203B41FA5}">
                      <a16:colId xmlns:a16="http://schemas.microsoft.com/office/drawing/2014/main" val="20000"/>
                    </a:ext>
                  </a:extLst>
                </a:gridCol>
                <a:gridCol w="1074220">
                  <a:extLst>
                    <a:ext uri="{9D8B030D-6E8A-4147-A177-3AD203B41FA5}">
                      <a16:colId xmlns:a16="http://schemas.microsoft.com/office/drawing/2014/main" val="20001"/>
                    </a:ext>
                  </a:extLst>
                </a:gridCol>
                <a:gridCol w="4201844">
                  <a:extLst>
                    <a:ext uri="{9D8B030D-6E8A-4147-A177-3AD203B41FA5}">
                      <a16:colId xmlns:a16="http://schemas.microsoft.com/office/drawing/2014/main" val="20002"/>
                    </a:ext>
                  </a:extLst>
                </a:gridCol>
                <a:gridCol w="1492060">
                  <a:extLst>
                    <a:ext uri="{9D8B030D-6E8A-4147-A177-3AD203B41FA5}">
                      <a16:colId xmlns:a16="http://schemas.microsoft.com/office/drawing/2014/main" val="20003"/>
                    </a:ext>
                  </a:extLst>
                </a:gridCol>
              </a:tblGrid>
              <a:tr h="540000">
                <a:tc>
                  <a:txBody>
                    <a:bodyPr/>
                    <a:lstStyle/>
                    <a:p>
                      <a:pPr algn="ctr"/>
                      <a:r>
                        <a:rPr lang="en-GB" sz="1800" b="1" dirty="0">
                          <a:latin typeface="Arial" panose="020B0604020202020204" pitchFamily="34" charset="0"/>
                          <a:cs typeface="Arial" panose="020B0604020202020204" pitchFamily="34" charset="0"/>
                        </a:rPr>
                        <a:t>Grade1</a:t>
                      </a:r>
                    </a:p>
                  </a:txBody>
                  <a:tcPr anchor="ctr">
                    <a:lnL w="12700" cmpd="sng">
                      <a:noFill/>
                    </a:lnL>
                    <a:lnR w="12700" cmpd="sng">
                      <a:noFill/>
                    </a:lnR>
                    <a:lnT w="12700" cmpd="sng">
                      <a:noFill/>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solidFill>
                      <a:srgbClr val="0BD947"/>
                    </a:solidFill>
                  </a:tcPr>
                </a:tc>
                <a:tc>
                  <a:txBody>
                    <a:bodyPr/>
                    <a:lstStyle/>
                    <a:p>
                      <a:pPr algn="ctr"/>
                      <a:r>
                        <a:rPr lang="en-GB" sz="1800" b="1" dirty="0">
                          <a:latin typeface="Arial" panose="020B0604020202020204" pitchFamily="34" charset="0"/>
                          <a:cs typeface="Arial" panose="020B0604020202020204" pitchFamily="34" charset="0"/>
                        </a:rPr>
                        <a:t>Grade2</a:t>
                      </a:r>
                    </a:p>
                  </a:txBody>
                  <a:tcPr anchor="ctr">
                    <a:lnL w="12700" cmpd="sng">
                      <a:noFill/>
                    </a:lnL>
                    <a:lnR w="12700" cmpd="sng">
                      <a:noFill/>
                    </a:lnR>
                    <a:lnT w="12700" cmpd="sng">
                      <a:noFill/>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solidFill>
                      <a:srgbClr val="0BD947"/>
                    </a:solidFill>
                  </a:tcPr>
                </a:tc>
                <a:tc>
                  <a:txBody>
                    <a:bodyPr/>
                    <a:lstStyle/>
                    <a:p>
                      <a:r>
                        <a:rPr lang="en-GB" sz="1800" b="1" dirty="0">
                          <a:latin typeface="Arial" panose="020B0604020202020204" pitchFamily="34" charset="0"/>
                          <a:cs typeface="Arial" panose="020B0604020202020204" pitchFamily="34" charset="0"/>
                        </a:rPr>
                        <a:t>Condition</a:t>
                      </a:r>
                    </a:p>
                  </a:txBody>
                  <a:tcPr anchor="ctr">
                    <a:lnL w="12700" cmpd="sng">
                      <a:noFill/>
                    </a:lnL>
                    <a:lnR w="12700" cmpd="sng">
                      <a:noFill/>
                    </a:lnR>
                    <a:lnT w="12700" cmpd="sng">
                      <a:noFill/>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solidFill>
                      <a:srgbClr val="0BD947"/>
                    </a:solidFill>
                  </a:tcPr>
                </a:tc>
                <a:tc>
                  <a:txBody>
                    <a:bodyPr/>
                    <a:lstStyle/>
                    <a:p>
                      <a:r>
                        <a:rPr lang="en-GB" sz="1800" b="1" dirty="0">
                          <a:latin typeface="Arial" panose="020B0604020202020204" pitchFamily="34" charset="0"/>
                          <a:cs typeface="Arial" panose="020B0604020202020204" pitchFamily="34" charset="0"/>
                        </a:rPr>
                        <a:t>True or false?</a:t>
                      </a:r>
                    </a:p>
                  </a:txBody>
                  <a:tcPr anchor="ctr">
                    <a:lnL w="12700" cmpd="sng">
                      <a:noFill/>
                    </a:lnL>
                    <a:lnR w="12700" cmpd="sng">
                      <a:noFill/>
                    </a:lnR>
                    <a:lnT w="12700" cmpd="sng">
                      <a:noFill/>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solidFill>
                      <a:srgbClr val="0BD947"/>
                    </a:solidFill>
                  </a:tcPr>
                </a:tc>
                <a:extLst>
                  <a:ext uri="{0D108BD9-81ED-4DB2-BD59-A6C34878D82A}">
                    <a16:rowId xmlns:a16="http://schemas.microsoft.com/office/drawing/2014/main" val="10000"/>
                  </a:ext>
                </a:extLst>
              </a:tr>
              <a:tr h="540000">
                <a:tc>
                  <a:txBody>
                    <a:bodyPr/>
                    <a:lstStyle/>
                    <a:p>
                      <a:pPr algn="ctr"/>
                      <a:r>
                        <a:rPr lang="en-GB" sz="1800" dirty="0">
                          <a:latin typeface="Arial" panose="020B0604020202020204" pitchFamily="34" charset="0"/>
                          <a:cs typeface="Arial" panose="020B0604020202020204" pitchFamily="34" charset="0"/>
                        </a:rPr>
                        <a:t>80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latin typeface="Arial" panose="020B0604020202020204" pitchFamily="34" charset="0"/>
                          <a:cs typeface="Arial" panose="020B0604020202020204" pitchFamily="34" charset="0"/>
                        </a:rPr>
                        <a:t>67</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(Grade1 &gt;= 80) AND (Grade2 &gt;= 80)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b="1" dirty="0">
                          <a:solidFill>
                            <a:srgbClr val="FF0000"/>
                          </a:solidFill>
                          <a:latin typeface="Arial" panose="020B0604020202020204" pitchFamily="34" charset="0"/>
                          <a:cs typeface="Arial" panose="020B0604020202020204" pitchFamily="34" charset="0"/>
                        </a:rPr>
                        <a:t>False</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0000">
                <a:tc>
                  <a:txBody>
                    <a:bodyPr/>
                    <a:lstStyle/>
                    <a:p>
                      <a:pPr algn="ctr"/>
                      <a:r>
                        <a:rPr lang="en-GB" sz="1800" dirty="0">
                          <a:latin typeface="Arial" panose="020B0604020202020204" pitchFamily="34" charset="0"/>
                          <a:cs typeface="Arial" panose="020B0604020202020204" pitchFamily="34" charset="0"/>
                        </a:rPr>
                        <a:t>82</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latin typeface="Arial" panose="020B0604020202020204" pitchFamily="34" charset="0"/>
                          <a:cs typeface="Arial" panose="020B0604020202020204" pitchFamily="34" charset="0"/>
                        </a:rPr>
                        <a:t>80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(Grade1 &gt;= 60) OR (Grade2 &gt;= 80)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b="1" dirty="0">
                          <a:solidFill>
                            <a:srgbClr val="FF0000"/>
                          </a:solidFill>
                          <a:latin typeface="Arial" panose="020B0604020202020204" pitchFamily="34" charset="0"/>
                          <a:cs typeface="Arial" panose="020B0604020202020204" pitchFamily="34" charset="0"/>
                        </a:rPr>
                        <a:t>True</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0000">
                <a:tc>
                  <a:txBody>
                    <a:bodyPr/>
                    <a:lstStyle/>
                    <a:p>
                      <a:pPr algn="ctr"/>
                      <a:r>
                        <a:rPr lang="en-GB" sz="1800" dirty="0">
                          <a:latin typeface="Arial" panose="020B0604020202020204" pitchFamily="34" charset="0"/>
                          <a:cs typeface="Arial" panose="020B0604020202020204" pitchFamily="34" charset="0"/>
                        </a:rPr>
                        <a:t>35</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latin typeface="Arial" panose="020B0604020202020204" pitchFamily="34" charset="0"/>
                          <a:cs typeface="Arial" panose="020B0604020202020204" pitchFamily="34" charset="0"/>
                        </a:rPr>
                        <a:t>50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(Grade1 &lt; 50) AND (Grade2 &lt; 50)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b="1" dirty="0">
                          <a:solidFill>
                            <a:srgbClr val="FF0000"/>
                          </a:solidFill>
                          <a:latin typeface="Arial" panose="020B0604020202020204" pitchFamily="34" charset="0"/>
                          <a:cs typeface="Arial" panose="020B0604020202020204" pitchFamily="34" charset="0"/>
                        </a:rPr>
                        <a:t>False</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0000">
                <a:tc>
                  <a:txBody>
                    <a:bodyPr/>
                    <a:lstStyle/>
                    <a:p>
                      <a:pPr algn="ctr"/>
                      <a:r>
                        <a:rPr lang="en-GB" sz="1800" dirty="0">
                          <a:latin typeface="Arial" panose="020B0604020202020204" pitchFamily="34" charset="0"/>
                          <a:cs typeface="Arial" panose="020B0604020202020204" pitchFamily="34" charset="0"/>
                        </a:rPr>
                        <a:t>65</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(Grade1 &lt; 30) OR (Grade1 &gt; 80)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1" dirty="0">
                        <a:solidFill>
                          <a:srgbClr val="FF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00">
                <a:tc>
                  <a:txBody>
                    <a:bodyPr/>
                    <a:lstStyle/>
                    <a:p>
                      <a:pPr algn="ctr"/>
                      <a:r>
                        <a:rPr lang="en-GB" sz="1800" dirty="0">
                          <a:latin typeface="Arial" panose="020B0604020202020204" pitchFamily="34" charset="0"/>
                          <a:cs typeface="Arial" panose="020B0604020202020204" pitchFamily="34" charset="0"/>
                        </a:rPr>
                        <a:t>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latin typeface="Arial" panose="020B0604020202020204" pitchFamily="34" charset="0"/>
                          <a:cs typeface="Arial" panose="020B0604020202020204" pitchFamily="34" charset="0"/>
                        </a:rPr>
                        <a:t>75</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NOT(Grade1 &gt; 50)</a:t>
                      </a:r>
                      <a:r>
                        <a:rPr lang="en-GB" sz="1800" baseline="0" dirty="0">
                          <a:latin typeface="Arial" panose="020B0604020202020204" pitchFamily="34" charset="0"/>
                          <a:cs typeface="Arial" panose="020B0604020202020204" pitchFamily="34" charset="0"/>
                        </a:rPr>
                        <a:t> AND (Grade2 &gt; 50)</a:t>
                      </a:r>
                      <a:endParaRPr lang="en-GB" sz="18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1" dirty="0">
                        <a:solidFill>
                          <a:srgbClr val="FF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40000">
                <a:tc>
                  <a:txBody>
                    <a:bodyPr/>
                    <a:lstStyle/>
                    <a:p>
                      <a:pPr algn="ctr"/>
                      <a:r>
                        <a:rPr lang="en-GB" sz="1800" dirty="0">
                          <a:latin typeface="Arial" panose="020B0604020202020204" pitchFamily="34" charset="0"/>
                          <a:cs typeface="Arial" panose="020B0604020202020204" pitchFamily="34" charset="0"/>
                        </a:rPr>
                        <a:t>65</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latin typeface="Arial" panose="020B0604020202020204" pitchFamily="34" charset="0"/>
                          <a:cs typeface="Arial" panose="020B0604020202020204" pitchFamily="34" charset="0"/>
                        </a:rPr>
                        <a:t>85</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NOT(Grade1 &lt; 80) AND </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NOT</a:t>
                      </a:r>
                      <a:r>
                        <a:rPr lang="en-GB" sz="1800" baseline="0"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(Grade2 &lt; 80)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1" dirty="0">
                        <a:solidFill>
                          <a:srgbClr val="FF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64303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True or false?</a:t>
            </a:r>
          </a:p>
        </p:txBody>
      </p:sp>
      <p:sp>
        <p:nvSpPr>
          <p:cNvPr id="3" name="Text Placeholder 2"/>
          <p:cNvSpPr>
            <a:spLocks noGrp="1"/>
          </p:cNvSpPr>
          <p:nvPr>
            <p:ph type="body" sz="quarter" idx="14"/>
          </p:nvPr>
        </p:nvSpPr>
        <p:spPr>
          <a:xfrm>
            <a:off x="673385" y="1718468"/>
            <a:ext cx="7797230" cy="4768057"/>
          </a:xfrm>
        </p:spPr>
        <p:txBody>
          <a:bodyPr/>
          <a:lstStyle/>
          <a:p>
            <a:r>
              <a:rPr lang="en-GB" dirty="0"/>
              <a:t>Complete the table:</a:t>
            </a:r>
          </a:p>
        </p:txBody>
      </p:sp>
      <p:graphicFrame>
        <p:nvGraphicFramePr>
          <p:cNvPr id="4" name="Table 3"/>
          <p:cNvGraphicFramePr>
            <a:graphicFrameLocks noGrp="1"/>
          </p:cNvGraphicFramePr>
          <p:nvPr>
            <p:extLst/>
          </p:nvPr>
        </p:nvGraphicFramePr>
        <p:xfrm>
          <a:off x="724280" y="2246110"/>
          <a:ext cx="7797230" cy="3980160"/>
        </p:xfrm>
        <a:graphic>
          <a:graphicData uri="http://schemas.openxmlformats.org/drawingml/2006/table">
            <a:tbl>
              <a:tblPr firstRow="1" bandRow="1">
                <a:tableStyleId>{5C22544A-7EE6-4342-B048-85BDC9FD1C3A}</a:tableStyleId>
              </a:tblPr>
              <a:tblGrid>
                <a:gridCol w="1029106">
                  <a:extLst>
                    <a:ext uri="{9D8B030D-6E8A-4147-A177-3AD203B41FA5}">
                      <a16:colId xmlns:a16="http://schemas.microsoft.com/office/drawing/2014/main" val="20000"/>
                    </a:ext>
                  </a:extLst>
                </a:gridCol>
                <a:gridCol w="1074220">
                  <a:extLst>
                    <a:ext uri="{9D8B030D-6E8A-4147-A177-3AD203B41FA5}">
                      <a16:colId xmlns:a16="http://schemas.microsoft.com/office/drawing/2014/main" val="20001"/>
                    </a:ext>
                  </a:extLst>
                </a:gridCol>
                <a:gridCol w="4201844">
                  <a:extLst>
                    <a:ext uri="{9D8B030D-6E8A-4147-A177-3AD203B41FA5}">
                      <a16:colId xmlns:a16="http://schemas.microsoft.com/office/drawing/2014/main" val="20002"/>
                    </a:ext>
                  </a:extLst>
                </a:gridCol>
                <a:gridCol w="1492060">
                  <a:extLst>
                    <a:ext uri="{9D8B030D-6E8A-4147-A177-3AD203B41FA5}">
                      <a16:colId xmlns:a16="http://schemas.microsoft.com/office/drawing/2014/main" val="20003"/>
                    </a:ext>
                  </a:extLst>
                </a:gridCol>
              </a:tblGrid>
              <a:tr h="540000">
                <a:tc>
                  <a:txBody>
                    <a:bodyPr/>
                    <a:lstStyle/>
                    <a:p>
                      <a:pPr algn="ctr"/>
                      <a:r>
                        <a:rPr lang="en-GB" sz="1800" b="1" dirty="0">
                          <a:latin typeface="Arial" panose="020B0604020202020204" pitchFamily="34" charset="0"/>
                          <a:cs typeface="Arial" panose="020B0604020202020204" pitchFamily="34" charset="0"/>
                        </a:rPr>
                        <a:t>Grade1</a:t>
                      </a:r>
                    </a:p>
                  </a:txBody>
                  <a:tcPr anchor="ctr">
                    <a:lnL w="12700" cmpd="sng">
                      <a:noFill/>
                    </a:lnL>
                    <a:lnR w="12700" cmpd="sng">
                      <a:noFill/>
                    </a:lnR>
                    <a:lnT w="12700" cmpd="sng">
                      <a:noFill/>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solidFill>
                      <a:srgbClr val="0BD947"/>
                    </a:solidFill>
                  </a:tcPr>
                </a:tc>
                <a:tc>
                  <a:txBody>
                    <a:bodyPr/>
                    <a:lstStyle/>
                    <a:p>
                      <a:pPr algn="ctr"/>
                      <a:r>
                        <a:rPr lang="en-GB" sz="1800" b="1" dirty="0">
                          <a:latin typeface="Arial" panose="020B0604020202020204" pitchFamily="34" charset="0"/>
                          <a:cs typeface="Arial" panose="020B0604020202020204" pitchFamily="34" charset="0"/>
                        </a:rPr>
                        <a:t>Grade2</a:t>
                      </a:r>
                    </a:p>
                  </a:txBody>
                  <a:tcPr anchor="ctr">
                    <a:lnL w="12700" cmpd="sng">
                      <a:noFill/>
                    </a:lnL>
                    <a:lnR w="12700" cmpd="sng">
                      <a:noFill/>
                    </a:lnR>
                    <a:lnT w="12700" cmpd="sng">
                      <a:noFill/>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solidFill>
                      <a:srgbClr val="0BD947"/>
                    </a:solidFill>
                  </a:tcPr>
                </a:tc>
                <a:tc>
                  <a:txBody>
                    <a:bodyPr/>
                    <a:lstStyle/>
                    <a:p>
                      <a:r>
                        <a:rPr lang="en-GB" sz="1800" b="1" dirty="0">
                          <a:latin typeface="Arial" panose="020B0604020202020204" pitchFamily="34" charset="0"/>
                          <a:cs typeface="Arial" panose="020B0604020202020204" pitchFamily="34" charset="0"/>
                        </a:rPr>
                        <a:t>Condition</a:t>
                      </a:r>
                    </a:p>
                  </a:txBody>
                  <a:tcPr anchor="ctr">
                    <a:lnL w="12700" cmpd="sng">
                      <a:noFill/>
                    </a:lnL>
                    <a:lnR w="12700" cmpd="sng">
                      <a:noFill/>
                    </a:lnR>
                    <a:lnT w="12700" cmpd="sng">
                      <a:noFill/>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solidFill>
                      <a:srgbClr val="0BD947"/>
                    </a:solidFill>
                  </a:tcPr>
                </a:tc>
                <a:tc>
                  <a:txBody>
                    <a:bodyPr/>
                    <a:lstStyle/>
                    <a:p>
                      <a:r>
                        <a:rPr lang="en-GB" sz="1800" b="1" dirty="0">
                          <a:latin typeface="Arial" panose="020B0604020202020204" pitchFamily="34" charset="0"/>
                          <a:cs typeface="Arial" panose="020B0604020202020204" pitchFamily="34" charset="0"/>
                        </a:rPr>
                        <a:t>True or false?</a:t>
                      </a:r>
                    </a:p>
                  </a:txBody>
                  <a:tcPr anchor="ctr">
                    <a:lnL w="12700" cmpd="sng">
                      <a:noFill/>
                    </a:lnL>
                    <a:lnR w="12700" cmpd="sng">
                      <a:noFill/>
                    </a:lnR>
                    <a:lnT w="12700" cmpd="sng">
                      <a:noFill/>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solidFill>
                      <a:srgbClr val="0BD947"/>
                    </a:solidFill>
                  </a:tcPr>
                </a:tc>
                <a:extLst>
                  <a:ext uri="{0D108BD9-81ED-4DB2-BD59-A6C34878D82A}">
                    <a16:rowId xmlns:a16="http://schemas.microsoft.com/office/drawing/2014/main" val="10000"/>
                  </a:ext>
                </a:extLst>
              </a:tr>
              <a:tr h="540000">
                <a:tc>
                  <a:txBody>
                    <a:bodyPr/>
                    <a:lstStyle/>
                    <a:p>
                      <a:pPr algn="ctr"/>
                      <a:r>
                        <a:rPr lang="en-GB" sz="1800" dirty="0">
                          <a:latin typeface="Arial" panose="020B0604020202020204" pitchFamily="34" charset="0"/>
                          <a:cs typeface="Arial" panose="020B0604020202020204" pitchFamily="34" charset="0"/>
                        </a:rPr>
                        <a:t>80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latin typeface="Arial" panose="020B0604020202020204" pitchFamily="34" charset="0"/>
                          <a:cs typeface="Arial" panose="020B0604020202020204" pitchFamily="34" charset="0"/>
                        </a:rPr>
                        <a:t>67</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(Grade1 &gt;= 80) AND (Grade2 &gt;= 80)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b="1" dirty="0">
                          <a:solidFill>
                            <a:srgbClr val="FF0000"/>
                          </a:solidFill>
                          <a:latin typeface="Arial" panose="020B0604020202020204" pitchFamily="34" charset="0"/>
                          <a:cs typeface="Arial" panose="020B0604020202020204" pitchFamily="34" charset="0"/>
                        </a:rPr>
                        <a:t>False</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0000">
                <a:tc>
                  <a:txBody>
                    <a:bodyPr/>
                    <a:lstStyle/>
                    <a:p>
                      <a:pPr algn="ctr"/>
                      <a:r>
                        <a:rPr lang="en-GB" sz="1800" dirty="0">
                          <a:latin typeface="Arial" panose="020B0604020202020204" pitchFamily="34" charset="0"/>
                          <a:cs typeface="Arial" panose="020B0604020202020204" pitchFamily="34" charset="0"/>
                        </a:rPr>
                        <a:t>82</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latin typeface="Arial" panose="020B0604020202020204" pitchFamily="34" charset="0"/>
                          <a:cs typeface="Arial" panose="020B0604020202020204" pitchFamily="34" charset="0"/>
                        </a:rPr>
                        <a:t>80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(Grade1 &gt;= 60) OR (Grade2 &gt;= 80)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b="1" dirty="0">
                          <a:solidFill>
                            <a:srgbClr val="FF0000"/>
                          </a:solidFill>
                          <a:latin typeface="Arial" panose="020B0604020202020204" pitchFamily="34" charset="0"/>
                          <a:cs typeface="Arial" panose="020B0604020202020204" pitchFamily="34" charset="0"/>
                        </a:rPr>
                        <a:t>True</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0000">
                <a:tc>
                  <a:txBody>
                    <a:bodyPr/>
                    <a:lstStyle/>
                    <a:p>
                      <a:pPr algn="ctr"/>
                      <a:r>
                        <a:rPr lang="en-GB" sz="1800" dirty="0">
                          <a:latin typeface="Arial" panose="020B0604020202020204" pitchFamily="34" charset="0"/>
                          <a:cs typeface="Arial" panose="020B0604020202020204" pitchFamily="34" charset="0"/>
                        </a:rPr>
                        <a:t>35</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latin typeface="Arial" panose="020B0604020202020204" pitchFamily="34" charset="0"/>
                          <a:cs typeface="Arial" panose="020B0604020202020204" pitchFamily="34" charset="0"/>
                        </a:rPr>
                        <a:t>50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(Grade1 &lt; 50) AND (Grade2 &lt; 50)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b="1" dirty="0">
                          <a:solidFill>
                            <a:srgbClr val="FF0000"/>
                          </a:solidFill>
                          <a:latin typeface="Arial" panose="020B0604020202020204" pitchFamily="34" charset="0"/>
                          <a:cs typeface="Arial" panose="020B0604020202020204" pitchFamily="34" charset="0"/>
                        </a:rPr>
                        <a:t>False</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0000">
                <a:tc>
                  <a:txBody>
                    <a:bodyPr/>
                    <a:lstStyle/>
                    <a:p>
                      <a:pPr algn="ctr"/>
                      <a:r>
                        <a:rPr lang="en-GB" sz="1800" dirty="0">
                          <a:latin typeface="Arial" panose="020B0604020202020204" pitchFamily="34" charset="0"/>
                          <a:cs typeface="Arial" panose="020B0604020202020204" pitchFamily="34" charset="0"/>
                        </a:rPr>
                        <a:t>65</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(Grade1 &lt; 30) OR (Grade1 &gt; 80)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b="1" dirty="0">
                          <a:solidFill>
                            <a:srgbClr val="FF0000"/>
                          </a:solidFill>
                          <a:latin typeface="Arial" panose="020B0604020202020204" pitchFamily="34" charset="0"/>
                          <a:cs typeface="Arial" panose="020B0604020202020204" pitchFamily="34" charset="0"/>
                        </a:rPr>
                        <a:t>False</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00">
                <a:tc>
                  <a:txBody>
                    <a:bodyPr/>
                    <a:lstStyle/>
                    <a:p>
                      <a:pPr algn="ctr"/>
                      <a:r>
                        <a:rPr lang="en-GB" sz="1800" dirty="0">
                          <a:latin typeface="Arial" panose="020B0604020202020204" pitchFamily="34" charset="0"/>
                          <a:cs typeface="Arial" panose="020B0604020202020204" pitchFamily="34" charset="0"/>
                        </a:rPr>
                        <a:t>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latin typeface="Arial" panose="020B0604020202020204" pitchFamily="34" charset="0"/>
                          <a:cs typeface="Arial" panose="020B0604020202020204" pitchFamily="34" charset="0"/>
                        </a:rPr>
                        <a:t>75</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NOT(Grade1 &gt; 50)</a:t>
                      </a:r>
                      <a:r>
                        <a:rPr lang="en-GB" sz="1800" baseline="0" dirty="0">
                          <a:latin typeface="Arial" panose="020B0604020202020204" pitchFamily="34" charset="0"/>
                          <a:cs typeface="Arial" panose="020B0604020202020204" pitchFamily="34" charset="0"/>
                        </a:rPr>
                        <a:t> AND (Grade2 &gt; 50)</a:t>
                      </a:r>
                      <a:endParaRPr lang="en-GB" sz="18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1" dirty="0">
                        <a:solidFill>
                          <a:srgbClr val="FF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40000">
                <a:tc>
                  <a:txBody>
                    <a:bodyPr/>
                    <a:lstStyle/>
                    <a:p>
                      <a:pPr algn="ctr"/>
                      <a:r>
                        <a:rPr lang="en-GB" sz="1800" dirty="0">
                          <a:latin typeface="Arial" panose="020B0604020202020204" pitchFamily="34" charset="0"/>
                          <a:cs typeface="Arial" panose="020B0604020202020204" pitchFamily="34" charset="0"/>
                        </a:rPr>
                        <a:t>65</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latin typeface="Arial" panose="020B0604020202020204" pitchFamily="34" charset="0"/>
                          <a:cs typeface="Arial" panose="020B0604020202020204" pitchFamily="34" charset="0"/>
                        </a:rPr>
                        <a:t>85</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NOT(Grade1 &lt; 80) AND </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NOT</a:t>
                      </a:r>
                      <a:r>
                        <a:rPr lang="en-GB" sz="1800" baseline="0"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(Grade2 &lt; 80)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1" dirty="0">
                        <a:solidFill>
                          <a:srgbClr val="FF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802014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True or false?</a:t>
            </a:r>
          </a:p>
        </p:txBody>
      </p:sp>
      <p:sp>
        <p:nvSpPr>
          <p:cNvPr id="3" name="Text Placeholder 2"/>
          <p:cNvSpPr>
            <a:spLocks noGrp="1"/>
          </p:cNvSpPr>
          <p:nvPr>
            <p:ph type="body" sz="quarter" idx="14"/>
          </p:nvPr>
        </p:nvSpPr>
        <p:spPr>
          <a:xfrm>
            <a:off x="673385" y="1718468"/>
            <a:ext cx="7797230" cy="4768057"/>
          </a:xfrm>
        </p:spPr>
        <p:txBody>
          <a:bodyPr/>
          <a:lstStyle/>
          <a:p>
            <a:r>
              <a:rPr lang="en-GB" dirty="0"/>
              <a:t>Complete the table:</a:t>
            </a:r>
          </a:p>
        </p:txBody>
      </p:sp>
      <p:graphicFrame>
        <p:nvGraphicFramePr>
          <p:cNvPr id="4" name="Table 3"/>
          <p:cNvGraphicFramePr>
            <a:graphicFrameLocks noGrp="1"/>
          </p:cNvGraphicFramePr>
          <p:nvPr>
            <p:extLst/>
          </p:nvPr>
        </p:nvGraphicFramePr>
        <p:xfrm>
          <a:off x="724280" y="2246110"/>
          <a:ext cx="7797230" cy="3980160"/>
        </p:xfrm>
        <a:graphic>
          <a:graphicData uri="http://schemas.openxmlformats.org/drawingml/2006/table">
            <a:tbl>
              <a:tblPr firstRow="1" bandRow="1">
                <a:tableStyleId>{5C22544A-7EE6-4342-B048-85BDC9FD1C3A}</a:tableStyleId>
              </a:tblPr>
              <a:tblGrid>
                <a:gridCol w="1029106">
                  <a:extLst>
                    <a:ext uri="{9D8B030D-6E8A-4147-A177-3AD203B41FA5}">
                      <a16:colId xmlns:a16="http://schemas.microsoft.com/office/drawing/2014/main" val="20000"/>
                    </a:ext>
                  </a:extLst>
                </a:gridCol>
                <a:gridCol w="1074220">
                  <a:extLst>
                    <a:ext uri="{9D8B030D-6E8A-4147-A177-3AD203B41FA5}">
                      <a16:colId xmlns:a16="http://schemas.microsoft.com/office/drawing/2014/main" val="20001"/>
                    </a:ext>
                  </a:extLst>
                </a:gridCol>
                <a:gridCol w="4201844">
                  <a:extLst>
                    <a:ext uri="{9D8B030D-6E8A-4147-A177-3AD203B41FA5}">
                      <a16:colId xmlns:a16="http://schemas.microsoft.com/office/drawing/2014/main" val="20002"/>
                    </a:ext>
                  </a:extLst>
                </a:gridCol>
                <a:gridCol w="1492060">
                  <a:extLst>
                    <a:ext uri="{9D8B030D-6E8A-4147-A177-3AD203B41FA5}">
                      <a16:colId xmlns:a16="http://schemas.microsoft.com/office/drawing/2014/main" val="20003"/>
                    </a:ext>
                  </a:extLst>
                </a:gridCol>
              </a:tblGrid>
              <a:tr h="540000">
                <a:tc>
                  <a:txBody>
                    <a:bodyPr/>
                    <a:lstStyle/>
                    <a:p>
                      <a:pPr algn="ctr"/>
                      <a:r>
                        <a:rPr lang="en-GB" sz="1800" b="1" dirty="0">
                          <a:latin typeface="Arial" panose="020B0604020202020204" pitchFamily="34" charset="0"/>
                          <a:cs typeface="Arial" panose="020B0604020202020204" pitchFamily="34" charset="0"/>
                        </a:rPr>
                        <a:t>Grade1</a:t>
                      </a:r>
                    </a:p>
                  </a:txBody>
                  <a:tcPr anchor="ctr">
                    <a:lnL w="12700" cmpd="sng">
                      <a:noFill/>
                    </a:lnL>
                    <a:lnR w="12700" cmpd="sng">
                      <a:noFill/>
                    </a:lnR>
                    <a:lnT w="12700" cmpd="sng">
                      <a:noFill/>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solidFill>
                      <a:srgbClr val="0BD947"/>
                    </a:solidFill>
                  </a:tcPr>
                </a:tc>
                <a:tc>
                  <a:txBody>
                    <a:bodyPr/>
                    <a:lstStyle/>
                    <a:p>
                      <a:pPr algn="ctr"/>
                      <a:r>
                        <a:rPr lang="en-GB" sz="1800" b="1" dirty="0">
                          <a:latin typeface="Arial" panose="020B0604020202020204" pitchFamily="34" charset="0"/>
                          <a:cs typeface="Arial" panose="020B0604020202020204" pitchFamily="34" charset="0"/>
                        </a:rPr>
                        <a:t>Grade2</a:t>
                      </a:r>
                    </a:p>
                  </a:txBody>
                  <a:tcPr anchor="ctr">
                    <a:lnL w="12700" cmpd="sng">
                      <a:noFill/>
                    </a:lnL>
                    <a:lnR w="12700" cmpd="sng">
                      <a:noFill/>
                    </a:lnR>
                    <a:lnT w="12700" cmpd="sng">
                      <a:noFill/>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solidFill>
                      <a:srgbClr val="0BD947"/>
                    </a:solidFill>
                  </a:tcPr>
                </a:tc>
                <a:tc>
                  <a:txBody>
                    <a:bodyPr/>
                    <a:lstStyle/>
                    <a:p>
                      <a:r>
                        <a:rPr lang="en-GB" sz="1800" b="1" dirty="0">
                          <a:latin typeface="Arial" panose="020B0604020202020204" pitchFamily="34" charset="0"/>
                          <a:cs typeface="Arial" panose="020B0604020202020204" pitchFamily="34" charset="0"/>
                        </a:rPr>
                        <a:t>Condition</a:t>
                      </a:r>
                    </a:p>
                  </a:txBody>
                  <a:tcPr anchor="ctr">
                    <a:lnL w="12700" cmpd="sng">
                      <a:noFill/>
                    </a:lnL>
                    <a:lnR w="12700" cmpd="sng">
                      <a:noFill/>
                    </a:lnR>
                    <a:lnT w="12700" cmpd="sng">
                      <a:noFill/>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solidFill>
                      <a:srgbClr val="0BD947"/>
                    </a:solidFill>
                  </a:tcPr>
                </a:tc>
                <a:tc>
                  <a:txBody>
                    <a:bodyPr/>
                    <a:lstStyle/>
                    <a:p>
                      <a:r>
                        <a:rPr lang="en-GB" sz="1800" b="1" dirty="0">
                          <a:latin typeface="Arial" panose="020B0604020202020204" pitchFamily="34" charset="0"/>
                          <a:cs typeface="Arial" panose="020B0604020202020204" pitchFamily="34" charset="0"/>
                        </a:rPr>
                        <a:t>True or false?</a:t>
                      </a:r>
                    </a:p>
                  </a:txBody>
                  <a:tcPr anchor="ctr">
                    <a:lnL w="12700" cmpd="sng">
                      <a:noFill/>
                    </a:lnL>
                    <a:lnR w="12700" cmpd="sng">
                      <a:noFill/>
                    </a:lnR>
                    <a:lnT w="12700" cmpd="sng">
                      <a:noFill/>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solidFill>
                      <a:srgbClr val="0BD947"/>
                    </a:solidFill>
                  </a:tcPr>
                </a:tc>
                <a:extLst>
                  <a:ext uri="{0D108BD9-81ED-4DB2-BD59-A6C34878D82A}">
                    <a16:rowId xmlns:a16="http://schemas.microsoft.com/office/drawing/2014/main" val="10000"/>
                  </a:ext>
                </a:extLst>
              </a:tr>
              <a:tr h="540000">
                <a:tc>
                  <a:txBody>
                    <a:bodyPr/>
                    <a:lstStyle/>
                    <a:p>
                      <a:pPr algn="ctr"/>
                      <a:r>
                        <a:rPr lang="en-GB" sz="1800" dirty="0">
                          <a:latin typeface="Arial" panose="020B0604020202020204" pitchFamily="34" charset="0"/>
                          <a:cs typeface="Arial" panose="020B0604020202020204" pitchFamily="34" charset="0"/>
                        </a:rPr>
                        <a:t>80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latin typeface="Arial" panose="020B0604020202020204" pitchFamily="34" charset="0"/>
                          <a:cs typeface="Arial" panose="020B0604020202020204" pitchFamily="34" charset="0"/>
                        </a:rPr>
                        <a:t>67</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(Grade1 &gt;= 80) AND (Grade2 &gt;= 80)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b="1" dirty="0">
                          <a:solidFill>
                            <a:srgbClr val="FF0000"/>
                          </a:solidFill>
                          <a:latin typeface="Arial" panose="020B0604020202020204" pitchFamily="34" charset="0"/>
                          <a:cs typeface="Arial" panose="020B0604020202020204" pitchFamily="34" charset="0"/>
                        </a:rPr>
                        <a:t>False</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0000">
                <a:tc>
                  <a:txBody>
                    <a:bodyPr/>
                    <a:lstStyle/>
                    <a:p>
                      <a:pPr algn="ctr"/>
                      <a:r>
                        <a:rPr lang="en-GB" sz="1800" dirty="0">
                          <a:latin typeface="Arial" panose="020B0604020202020204" pitchFamily="34" charset="0"/>
                          <a:cs typeface="Arial" panose="020B0604020202020204" pitchFamily="34" charset="0"/>
                        </a:rPr>
                        <a:t>82</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latin typeface="Arial" panose="020B0604020202020204" pitchFamily="34" charset="0"/>
                          <a:cs typeface="Arial" panose="020B0604020202020204" pitchFamily="34" charset="0"/>
                        </a:rPr>
                        <a:t>80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(Grade1 &gt;= 60) OR (Grade2 &gt;= 80)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b="1" dirty="0">
                          <a:solidFill>
                            <a:srgbClr val="FF0000"/>
                          </a:solidFill>
                          <a:latin typeface="Arial" panose="020B0604020202020204" pitchFamily="34" charset="0"/>
                          <a:cs typeface="Arial" panose="020B0604020202020204" pitchFamily="34" charset="0"/>
                        </a:rPr>
                        <a:t>True</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0000">
                <a:tc>
                  <a:txBody>
                    <a:bodyPr/>
                    <a:lstStyle/>
                    <a:p>
                      <a:pPr algn="ctr"/>
                      <a:r>
                        <a:rPr lang="en-GB" sz="1800" dirty="0">
                          <a:latin typeface="Arial" panose="020B0604020202020204" pitchFamily="34" charset="0"/>
                          <a:cs typeface="Arial" panose="020B0604020202020204" pitchFamily="34" charset="0"/>
                        </a:rPr>
                        <a:t>35</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latin typeface="Arial" panose="020B0604020202020204" pitchFamily="34" charset="0"/>
                          <a:cs typeface="Arial" panose="020B0604020202020204" pitchFamily="34" charset="0"/>
                        </a:rPr>
                        <a:t>50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(Grade1 &lt; 50) AND (Grade2 &lt; 50)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b="1" dirty="0">
                          <a:solidFill>
                            <a:srgbClr val="FF0000"/>
                          </a:solidFill>
                          <a:latin typeface="Arial" panose="020B0604020202020204" pitchFamily="34" charset="0"/>
                          <a:cs typeface="Arial" panose="020B0604020202020204" pitchFamily="34" charset="0"/>
                        </a:rPr>
                        <a:t>False</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0000">
                <a:tc>
                  <a:txBody>
                    <a:bodyPr/>
                    <a:lstStyle/>
                    <a:p>
                      <a:pPr algn="ctr"/>
                      <a:r>
                        <a:rPr lang="en-GB" sz="1800" dirty="0">
                          <a:latin typeface="Arial" panose="020B0604020202020204" pitchFamily="34" charset="0"/>
                          <a:cs typeface="Arial" panose="020B0604020202020204" pitchFamily="34" charset="0"/>
                        </a:rPr>
                        <a:t>65</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(Grade1 &lt; 30) OR (Grade1 &gt; 80)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b="1" dirty="0">
                          <a:solidFill>
                            <a:srgbClr val="FF0000"/>
                          </a:solidFill>
                          <a:latin typeface="Arial" panose="020B0604020202020204" pitchFamily="34" charset="0"/>
                          <a:cs typeface="Arial" panose="020B0604020202020204" pitchFamily="34" charset="0"/>
                        </a:rPr>
                        <a:t>False</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00">
                <a:tc>
                  <a:txBody>
                    <a:bodyPr/>
                    <a:lstStyle/>
                    <a:p>
                      <a:pPr algn="ctr"/>
                      <a:r>
                        <a:rPr lang="en-GB" sz="1800" dirty="0">
                          <a:latin typeface="Arial" panose="020B0604020202020204" pitchFamily="34" charset="0"/>
                          <a:cs typeface="Arial" panose="020B0604020202020204" pitchFamily="34" charset="0"/>
                        </a:rPr>
                        <a:t>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latin typeface="Arial" panose="020B0604020202020204" pitchFamily="34" charset="0"/>
                          <a:cs typeface="Arial" panose="020B0604020202020204" pitchFamily="34" charset="0"/>
                        </a:rPr>
                        <a:t>75</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NOT(Grade1 &gt; 50)</a:t>
                      </a:r>
                      <a:r>
                        <a:rPr lang="en-GB" sz="1800" baseline="0" dirty="0">
                          <a:latin typeface="Arial" panose="020B0604020202020204" pitchFamily="34" charset="0"/>
                          <a:cs typeface="Arial" panose="020B0604020202020204" pitchFamily="34" charset="0"/>
                        </a:rPr>
                        <a:t> AND (Grade2 &gt; 50)</a:t>
                      </a:r>
                      <a:endParaRPr lang="en-GB" sz="18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b="1" dirty="0">
                          <a:solidFill>
                            <a:srgbClr val="FF0000"/>
                          </a:solidFill>
                          <a:latin typeface="Arial" panose="020B0604020202020204" pitchFamily="34" charset="0"/>
                          <a:cs typeface="Arial" panose="020B0604020202020204" pitchFamily="34" charset="0"/>
                        </a:rPr>
                        <a:t>True</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40000">
                <a:tc>
                  <a:txBody>
                    <a:bodyPr/>
                    <a:lstStyle/>
                    <a:p>
                      <a:pPr algn="ctr"/>
                      <a:r>
                        <a:rPr lang="en-GB" sz="1800" dirty="0">
                          <a:latin typeface="Arial" panose="020B0604020202020204" pitchFamily="34" charset="0"/>
                          <a:cs typeface="Arial" panose="020B0604020202020204" pitchFamily="34" charset="0"/>
                        </a:rPr>
                        <a:t>65</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latin typeface="Arial" panose="020B0604020202020204" pitchFamily="34" charset="0"/>
                          <a:cs typeface="Arial" panose="020B0604020202020204" pitchFamily="34" charset="0"/>
                        </a:rPr>
                        <a:t>85</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NOT(Grade1 &lt; 80) AND </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NOT</a:t>
                      </a:r>
                      <a:r>
                        <a:rPr lang="en-GB" sz="1800" baseline="0"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(Grade2 &lt; 80)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1" dirty="0">
                        <a:solidFill>
                          <a:srgbClr val="FF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827070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True or false?</a:t>
            </a:r>
          </a:p>
        </p:txBody>
      </p:sp>
      <p:sp>
        <p:nvSpPr>
          <p:cNvPr id="3" name="Text Placeholder 2"/>
          <p:cNvSpPr>
            <a:spLocks noGrp="1"/>
          </p:cNvSpPr>
          <p:nvPr>
            <p:ph type="body" sz="quarter" idx="14"/>
          </p:nvPr>
        </p:nvSpPr>
        <p:spPr>
          <a:xfrm>
            <a:off x="673385" y="1718468"/>
            <a:ext cx="7797230" cy="4768057"/>
          </a:xfrm>
        </p:spPr>
        <p:txBody>
          <a:bodyPr/>
          <a:lstStyle/>
          <a:p>
            <a:r>
              <a:rPr lang="en-GB" dirty="0"/>
              <a:t>Complete the table:</a:t>
            </a:r>
          </a:p>
        </p:txBody>
      </p:sp>
      <p:graphicFrame>
        <p:nvGraphicFramePr>
          <p:cNvPr id="4" name="Table 3"/>
          <p:cNvGraphicFramePr>
            <a:graphicFrameLocks noGrp="1"/>
          </p:cNvGraphicFramePr>
          <p:nvPr>
            <p:extLst/>
          </p:nvPr>
        </p:nvGraphicFramePr>
        <p:xfrm>
          <a:off x="724280" y="2246110"/>
          <a:ext cx="7797230" cy="3980160"/>
        </p:xfrm>
        <a:graphic>
          <a:graphicData uri="http://schemas.openxmlformats.org/drawingml/2006/table">
            <a:tbl>
              <a:tblPr firstRow="1" bandRow="1">
                <a:tableStyleId>{5C22544A-7EE6-4342-B048-85BDC9FD1C3A}</a:tableStyleId>
              </a:tblPr>
              <a:tblGrid>
                <a:gridCol w="1029106">
                  <a:extLst>
                    <a:ext uri="{9D8B030D-6E8A-4147-A177-3AD203B41FA5}">
                      <a16:colId xmlns:a16="http://schemas.microsoft.com/office/drawing/2014/main" val="20000"/>
                    </a:ext>
                  </a:extLst>
                </a:gridCol>
                <a:gridCol w="1074220">
                  <a:extLst>
                    <a:ext uri="{9D8B030D-6E8A-4147-A177-3AD203B41FA5}">
                      <a16:colId xmlns:a16="http://schemas.microsoft.com/office/drawing/2014/main" val="20001"/>
                    </a:ext>
                  </a:extLst>
                </a:gridCol>
                <a:gridCol w="4201844">
                  <a:extLst>
                    <a:ext uri="{9D8B030D-6E8A-4147-A177-3AD203B41FA5}">
                      <a16:colId xmlns:a16="http://schemas.microsoft.com/office/drawing/2014/main" val="20002"/>
                    </a:ext>
                  </a:extLst>
                </a:gridCol>
                <a:gridCol w="1492060">
                  <a:extLst>
                    <a:ext uri="{9D8B030D-6E8A-4147-A177-3AD203B41FA5}">
                      <a16:colId xmlns:a16="http://schemas.microsoft.com/office/drawing/2014/main" val="20003"/>
                    </a:ext>
                  </a:extLst>
                </a:gridCol>
              </a:tblGrid>
              <a:tr h="540000">
                <a:tc>
                  <a:txBody>
                    <a:bodyPr/>
                    <a:lstStyle/>
                    <a:p>
                      <a:pPr algn="ctr"/>
                      <a:r>
                        <a:rPr lang="en-GB" sz="1800" b="1" dirty="0">
                          <a:latin typeface="Arial" panose="020B0604020202020204" pitchFamily="34" charset="0"/>
                          <a:cs typeface="Arial" panose="020B0604020202020204" pitchFamily="34" charset="0"/>
                        </a:rPr>
                        <a:t>Grade1</a:t>
                      </a:r>
                    </a:p>
                  </a:txBody>
                  <a:tcPr anchor="ctr">
                    <a:lnL w="12700" cmpd="sng">
                      <a:noFill/>
                    </a:lnL>
                    <a:lnR w="12700" cmpd="sng">
                      <a:noFill/>
                    </a:lnR>
                    <a:lnT w="12700" cmpd="sng">
                      <a:noFill/>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solidFill>
                      <a:srgbClr val="0BD947"/>
                    </a:solidFill>
                  </a:tcPr>
                </a:tc>
                <a:tc>
                  <a:txBody>
                    <a:bodyPr/>
                    <a:lstStyle/>
                    <a:p>
                      <a:pPr algn="ctr"/>
                      <a:r>
                        <a:rPr lang="en-GB" sz="1800" b="1" dirty="0">
                          <a:latin typeface="Arial" panose="020B0604020202020204" pitchFamily="34" charset="0"/>
                          <a:cs typeface="Arial" panose="020B0604020202020204" pitchFamily="34" charset="0"/>
                        </a:rPr>
                        <a:t>Grade2</a:t>
                      </a:r>
                    </a:p>
                  </a:txBody>
                  <a:tcPr anchor="ctr">
                    <a:lnL w="12700" cmpd="sng">
                      <a:noFill/>
                    </a:lnL>
                    <a:lnR w="12700" cmpd="sng">
                      <a:noFill/>
                    </a:lnR>
                    <a:lnT w="12700" cmpd="sng">
                      <a:noFill/>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solidFill>
                      <a:srgbClr val="0BD947"/>
                    </a:solidFill>
                  </a:tcPr>
                </a:tc>
                <a:tc>
                  <a:txBody>
                    <a:bodyPr/>
                    <a:lstStyle/>
                    <a:p>
                      <a:r>
                        <a:rPr lang="en-GB" sz="1800" b="1" dirty="0">
                          <a:latin typeface="Arial" panose="020B0604020202020204" pitchFamily="34" charset="0"/>
                          <a:cs typeface="Arial" panose="020B0604020202020204" pitchFamily="34" charset="0"/>
                        </a:rPr>
                        <a:t>Condition</a:t>
                      </a:r>
                    </a:p>
                  </a:txBody>
                  <a:tcPr anchor="ctr">
                    <a:lnL w="12700" cmpd="sng">
                      <a:noFill/>
                    </a:lnL>
                    <a:lnR w="12700" cmpd="sng">
                      <a:noFill/>
                    </a:lnR>
                    <a:lnT w="12700" cmpd="sng">
                      <a:noFill/>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solidFill>
                      <a:srgbClr val="0BD947"/>
                    </a:solidFill>
                  </a:tcPr>
                </a:tc>
                <a:tc>
                  <a:txBody>
                    <a:bodyPr/>
                    <a:lstStyle/>
                    <a:p>
                      <a:r>
                        <a:rPr lang="en-GB" sz="1800" b="1" dirty="0">
                          <a:latin typeface="Arial" panose="020B0604020202020204" pitchFamily="34" charset="0"/>
                          <a:cs typeface="Arial" panose="020B0604020202020204" pitchFamily="34" charset="0"/>
                        </a:rPr>
                        <a:t>True or false?</a:t>
                      </a:r>
                    </a:p>
                  </a:txBody>
                  <a:tcPr anchor="ctr">
                    <a:lnL w="12700" cmpd="sng">
                      <a:noFill/>
                    </a:lnL>
                    <a:lnR w="12700" cmpd="sng">
                      <a:noFill/>
                    </a:lnR>
                    <a:lnT w="12700" cmpd="sng">
                      <a:noFill/>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solidFill>
                      <a:srgbClr val="0BD947"/>
                    </a:solidFill>
                  </a:tcPr>
                </a:tc>
                <a:extLst>
                  <a:ext uri="{0D108BD9-81ED-4DB2-BD59-A6C34878D82A}">
                    <a16:rowId xmlns:a16="http://schemas.microsoft.com/office/drawing/2014/main" val="10000"/>
                  </a:ext>
                </a:extLst>
              </a:tr>
              <a:tr h="540000">
                <a:tc>
                  <a:txBody>
                    <a:bodyPr/>
                    <a:lstStyle/>
                    <a:p>
                      <a:pPr algn="ctr"/>
                      <a:r>
                        <a:rPr lang="en-GB" sz="1800" dirty="0">
                          <a:latin typeface="Arial" panose="020B0604020202020204" pitchFamily="34" charset="0"/>
                          <a:cs typeface="Arial" panose="020B0604020202020204" pitchFamily="34" charset="0"/>
                        </a:rPr>
                        <a:t>80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latin typeface="Arial" panose="020B0604020202020204" pitchFamily="34" charset="0"/>
                          <a:cs typeface="Arial" panose="020B0604020202020204" pitchFamily="34" charset="0"/>
                        </a:rPr>
                        <a:t>67</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(Grade1 &gt;= 80) AND (Grade2 &gt;= 80)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b="1" dirty="0">
                          <a:solidFill>
                            <a:srgbClr val="FF0000"/>
                          </a:solidFill>
                          <a:latin typeface="Arial" panose="020B0604020202020204" pitchFamily="34" charset="0"/>
                          <a:cs typeface="Arial" panose="020B0604020202020204" pitchFamily="34" charset="0"/>
                        </a:rPr>
                        <a:t>False</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0000">
                <a:tc>
                  <a:txBody>
                    <a:bodyPr/>
                    <a:lstStyle/>
                    <a:p>
                      <a:pPr algn="ctr"/>
                      <a:r>
                        <a:rPr lang="en-GB" sz="1800" dirty="0">
                          <a:latin typeface="Arial" panose="020B0604020202020204" pitchFamily="34" charset="0"/>
                          <a:cs typeface="Arial" panose="020B0604020202020204" pitchFamily="34" charset="0"/>
                        </a:rPr>
                        <a:t>82</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latin typeface="Arial" panose="020B0604020202020204" pitchFamily="34" charset="0"/>
                          <a:cs typeface="Arial" panose="020B0604020202020204" pitchFamily="34" charset="0"/>
                        </a:rPr>
                        <a:t>80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(Grade1 &gt;= 60) OR (Grade2 &gt;= 80)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b="1" dirty="0">
                          <a:solidFill>
                            <a:srgbClr val="FF0000"/>
                          </a:solidFill>
                          <a:latin typeface="Arial" panose="020B0604020202020204" pitchFamily="34" charset="0"/>
                          <a:cs typeface="Arial" panose="020B0604020202020204" pitchFamily="34" charset="0"/>
                        </a:rPr>
                        <a:t>True</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0000">
                <a:tc>
                  <a:txBody>
                    <a:bodyPr/>
                    <a:lstStyle/>
                    <a:p>
                      <a:pPr algn="ctr"/>
                      <a:r>
                        <a:rPr lang="en-GB" sz="1800" dirty="0">
                          <a:latin typeface="Arial" panose="020B0604020202020204" pitchFamily="34" charset="0"/>
                          <a:cs typeface="Arial" panose="020B0604020202020204" pitchFamily="34" charset="0"/>
                        </a:rPr>
                        <a:t>35</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latin typeface="Arial" panose="020B0604020202020204" pitchFamily="34" charset="0"/>
                          <a:cs typeface="Arial" panose="020B0604020202020204" pitchFamily="34" charset="0"/>
                        </a:rPr>
                        <a:t>50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(Grade1 &lt; 50) AND (Grade2 &lt; 50)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b="1" dirty="0">
                          <a:solidFill>
                            <a:srgbClr val="FF0000"/>
                          </a:solidFill>
                          <a:latin typeface="Arial" panose="020B0604020202020204" pitchFamily="34" charset="0"/>
                          <a:cs typeface="Arial" panose="020B0604020202020204" pitchFamily="34" charset="0"/>
                        </a:rPr>
                        <a:t>False</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0000">
                <a:tc>
                  <a:txBody>
                    <a:bodyPr/>
                    <a:lstStyle/>
                    <a:p>
                      <a:pPr algn="ctr"/>
                      <a:r>
                        <a:rPr lang="en-GB" sz="1800" dirty="0">
                          <a:latin typeface="Arial" panose="020B0604020202020204" pitchFamily="34" charset="0"/>
                          <a:cs typeface="Arial" panose="020B0604020202020204" pitchFamily="34" charset="0"/>
                        </a:rPr>
                        <a:t>65</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(Grade1 &lt; 30) OR (Grade1 &gt; 80)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b="1" dirty="0">
                          <a:solidFill>
                            <a:srgbClr val="FF0000"/>
                          </a:solidFill>
                          <a:latin typeface="Arial" panose="020B0604020202020204" pitchFamily="34" charset="0"/>
                          <a:cs typeface="Arial" panose="020B0604020202020204" pitchFamily="34" charset="0"/>
                        </a:rPr>
                        <a:t>False</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00">
                <a:tc>
                  <a:txBody>
                    <a:bodyPr/>
                    <a:lstStyle/>
                    <a:p>
                      <a:pPr algn="ctr"/>
                      <a:r>
                        <a:rPr lang="en-GB" sz="1800" dirty="0">
                          <a:latin typeface="Arial" panose="020B0604020202020204" pitchFamily="34" charset="0"/>
                          <a:cs typeface="Arial" panose="020B0604020202020204" pitchFamily="34" charset="0"/>
                        </a:rPr>
                        <a:t>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latin typeface="Arial" panose="020B0604020202020204" pitchFamily="34" charset="0"/>
                          <a:cs typeface="Arial" panose="020B0604020202020204" pitchFamily="34" charset="0"/>
                        </a:rPr>
                        <a:t>75</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NOT(Grade1 &gt; 50)</a:t>
                      </a:r>
                      <a:r>
                        <a:rPr lang="en-GB" sz="1800" baseline="0" dirty="0">
                          <a:latin typeface="Arial" panose="020B0604020202020204" pitchFamily="34" charset="0"/>
                          <a:cs typeface="Arial" panose="020B0604020202020204" pitchFamily="34" charset="0"/>
                        </a:rPr>
                        <a:t> AND (Grade2 &gt; 50)</a:t>
                      </a:r>
                      <a:endParaRPr lang="en-GB" sz="18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b="1" dirty="0">
                          <a:solidFill>
                            <a:srgbClr val="FF0000"/>
                          </a:solidFill>
                          <a:latin typeface="Arial" panose="020B0604020202020204" pitchFamily="34" charset="0"/>
                          <a:cs typeface="Arial" panose="020B0604020202020204" pitchFamily="34" charset="0"/>
                        </a:rPr>
                        <a:t>True</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40000">
                <a:tc>
                  <a:txBody>
                    <a:bodyPr/>
                    <a:lstStyle/>
                    <a:p>
                      <a:pPr algn="ctr"/>
                      <a:r>
                        <a:rPr lang="en-GB" sz="1800" dirty="0">
                          <a:latin typeface="Arial" panose="020B0604020202020204" pitchFamily="34" charset="0"/>
                          <a:cs typeface="Arial" panose="020B0604020202020204" pitchFamily="34" charset="0"/>
                        </a:rPr>
                        <a:t>65</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latin typeface="Arial" panose="020B0604020202020204" pitchFamily="34" charset="0"/>
                          <a:cs typeface="Arial" panose="020B0604020202020204" pitchFamily="34" charset="0"/>
                        </a:rPr>
                        <a:t>85</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NOT(Grade1 &lt; 80) AND </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NOT</a:t>
                      </a:r>
                      <a:r>
                        <a:rPr lang="en-GB" sz="1800" baseline="0"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(Grade2 &lt; 80)</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b="1" dirty="0">
                          <a:solidFill>
                            <a:srgbClr val="FF0000"/>
                          </a:solidFill>
                          <a:latin typeface="Arial" panose="020B0604020202020204" pitchFamily="34" charset="0"/>
                          <a:cs typeface="Arial" panose="020B0604020202020204" pitchFamily="34" charset="0"/>
                        </a:rPr>
                        <a:t>False</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18091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Introducing pseudocode</a:t>
            </a:r>
          </a:p>
        </p:txBody>
      </p:sp>
      <p:sp>
        <p:nvSpPr>
          <p:cNvPr id="3" name="Text Placeholder 2"/>
          <p:cNvSpPr>
            <a:spLocks noGrp="1"/>
          </p:cNvSpPr>
          <p:nvPr>
            <p:ph type="body" sz="quarter" idx="14"/>
          </p:nvPr>
        </p:nvSpPr>
        <p:spPr/>
        <p:txBody>
          <a:bodyPr/>
          <a:lstStyle/>
          <a:p>
            <a:r>
              <a:rPr lang="en-GB" dirty="0"/>
              <a:t>Pseudocode is a convenient way of writing algorithms without worrying about the syntax of a particular programming language</a:t>
            </a:r>
          </a:p>
          <a:p>
            <a:pPr marL="0" indent="0" defTabSz="450850">
              <a:spcAft>
                <a:spcPts val="600"/>
              </a:spcAft>
              <a:buNone/>
              <a:tabLst>
                <a:tab pos="450850" algn="l"/>
              </a:tabLst>
            </a:pPr>
            <a:r>
              <a:rPr lang="en-GB" dirty="0"/>
              <a:t>	</a:t>
            </a:r>
            <a:r>
              <a:rPr lang="en-GB" sz="2000" dirty="0">
                <a:solidFill>
                  <a:srgbClr val="0BD947"/>
                </a:solidFill>
              </a:rPr>
              <a:t>OUTPUT “Please enter your age: ”	</a:t>
            </a:r>
          </a:p>
          <a:p>
            <a:pPr marL="0" indent="0" defTabSz="450850">
              <a:spcAft>
                <a:spcPts val="600"/>
              </a:spcAft>
              <a:buNone/>
              <a:tabLst>
                <a:tab pos="450850" algn="l"/>
              </a:tabLst>
            </a:pPr>
            <a:r>
              <a:rPr lang="en-GB" sz="2000" dirty="0">
                <a:solidFill>
                  <a:srgbClr val="0BD947"/>
                </a:solidFill>
              </a:rPr>
              <a:t>	INPUT age </a:t>
            </a:r>
          </a:p>
          <a:p>
            <a:pPr marL="0" indent="0" defTabSz="450850">
              <a:spcAft>
                <a:spcPts val="600"/>
              </a:spcAft>
              <a:buNone/>
              <a:tabLst>
                <a:tab pos="450850" algn="l"/>
              </a:tabLst>
            </a:pPr>
            <a:r>
              <a:rPr lang="en-GB" sz="2000" dirty="0">
                <a:solidFill>
                  <a:srgbClr val="0BD947"/>
                </a:solidFill>
                <a:sym typeface="Wingdings" panose="05000000000000000000" pitchFamily="2" charset="2"/>
              </a:rPr>
              <a:t>	IF age &gt;= 17 THEN</a:t>
            </a:r>
          </a:p>
          <a:p>
            <a:pPr marL="0" indent="0" defTabSz="450850">
              <a:spcAft>
                <a:spcPts val="600"/>
              </a:spcAft>
              <a:buNone/>
              <a:tabLst>
                <a:tab pos="450850" algn="l"/>
              </a:tabLst>
            </a:pPr>
            <a:r>
              <a:rPr lang="en-GB" sz="2000" dirty="0">
                <a:solidFill>
                  <a:srgbClr val="0BD947"/>
                </a:solidFill>
                <a:sym typeface="Wingdings" panose="05000000000000000000" pitchFamily="2" charset="2"/>
              </a:rPr>
              <a:t>		OUTPUT “You are old enough to drive”</a:t>
            </a:r>
          </a:p>
          <a:p>
            <a:pPr marL="0" indent="0" defTabSz="450850">
              <a:spcAft>
                <a:spcPts val="600"/>
              </a:spcAft>
              <a:buNone/>
              <a:tabLst>
                <a:tab pos="450850" algn="l"/>
              </a:tabLst>
            </a:pPr>
            <a:r>
              <a:rPr lang="en-GB" sz="2000" dirty="0">
                <a:solidFill>
                  <a:srgbClr val="0BD947"/>
                </a:solidFill>
                <a:sym typeface="Wingdings" panose="05000000000000000000" pitchFamily="2" charset="2"/>
              </a:rPr>
              <a:t>	ELSE</a:t>
            </a:r>
          </a:p>
          <a:p>
            <a:pPr marL="0" indent="0" defTabSz="450850">
              <a:spcAft>
                <a:spcPts val="600"/>
              </a:spcAft>
              <a:buNone/>
              <a:tabLst>
                <a:tab pos="450850" algn="l"/>
              </a:tabLst>
            </a:pPr>
            <a:r>
              <a:rPr lang="en-GB" sz="2000" dirty="0">
                <a:solidFill>
                  <a:srgbClr val="0BD947"/>
                </a:solidFill>
                <a:sym typeface="Wingdings" panose="05000000000000000000" pitchFamily="2" charset="2"/>
              </a:rPr>
              <a:t>		OUTPUT “You are too young to drive”</a:t>
            </a:r>
          </a:p>
          <a:p>
            <a:pPr marL="0" indent="0" defTabSz="450850">
              <a:spcAft>
                <a:spcPts val="600"/>
              </a:spcAft>
              <a:buNone/>
              <a:tabLst>
                <a:tab pos="450850" algn="l"/>
              </a:tabLst>
            </a:pPr>
            <a:r>
              <a:rPr lang="en-GB" sz="2000" dirty="0">
                <a:solidFill>
                  <a:srgbClr val="0BD947"/>
                </a:solidFill>
                <a:sym typeface="Wingdings" panose="05000000000000000000" pitchFamily="2" charset="2"/>
              </a:rPr>
              <a:t>		</a:t>
            </a:r>
            <a:r>
              <a:rPr lang="en-GB" sz="2000" dirty="0" err="1">
                <a:solidFill>
                  <a:srgbClr val="0BD947"/>
                </a:solidFill>
                <a:sym typeface="Wingdings" panose="05000000000000000000" pitchFamily="2" charset="2"/>
              </a:rPr>
              <a:t>yearsToWait</a:t>
            </a:r>
            <a:r>
              <a:rPr lang="en-GB" sz="2000" dirty="0">
                <a:solidFill>
                  <a:srgbClr val="0BD947"/>
                </a:solidFill>
                <a:sym typeface="Wingdings" panose="05000000000000000000" pitchFamily="2" charset="2"/>
              </a:rPr>
              <a:t>  17 – age</a:t>
            </a:r>
          </a:p>
          <a:p>
            <a:pPr marL="0" indent="0" defTabSz="450850">
              <a:spcAft>
                <a:spcPts val="600"/>
              </a:spcAft>
              <a:buNone/>
              <a:tabLst>
                <a:tab pos="450850" algn="l"/>
              </a:tabLst>
            </a:pPr>
            <a:r>
              <a:rPr lang="en-GB" sz="2000" dirty="0">
                <a:solidFill>
                  <a:srgbClr val="0BD947"/>
                </a:solidFill>
                <a:sym typeface="Wingdings" panose="05000000000000000000" pitchFamily="2" charset="2"/>
              </a:rPr>
              <a:t>		OUTPUT “Wait another ”, </a:t>
            </a:r>
            <a:r>
              <a:rPr lang="en-GB" sz="2000" dirty="0" err="1">
                <a:solidFill>
                  <a:srgbClr val="0BD947"/>
                </a:solidFill>
                <a:sym typeface="Wingdings" panose="05000000000000000000" pitchFamily="2" charset="2"/>
              </a:rPr>
              <a:t>yearsToWait</a:t>
            </a:r>
            <a:r>
              <a:rPr lang="en-GB" sz="2000" dirty="0">
                <a:solidFill>
                  <a:srgbClr val="0BD947"/>
                </a:solidFill>
                <a:sym typeface="Wingdings" panose="05000000000000000000" pitchFamily="2" charset="2"/>
              </a:rPr>
              <a:t>, “years”</a:t>
            </a:r>
          </a:p>
          <a:p>
            <a:pPr marL="0" indent="0" defTabSz="450850">
              <a:spcAft>
                <a:spcPts val="600"/>
              </a:spcAft>
              <a:buNone/>
              <a:tabLst>
                <a:tab pos="450850" algn="l"/>
              </a:tabLst>
            </a:pPr>
            <a:r>
              <a:rPr lang="en-GB" sz="2000" dirty="0">
                <a:solidFill>
                  <a:srgbClr val="0BD947"/>
                </a:solidFill>
                <a:sym typeface="Wingdings" panose="05000000000000000000" pitchFamily="2" charset="2"/>
              </a:rPr>
              <a:t>	ENDIF</a:t>
            </a:r>
          </a:p>
          <a:p>
            <a:pPr marL="0" indent="0" defTabSz="450850">
              <a:buNone/>
              <a:tabLst>
                <a:tab pos="450850" algn="l"/>
              </a:tabLst>
            </a:pPr>
            <a:r>
              <a:rPr lang="en-GB" dirty="0">
                <a:sym typeface="Wingdings" panose="05000000000000000000" pitchFamily="2" charset="2"/>
              </a:rPr>
              <a:t>	</a:t>
            </a:r>
            <a:endParaRPr lang="en-GB" dirty="0"/>
          </a:p>
        </p:txBody>
      </p:sp>
    </p:spTree>
    <p:extLst>
      <p:ext uri="{BB962C8B-B14F-4D97-AF65-F5344CB8AC3E}">
        <p14:creationId xmlns:p14="http://schemas.microsoft.com/office/powerpoint/2010/main" val="201573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Writing pseudocode</a:t>
            </a:r>
          </a:p>
        </p:txBody>
      </p:sp>
      <p:sp>
        <p:nvSpPr>
          <p:cNvPr id="3" name="Text Placeholder 2"/>
          <p:cNvSpPr>
            <a:spLocks noGrp="1"/>
          </p:cNvSpPr>
          <p:nvPr>
            <p:ph type="body" sz="quarter" idx="14"/>
          </p:nvPr>
        </p:nvSpPr>
        <p:spPr/>
        <p:txBody>
          <a:bodyPr/>
          <a:lstStyle/>
          <a:p>
            <a:r>
              <a:rPr lang="en-GB" dirty="0"/>
              <a:t>Write pseudocode for a program which asks the user to enter the cost of two items, adds the two costs and if the cost is greater than $10.00, displays a message “Sorry, too much”. Otherwise it displays the change due from $10.00</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828802" y="3941729"/>
            <a:ext cx="5439265" cy="2903456"/>
          </a:xfrm>
          <a:prstGeom prst="rect">
            <a:avLst/>
          </a:prstGeom>
        </p:spPr>
      </p:pic>
    </p:spTree>
    <p:extLst>
      <p:ext uri="{BB962C8B-B14F-4D97-AF65-F5344CB8AC3E}">
        <p14:creationId xmlns:p14="http://schemas.microsoft.com/office/powerpoint/2010/main" val="3349273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Pseudocode solution</a:t>
            </a:r>
            <a:endParaRPr lang="en-GB" dirty="0"/>
          </a:p>
        </p:txBody>
      </p:sp>
      <p:sp>
        <p:nvSpPr>
          <p:cNvPr id="3" name="Text Placeholder 2"/>
          <p:cNvSpPr>
            <a:spLocks noGrp="1"/>
          </p:cNvSpPr>
          <p:nvPr>
            <p:ph type="body" sz="quarter" idx="14"/>
          </p:nvPr>
        </p:nvSpPr>
        <p:spPr>
          <a:xfrm>
            <a:off x="733900" y="1702196"/>
            <a:ext cx="7797230" cy="3453607"/>
          </a:xfrm>
        </p:spPr>
        <p:txBody>
          <a:bodyPr/>
          <a:lstStyle/>
          <a:p>
            <a:pPr marL="0" indent="0">
              <a:spcAft>
                <a:spcPts val="600"/>
              </a:spcAft>
              <a:buNone/>
            </a:pPr>
            <a:r>
              <a:rPr lang="en-GB" sz="2000" dirty="0">
                <a:solidFill>
                  <a:srgbClr val="0BD947"/>
                </a:solidFill>
              </a:rPr>
              <a:t>OUTPUT “Please enter price of first item:”</a:t>
            </a:r>
          </a:p>
          <a:p>
            <a:pPr marL="0" indent="0">
              <a:spcAft>
                <a:spcPts val="600"/>
              </a:spcAft>
              <a:buNone/>
            </a:pPr>
            <a:r>
              <a:rPr lang="en-GB" sz="2000" dirty="0">
                <a:solidFill>
                  <a:srgbClr val="0BD947"/>
                </a:solidFill>
              </a:rPr>
              <a:t>INPUT item1 </a:t>
            </a:r>
          </a:p>
          <a:p>
            <a:pPr marL="0" indent="0">
              <a:spcAft>
                <a:spcPts val="600"/>
              </a:spcAft>
              <a:buNone/>
            </a:pPr>
            <a:r>
              <a:rPr lang="en-GB" sz="2000" dirty="0">
                <a:solidFill>
                  <a:srgbClr val="0BD947"/>
                </a:solidFill>
              </a:rPr>
              <a:t>OUTPUT “Please enter price of second item:”</a:t>
            </a:r>
          </a:p>
          <a:p>
            <a:pPr marL="0" indent="0">
              <a:spcAft>
                <a:spcPts val="600"/>
              </a:spcAft>
              <a:buNone/>
            </a:pPr>
            <a:r>
              <a:rPr lang="en-GB" sz="2000" dirty="0">
                <a:solidFill>
                  <a:srgbClr val="0BD947"/>
                </a:solidFill>
              </a:rPr>
              <a:t>INPUT item2 </a:t>
            </a:r>
          </a:p>
          <a:p>
            <a:pPr marL="0" indent="0">
              <a:spcAft>
                <a:spcPts val="600"/>
              </a:spcAft>
              <a:buNone/>
            </a:pPr>
            <a:r>
              <a:rPr lang="en-GB" sz="2000" dirty="0">
                <a:solidFill>
                  <a:srgbClr val="0BD947"/>
                </a:solidFill>
              </a:rPr>
              <a:t>total </a:t>
            </a:r>
            <a:r>
              <a:rPr lang="en-GB" sz="2000" dirty="0">
                <a:solidFill>
                  <a:srgbClr val="0BD947"/>
                </a:solidFill>
                <a:sym typeface="Wingdings" panose="05000000000000000000" pitchFamily="2" charset="2"/>
              </a:rPr>
              <a:t></a:t>
            </a:r>
            <a:r>
              <a:rPr lang="en-GB" sz="2000" dirty="0">
                <a:solidFill>
                  <a:srgbClr val="0BD947"/>
                </a:solidFill>
              </a:rPr>
              <a:t> item1 + item2</a:t>
            </a:r>
          </a:p>
          <a:p>
            <a:pPr marL="0" indent="0">
              <a:spcAft>
                <a:spcPts val="600"/>
              </a:spcAft>
              <a:buNone/>
            </a:pPr>
            <a:r>
              <a:rPr lang="en-GB" sz="2000" dirty="0">
                <a:solidFill>
                  <a:srgbClr val="0BD947"/>
                </a:solidFill>
              </a:rPr>
              <a:t>IF total &gt; 10 THEN</a:t>
            </a:r>
          </a:p>
          <a:p>
            <a:pPr marL="0" indent="0">
              <a:spcAft>
                <a:spcPts val="600"/>
              </a:spcAft>
              <a:buNone/>
            </a:pPr>
            <a:r>
              <a:rPr lang="en-GB" sz="2000" dirty="0">
                <a:solidFill>
                  <a:srgbClr val="0BD947"/>
                </a:solidFill>
              </a:rPr>
              <a:t>	OUTPUT “Sorry, too much”</a:t>
            </a:r>
          </a:p>
          <a:p>
            <a:pPr marL="0" indent="0">
              <a:spcAft>
                <a:spcPts val="600"/>
              </a:spcAft>
              <a:buNone/>
            </a:pPr>
            <a:r>
              <a:rPr lang="en-GB" sz="2000" dirty="0">
                <a:solidFill>
                  <a:srgbClr val="0BD947"/>
                </a:solidFill>
              </a:rPr>
              <a:t>ELSE</a:t>
            </a:r>
          </a:p>
          <a:p>
            <a:pPr marL="0" indent="0">
              <a:spcAft>
                <a:spcPts val="600"/>
              </a:spcAft>
              <a:buNone/>
            </a:pPr>
            <a:r>
              <a:rPr lang="en-GB" sz="2000" dirty="0">
                <a:solidFill>
                  <a:srgbClr val="0BD947"/>
                </a:solidFill>
              </a:rPr>
              <a:t>	change </a:t>
            </a:r>
            <a:r>
              <a:rPr lang="en-GB" sz="2000" dirty="0">
                <a:solidFill>
                  <a:srgbClr val="0BD947"/>
                </a:solidFill>
                <a:sym typeface="Wingdings" panose="05000000000000000000" pitchFamily="2" charset="2"/>
              </a:rPr>
              <a:t></a:t>
            </a:r>
            <a:r>
              <a:rPr lang="en-GB" sz="2000" dirty="0">
                <a:solidFill>
                  <a:srgbClr val="0BD947"/>
                </a:solidFill>
              </a:rPr>
              <a:t> 10 – item1 - item2</a:t>
            </a:r>
          </a:p>
          <a:p>
            <a:pPr marL="0" indent="0">
              <a:spcAft>
                <a:spcPts val="600"/>
              </a:spcAft>
              <a:buNone/>
            </a:pPr>
            <a:r>
              <a:rPr lang="en-GB" sz="2000" dirty="0">
                <a:solidFill>
                  <a:srgbClr val="0BD947"/>
                </a:solidFill>
              </a:rPr>
              <a:t>	OUTPUT “Change from $10.00 is $”, change</a:t>
            </a:r>
          </a:p>
          <a:p>
            <a:pPr marL="0" indent="0">
              <a:spcAft>
                <a:spcPts val="600"/>
              </a:spcAft>
              <a:buNone/>
            </a:pPr>
            <a:r>
              <a:rPr lang="en-GB" sz="2000" dirty="0">
                <a:solidFill>
                  <a:srgbClr val="0BD947"/>
                </a:solidFill>
              </a:rPr>
              <a:t>ENDIF</a:t>
            </a:r>
          </a:p>
        </p:txBody>
      </p:sp>
    </p:spTree>
    <p:extLst>
      <p:ext uri="{BB962C8B-B14F-4D97-AF65-F5344CB8AC3E}">
        <p14:creationId xmlns:p14="http://schemas.microsoft.com/office/powerpoint/2010/main" val="3555523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pPr lvl="0"/>
            <a:r>
              <a:rPr lang="en-GB" dirty="0"/>
              <a:t>Understand and use sequence and selection in an algorithm</a:t>
            </a:r>
          </a:p>
          <a:p>
            <a:pPr lvl="0"/>
            <a:r>
              <a:rPr lang="en-GB" dirty="0"/>
              <a:t>Write algorithms in pseudocode involving sequence and selection</a:t>
            </a:r>
          </a:p>
          <a:p>
            <a:r>
              <a:rPr lang="en-GB" dirty="0"/>
              <a:t>Trace through given algorithms to explain what they do, correct or complete them</a:t>
            </a:r>
          </a:p>
        </p:txBody>
      </p:sp>
      <p:sp>
        <p:nvSpPr>
          <p:cNvPr id="4" name="Text Placeholder 3"/>
          <p:cNvSpPr>
            <a:spLocks noGrp="1"/>
          </p:cNvSpPr>
          <p:nvPr>
            <p:ph type="body" sz="quarter" idx="13"/>
          </p:nvPr>
        </p:nvSpPr>
        <p:spPr/>
        <p:txBody>
          <a:bodyPr/>
          <a:lstStyle/>
          <a:p>
            <a:r>
              <a:rPr lang="en-GB"/>
              <a:t>Objectives</a:t>
            </a:r>
          </a:p>
        </p:txBody>
      </p:sp>
    </p:spTree>
    <p:extLst>
      <p:ext uri="{BB962C8B-B14F-4D97-AF65-F5344CB8AC3E}">
        <p14:creationId xmlns:p14="http://schemas.microsoft.com/office/powerpoint/2010/main" val="2270661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flipV="1">
            <a:off x="3644568" y="3486704"/>
            <a:ext cx="739413" cy="4106"/>
          </a:xfrm>
          <a:prstGeom prst="line">
            <a:avLst/>
          </a:prstGeom>
          <a:ln>
            <a:solidFill>
              <a:srgbClr val="0BD947"/>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3617243" y="4723406"/>
            <a:ext cx="739413" cy="4106"/>
          </a:xfrm>
          <a:prstGeom prst="line">
            <a:avLst/>
          </a:prstGeom>
          <a:ln>
            <a:solidFill>
              <a:srgbClr val="0BD947"/>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066971" y="3463039"/>
            <a:ext cx="1030515" cy="0"/>
          </a:xfrm>
          <a:prstGeom prst="line">
            <a:avLst/>
          </a:prstGeom>
          <a:ln>
            <a:solidFill>
              <a:srgbClr val="0BD947"/>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4" idx="4"/>
          </p:cNvCxnSpPr>
          <p:nvPr/>
        </p:nvCxnSpPr>
        <p:spPr>
          <a:xfrm>
            <a:off x="2555885" y="2849685"/>
            <a:ext cx="12307" cy="3725286"/>
          </a:xfrm>
          <a:prstGeom prst="line">
            <a:avLst/>
          </a:prstGeom>
          <a:solidFill>
            <a:srgbClr val="0BD947"/>
          </a:solidFill>
          <a:ln w="28575">
            <a:solidFill>
              <a:srgbClr val="0BD947"/>
            </a:solidFill>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cxnSp>
      <p:sp>
        <p:nvSpPr>
          <p:cNvPr id="2" name="Text Placeholder 1"/>
          <p:cNvSpPr>
            <a:spLocks noGrp="1"/>
          </p:cNvSpPr>
          <p:nvPr>
            <p:ph type="body" sz="quarter" idx="13"/>
          </p:nvPr>
        </p:nvSpPr>
        <p:spPr/>
        <p:txBody>
          <a:bodyPr/>
          <a:lstStyle/>
          <a:p>
            <a:r>
              <a:rPr lang="en-GB" dirty="0"/>
              <a:t>Example</a:t>
            </a:r>
          </a:p>
        </p:txBody>
      </p:sp>
      <p:sp>
        <p:nvSpPr>
          <p:cNvPr id="3" name="Text Placeholder 2"/>
          <p:cNvSpPr>
            <a:spLocks noGrp="1"/>
          </p:cNvSpPr>
          <p:nvPr>
            <p:ph type="body" sz="quarter" idx="14"/>
          </p:nvPr>
        </p:nvSpPr>
        <p:spPr/>
        <p:txBody>
          <a:bodyPr/>
          <a:lstStyle/>
          <a:p>
            <a:r>
              <a:rPr lang="en-GB" dirty="0"/>
              <a:t>Write pseudocode corresponding to this flowchart:</a:t>
            </a:r>
          </a:p>
        </p:txBody>
      </p:sp>
      <p:sp>
        <p:nvSpPr>
          <p:cNvPr id="4" name="Flowchart: Data 3"/>
          <p:cNvSpPr/>
          <p:nvPr/>
        </p:nvSpPr>
        <p:spPr>
          <a:xfrm>
            <a:off x="1465897" y="2172082"/>
            <a:ext cx="2179976" cy="677603"/>
          </a:xfrm>
          <a:prstGeom prst="flowChartInputOutput">
            <a:avLst/>
          </a:prstGeom>
          <a:solidFill>
            <a:srgbClr val="0BD9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1510182" y="2285317"/>
            <a:ext cx="2187312" cy="3693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b="0" dirty="0"/>
              <a:t>Input mark</a:t>
            </a:r>
          </a:p>
        </p:txBody>
      </p:sp>
      <p:sp>
        <p:nvSpPr>
          <p:cNvPr id="6" name="Flowchart: Decision 5"/>
          <p:cNvSpPr/>
          <p:nvPr/>
        </p:nvSpPr>
        <p:spPr>
          <a:xfrm>
            <a:off x="1419247" y="3065228"/>
            <a:ext cx="2268863" cy="850058"/>
          </a:xfrm>
          <a:prstGeom prst="flowChartDecision">
            <a:avLst/>
          </a:prstGeom>
          <a:solidFill>
            <a:srgbClr val="0BD9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3803154" y="3130942"/>
            <a:ext cx="592375"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Yes</a:t>
            </a:r>
          </a:p>
        </p:txBody>
      </p:sp>
      <p:sp>
        <p:nvSpPr>
          <p:cNvPr id="8" name="TextBox 7"/>
          <p:cNvSpPr txBox="1"/>
          <p:nvPr/>
        </p:nvSpPr>
        <p:spPr>
          <a:xfrm>
            <a:off x="2470881" y="3918340"/>
            <a:ext cx="592375"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No</a:t>
            </a:r>
          </a:p>
        </p:txBody>
      </p:sp>
      <p:sp>
        <p:nvSpPr>
          <p:cNvPr id="9" name="Flowchart: Decision 8"/>
          <p:cNvSpPr/>
          <p:nvPr/>
        </p:nvSpPr>
        <p:spPr>
          <a:xfrm>
            <a:off x="1413374" y="4271082"/>
            <a:ext cx="2268863" cy="917223"/>
          </a:xfrm>
          <a:prstGeom prst="flowChartDecision">
            <a:avLst/>
          </a:prstGeom>
          <a:solidFill>
            <a:srgbClr val="0BD9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3673596" y="4363652"/>
            <a:ext cx="592375"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Yes</a:t>
            </a:r>
          </a:p>
        </p:txBody>
      </p:sp>
      <p:sp>
        <p:nvSpPr>
          <p:cNvPr id="11" name="TextBox 10"/>
          <p:cNvSpPr txBox="1"/>
          <p:nvPr/>
        </p:nvSpPr>
        <p:spPr>
          <a:xfrm>
            <a:off x="2470881" y="5164814"/>
            <a:ext cx="592375"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No</a:t>
            </a:r>
          </a:p>
        </p:txBody>
      </p:sp>
      <p:sp>
        <p:nvSpPr>
          <p:cNvPr id="12" name="Flowchart: Data 11"/>
          <p:cNvSpPr/>
          <p:nvPr/>
        </p:nvSpPr>
        <p:spPr>
          <a:xfrm>
            <a:off x="4179373" y="3129865"/>
            <a:ext cx="2179976" cy="669309"/>
          </a:xfrm>
          <a:prstGeom prst="flowChartInputOutput">
            <a:avLst/>
          </a:prstGeom>
          <a:solidFill>
            <a:srgbClr val="0BD9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rgbClr val="0BD947"/>
              </a:solidFill>
              <a:latin typeface="Arial" panose="020B0604020202020204" pitchFamily="34" charset="0"/>
              <a:cs typeface="Arial" panose="020B0604020202020204" pitchFamily="34" charset="0"/>
            </a:endParaRPr>
          </a:p>
        </p:txBody>
      </p:sp>
      <p:sp>
        <p:nvSpPr>
          <p:cNvPr id="13" name="TextBox 12"/>
          <p:cNvSpPr txBox="1"/>
          <p:nvPr/>
        </p:nvSpPr>
        <p:spPr>
          <a:xfrm>
            <a:off x="4172037" y="3258334"/>
            <a:ext cx="2187312" cy="3693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b="0" dirty="0"/>
              <a:t>Output “Merit”</a:t>
            </a:r>
          </a:p>
        </p:txBody>
      </p:sp>
      <p:sp>
        <p:nvSpPr>
          <p:cNvPr id="14" name="Flowchart: Data 13"/>
          <p:cNvSpPr/>
          <p:nvPr/>
        </p:nvSpPr>
        <p:spPr>
          <a:xfrm>
            <a:off x="4124425" y="4379158"/>
            <a:ext cx="2179976" cy="667680"/>
          </a:xfrm>
          <a:prstGeom prst="flowChartInputOutput">
            <a:avLst/>
          </a:prstGeom>
          <a:solidFill>
            <a:srgbClr val="0BD9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sp>
        <p:nvSpPr>
          <p:cNvPr id="15" name="TextBox 14"/>
          <p:cNvSpPr txBox="1"/>
          <p:nvPr/>
        </p:nvSpPr>
        <p:spPr>
          <a:xfrm>
            <a:off x="4113981" y="4491983"/>
            <a:ext cx="2187312" cy="3693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b="0" dirty="0"/>
              <a:t>Output “Pass”</a:t>
            </a:r>
          </a:p>
        </p:txBody>
      </p:sp>
      <p:sp>
        <p:nvSpPr>
          <p:cNvPr id="16" name="Flowchart: Data 15"/>
          <p:cNvSpPr/>
          <p:nvPr/>
        </p:nvSpPr>
        <p:spPr>
          <a:xfrm>
            <a:off x="1458719" y="5499124"/>
            <a:ext cx="2179976" cy="696161"/>
          </a:xfrm>
          <a:prstGeom prst="flowChartInputOutput">
            <a:avLst/>
          </a:prstGeom>
          <a:solidFill>
            <a:srgbClr val="0BD9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1515312" y="5654550"/>
            <a:ext cx="2187312" cy="3693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b="0" dirty="0"/>
              <a:t>Output “Fail”</a:t>
            </a:r>
          </a:p>
        </p:txBody>
      </p:sp>
      <p:sp>
        <p:nvSpPr>
          <p:cNvPr id="18" name="TextBox 17"/>
          <p:cNvSpPr txBox="1"/>
          <p:nvPr/>
        </p:nvSpPr>
        <p:spPr>
          <a:xfrm>
            <a:off x="1476743" y="3305871"/>
            <a:ext cx="2187312" cy="3693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b="0" dirty="0"/>
              <a:t>Mark &gt;=70?</a:t>
            </a:r>
          </a:p>
        </p:txBody>
      </p:sp>
      <p:sp>
        <p:nvSpPr>
          <p:cNvPr id="19" name="TextBox 18"/>
          <p:cNvSpPr txBox="1"/>
          <p:nvPr/>
        </p:nvSpPr>
        <p:spPr>
          <a:xfrm>
            <a:off x="1393572" y="4548318"/>
            <a:ext cx="2187312" cy="3693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b="0" dirty="0"/>
              <a:t>Mark &gt;=50?</a:t>
            </a:r>
          </a:p>
        </p:txBody>
      </p:sp>
      <p:cxnSp>
        <p:nvCxnSpPr>
          <p:cNvPr id="27" name="Straight Connector 26"/>
          <p:cNvCxnSpPr/>
          <p:nvPr/>
        </p:nvCxnSpPr>
        <p:spPr>
          <a:xfrm>
            <a:off x="6066971" y="4728169"/>
            <a:ext cx="1030515" cy="0"/>
          </a:xfrm>
          <a:prstGeom prst="line">
            <a:avLst/>
          </a:prstGeom>
          <a:ln>
            <a:solidFill>
              <a:srgbClr val="0BD947"/>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97486" y="3500274"/>
            <a:ext cx="0" cy="2853970"/>
          </a:xfrm>
          <a:prstGeom prst="line">
            <a:avLst/>
          </a:prstGeom>
          <a:ln>
            <a:solidFill>
              <a:srgbClr val="0BD947"/>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2570399" y="6354244"/>
            <a:ext cx="4527087" cy="0"/>
          </a:xfrm>
          <a:prstGeom prst="straightConnector1">
            <a:avLst/>
          </a:prstGeom>
          <a:ln>
            <a:solidFill>
              <a:srgbClr val="0BD947"/>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2806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633547-6B8C-4EF9-84F5-F565C969DEB9}"/>
              </a:ext>
            </a:extLst>
          </p:cNvPr>
          <p:cNvSpPr>
            <a:spLocks noGrp="1"/>
          </p:cNvSpPr>
          <p:nvPr>
            <p:ph type="body" sz="quarter" idx="13"/>
          </p:nvPr>
        </p:nvSpPr>
        <p:spPr/>
        <p:txBody>
          <a:bodyPr/>
          <a:lstStyle/>
          <a:p>
            <a:r>
              <a:rPr lang="en-GB" dirty="0"/>
              <a:t>A possible solution</a:t>
            </a:r>
          </a:p>
        </p:txBody>
      </p:sp>
      <p:sp>
        <p:nvSpPr>
          <p:cNvPr id="3" name="Text Placeholder 2">
            <a:extLst>
              <a:ext uri="{FF2B5EF4-FFF2-40B4-BE49-F238E27FC236}">
                <a16:creationId xmlns:a16="http://schemas.microsoft.com/office/drawing/2014/main" id="{C63B8D51-E112-472F-BF99-8416AB5B07D1}"/>
              </a:ext>
            </a:extLst>
          </p:cNvPr>
          <p:cNvSpPr>
            <a:spLocks noGrp="1"/>
          </p:cNvSpPr>
          <p:nvPr>
            <p:ph type="body" sz="quarter" idx="14"/>
          </p:nvPr>
        </p:nvSpPr>
        <p:spPr/>
        <p:txBody>
          <a:bodyPr/>
          <a:lstStyle/>
          <a:p>
            <a:pPr marL="0" indent="0">
              <a:spcAft>
                <a:spcPts val="600"/>
              </a:spcAft>
              <a:buNone/>
            </a:pPr>
            <a:r>
              <a:rPr lang="en-GB" sz="2000" dirty="0">
                <a:solidFill>
                  <a:srgbClr val="0BD947"/>
                </a:solidFill>
              </a:rPr>
              <a:t>INPUT mark</a:t>
            </a:r>
          </a:p>
          <a:p>
            <a:pPr marL="0" indent="0">
              <a:spcAft>
                <a:spcPts val="600"/>
              </a:spcAft>
              <a:buNone/>
            </a:pPr>
            <a:r>
              <a:rPr lang="en-GB" sz="2000" dirty="0">
                <a:solidFill>
                  <a:srgbClr val="0BD947"/>
                </a:solidFill>
              </a:rPr>
              <a:t>IF mark &gt;= 70 THEN</a:t>
            </a:r>
          </a:p>
          <a:p>
            <a:pPr marL="0" indent="0">
              <a:spcAft>
                <a:spcPts val="600"/>
              </a:spcAft>
              <a:buNone/>
            </a:pPr>
            <a:r>
              <a:rPr lang="en-GB" sz="2000" dirty="0">
                <a:solidFill>
                  <a:srgbClr val="0BD947"/>
                </a:solidFill>
              </a:rPr>
              <a:t>	OUTPUT “Merit”</a:t>
            </a:r>
          </a:p>
          <a:p>
            <a:pPr marL="0" indent="0">
              <a:spcAft>
                <a:spcPts val="600"/>
              </a:spcAft>
              <a:buNone/>
            </a:pPr>
            <a:r>
              <a:rPr lang="en-GB" sz="2000" dirty="0">
                <a:solidFill>
                  <a:srgbClr val="0BD947"/>
                </a:solidFill>
              </a:rPr>
              <a:t>ELSE </a:t>
            </a:r>
          </a:p>
          <a:p>
            <a:pPr marL="0" indent="0">
              <a:spcAft>
                <a:spcPts val="600"/>
              </a:spcAft>
              <a:buNone/>
            </a:pPr>
            <a:r>
              <a:rPr lang="en-GB" sz="2000" dirty="0">
                <a:solidFill>
                  <a:srgbClr val="0BD947"/>
                </a:solidFill>
              </a:rPr>
              <a:t>	IF mark &gt;= 50 THEN</a:t>
            </a:r>
          </a:p>
          <a:p>
            <a:pPr marL="0" indent="0">
              <a:spcAft>
                <a:spcPts val="600"/>
              </a:spcAft>
              <a:buNone/>
            </a:pPr>
            <a:r>
              <a:rPr lang="en-GB" sz="2000" dirty="0">
                <a:solidFill>
                  <a:srgbClr val="0BD947"/>
                </a:solidFill>
              </a:rPr>
              <a:t>		OUTPUT “Pass”</a:t>
            </a:r>
          </a:p>
          <a:p>
            <a:pPr marL="0" indent="0">
              <a:spcAft>
                <a:spcPts val="600"/>
              </a:spcAft>
              <a:buNone/>
            </a:pPr>
            <a:r>
              <a:rPr lang="en-GB" sz="2000" dirty="0">
                <a:solidFill>
                  <a:srgbClr val="0BD947"/>
                </a:solidFill>
              </a:rPr>
              <a:t>	ELSE</a:t>
            </a:r>
          </a:p>
          <a:p>
            <a:pPr marL="0" indent="0">
              <a:spcAft>
                <a:spcPts val="600"/>
              </a:spcAft>
              <a:buNone/>
            </a:pPr>
            <a:r>
              <a:rPr lang="en-GB" sz="2000" dirty="0">
                <a:solidFill>
                  <a:srgbClr val="0BD947"/>
                </a:solidFill>
              </a:rPr>
              <a:t>		OUTPUT “Fail”</a:t>
            </a:r>
          </a:p>
          <a:p>
            <a:pPr marL="0" indent="0">
              <a:spcAft>
                <a:spcPts val="600"/>
              </a:spcAft>
              <a:buNone/>
            </a:pPr>
            <a:r>
              <a:rPr lang="en-GB" sz="2000" dirty="0">
                <a:solidFill>
                  <a:srgbClr val="0BD947"/>
                </a:solidFill>
              </a:rPr>
              <a:t>	ENDIF</a:t>
            </a:r>
          </a:p>
          <a:p>
            <a:pPr marL="0" indent="0">
              <a:spcAft>
                <a:spcPts val="600"/>
              </a:spcAft>
              <a:buNone/>
            </a:pPr>
            <a:r>
              <a:rPr lang="en-GB" sz="2000" dirty="0">
                <a:solidFill>
                  <a:srgbClr val="0BD947"/>
                </a:solidFill>
              </a:rPr>
              <a:t>ENDIF</a:t>
            </a:r>
          </a:p>
          <a:p>
            <a:pPr>
              <a:spcAft>
                <a:spcPts val="600"/>
              </a:spcAft>
            </a:pPr>
            <a:r>
              <a:rPr lang="en-GB" dirty="0"/>
              <a:t>Can you write different pseudocode that does not involve a nested “if” statement?</a:t>
            </a:r>
          </a:p>
          <a:p>
            <a:pPr>
              <a:spcAft>
                <a:spcPts val="600"/>
              </a:spcAft>
            </a:pPr>
            <a:endParaRPr lang="en-GB" sz="2000" dirty="0">
              <a:solidFill>
                <a:srgbClr val="0BD947"/>
              </a:solidFill>
            </a:endParaRPr>
          </a:p>
          <a:p>
            <a:pPr marL="0" indent="0">
              <a:buNone/>
            </a:pPr>
            <a:endParaRPr lang="en-GB" dirty="0"/>
          </a:p>
        </p:txBody>
      </p:sp>
    </p:spTree>
    <p:extLst>
      <p:ext uri="{BB962C8B-B14F-4D97-AF65-F5344CB8AC3E}">
        <p14:creationId xmlns:p14="http://schemas.microsoft.com/office/powerpoint/2010/main" val="2275454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Testing an algorithm</a:t>
            </a:r>
          </a:p>
        </p:txBody>
      </p:sp>
      <p:sp>
        <p:nvSpPr>
          <p:cNvPr id="3" name="Text Placeholder 2"/>
          <p:cNvSpPr>
            <a:spLocks noGrp="1"/>
          </p:cNvSpPr>
          <p:nvPr>
            <p:ph type="body" sz="quarter" idx="14"/>
          </p:nvPr>
        </p:nvSpPr>
        <p:spPr/>
        <p:txBody>
          <a:bodyPr/>
          <a:lstStyle/>
          <a:p>
            <a:r>
              <a:rPr lang="en-GB" dirty="0"/>
              <a:t>To make sure your algorithm works correctly, you should test it with as many sets of test data as needed to make sure it always gives the correct answer</a:t>
            </a:r>
          </a:p>
          <a:p>
            <a:r>
              <a:rPr lang="en-GB" dirty="0"/>
              <a:t>Errors often occur at “boundaries” – e.g. a mark of exactly 50 or 70 should be tested</a:t>
            </a:r>
          </a:p>
          <a:p>
            <a:pPr lvl="1"/>
            <a:r>
              <a:rPr lang="en-GB" dirty="0"/>
              <a:t>What other data could you use to test the small section of code on the previous slide?</a:t>
            </a:r>
          </a:p>
          <a:p>
            <a:endParaRPr lang="en-GB" dirty="0"/>
          </a:p>
        </p:txBody>
      </p:sp>
    </p:spTree>
    <p:extLst>
      <p:ext uri="{BB962C8B-B14F-4D97-AF65-F5344CB8AC3E}">
        <p14:creationId xmlns:p14="http://schemas.microsoft.com/office/powerpoint/2010/main" val="2915802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2</a:t>
            </a:r>
          </a:p>
        </p:txBody>
      </p:sp>
      <p:sp>
        <p:nvSpPr>
          <p:cNvPr id="4" name="Text Placeholder 3"/>
          <p:cNvSpPr>
            <a:spLocks noGrp="1"/>
          </p:cNvSpPr>
          <p:nvPr>
            <p:ph type="body" sz="quarter" idx="14"/>
          </p:nvPr>
        </p:nvSpPr>
        <p:spPr/>
        <p:txBody>
          <a:bodyPr/>
          <a:lstStyle/>
          <a:p>
            <a:r>
              <a:rPr lang="en-GB" dirty="0"/>
              <a:t>Complete </a:t>
            </a:r>
            <a:r>
              <a:rPr lang="en-GB" b="1" dirty="0"/>
              <a:t>Questions 1 - 4 </a:t>
            </a:r>
            <a:r>
              <a:rPr lang="en-GB" dirty="0"/>
              <a:t>in </a:t>
            </a:r>
            <a:r>
              <a:rPr lang="en-GB" b="1" dirty="0"/>
              <a:t>Task 1</a:t>
            </a:r>
            <a:r>
              <a:rPr lang="en-GB" dirty="0"/>
              <a:t> on the worksheet</a:t>
            </a:r>
          </a:p>
        </p:txBody>
      </p:sp>
    </p:spTree>
    <p:extLst>
      <p:ext uri="{BB962C8B-B14F-4D97-AF65-F5344CB8AC3E}">
        <p14:creationId xmlns:p14="http://schemas.microsoft.com/office/powerpoint/2010/main" val="3048294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prstGeom prst="rect">
            <a:avLst/>
          </a:prstGeom>
        </p:spPr>
        <p:txBody>
          <a:bodyPr/>
          <a:lstStyle/>
          <a:p>
            <a:r>
              <a:rPr lang="en-GB" dirty="0">
                <a:solidFill>
                  <a:schemeClr val="tx1"/>
                </a:solidFill>
              </a:rPr>
              <a:t>Case statement</a:t>
            </a:r>
            <a:endParaRPr lang="en-GB" sz="4000" dirty="0">
              <a:solidFill>
                <a:schemeClr val="tx1"/>
              </a:solidFill>
            </a:endParaRPr>
          </a:p>
        </p:txBody>
      </p:sp>
      <p:sp>
        <p:nvSpPr>
          <p:cNvPr id="4" name="Text Placeholder 3"/>
          <p:cNvSpPr>
            <a:spLocks noGrp="1"/>
          </p:cNvSpPr>
          <p:nvPr>
            <p:ph type="body" sz="quarter" idx="14"/>
          </p:nvPr>
        </p:nvSpPr>
        <p:spPr>
          <a:prstGeom prst="rect">
            <a:avLst/>
          </a:prstGeom>
        </p:spPr>
        <p:txBody>
          <a:bodyPr/>
          <a:lstStyle/>
          <a:p>
            <a:r>
              <a:rPr lang="en-GB" dirty="0"/>
              <a:t>A CASE statement is useful if there are more than two alternative paths through the program </a:t>
            </a:r>
          </a:p>
          <a:p>
            <a:pPr marL="0" indent="0">
              <a:spcAft>
                <a:spcPts val="400"/>
              </a:spcAft>
              <a:buNone/>
            </a:pPr>
            <a:r>
              <a:rPr lang="en-GB" dirty="0">
                <a:solidFill>
                  <a:schemeClr val="tx1"/>
                </a:solidFill>
              </a:rPr>
              <a:t>	</a:t>
            </a:r>
            <a:r>
              <a:rPr lang="en-GB" sz="2000" dirty="0">
                <a:solidFill>
                  <a:srgbClr val="0BD947"/>
                </a:solidFill>
              </a:rPr>
              <a:t>OUTPUT</a:t>
            </a:r>
            <a:r>
              <a:rPr lang="en-GB" sz="2000" dirty="0">
                <a:solidFill>
                  <a:srgbClr val="17E083"/>
                </a:solidFill>
              </a:rPr>
              <a:t> </a:t>
            </a:r>
            <a:r>
              <a:rPr lang="en-GB" sz="2000" dirty="0">
                <a:solidFill>
                  <a:srgbClr val="0BD947"/>
                </a:solidFill>
              </a:rPr>
              <a:t>“Which performance do you want tickets for?”</a:t>
            </a:r>
          </a:p>
          <a:p>
            <a:pPr marL="0" indent="0">
              <a:spcAft>
                <a:spcPts val="400"/>
              </a:spcAft>
              <a:buNone/>
            </a:pPr>
            <a:r>
              <a:rPr lang="en-GB" sz="2000" dirty="0">
                <a:solidFill>
                  <a:srgbClr val="0BD947"/>
                </a:solidFill>
              </a:rPr>
              <a:t>	OUTPUT “Enter 1,2 or 3”</a:t>
            </a:r>
          </a:p>
          <a:p>
            <a:pPr marL="0" indent="0">
              <a:spcAft>
                <a:spcPts val="400"/>
              </a:spcAft>
              <a:buNone/>
            </a:pPr>
            <a:r>
              <a:rPr lang="en-GB" sz="2000" dirty="0">
                <a:solidFill>
                  <a:srgbClr val="0BD947"/>
                </a:solidFill>
              </a:rPr>
              <a:t>	IN{PUT Performance </a:t>
            </a:r>
          </a:p>
          <a:p>
            <a:pPr marL="0" indent="0">
              <a:spcAft>
                <a:spcPts val="400"/>
              </a:spcAft>
              <a:buNone/>
            </a:pPr>
            <a:r>
              <a:rPr lang="en-GB" sz="2000" dirty="0">
                <a:solidFill>
                  <a:srgbClr val="0BD947"/>
                </a:solidFill>
              </a:rPr>
              <a:t>	CASE Performance OF</a:t>
            </a:r>
          </a:p>
          <a:p>
            <a:pPr marL="452437" lvl="1" indent="0">
              <a:spcAft>
                <a:spcPts val="400"/>
              </a:spcAft>
              <a:buNone/>
            </a:pPr>
            <a:r>
              <a:rPr lang="en-GB" dirty="0">
                <a:solidFill>
                  <a:srgbClr val="0BD947"/>
                </a:solidFill>
              </a:rPr>
              <a:t>		1: </a:t>
            </a:r>
            <a:r>
              <a:rPr lang="en-GB" dirty="0" err="1">
                <a:solidFill>
                  <a:srgbClr val="0BD947"/>
                </a:solidFill>
              </a:rPr>
              <a:t>PricePerTicket</a:t>
            </a:r>
            <a:r>
              <a:rPr lang="en-GB" dirty="0">
                <a:solidFill>
                  <a:srgbClr val="0BD947"/>
                </a:solidFill>
              </a:rPr>
              <a:t> </a:t>
            </a:r>
            <a:r>
              <a:rPr lang="en-GB" dirty="0">
                <a:solidFill>
                  <a:srgbClr val="0BD947"/>
                </a:solidFill>
                <a:sym typeface="Wingdings" panose="05000000000000000000" pitchFamily="2" charset="2"/>
              </a:rPr>
              <a:t></a:t>
            </a:r>
            <a:r>
              <a:rPr lang="en-GB" dirty="0">
                <a:solidFill>
                  <a:srgbClr val="0BD947"/>
                </a:solidFill>
              </a:rPr>
              <a:t> 3.00</a:t>
            </a:r>
          </a:p>
          <a:p>
            <a:pPr marL="452437" lvl="1" indent="0">
              <a:spcAft>
                <a:spcPts val="400"/>
              </a:spcAft>
              <a:buNone/>
            </a:pPr>
            <a:r>
              <a:rPr lang="en-GB" dirty="0">
                <a:solidFill>
                  <a:srgbClr val="0BD947"/>
                </a:solidFill>
              </a:rPr>
              <a:t>		2: </a:t>
            </a:r>
            <a:r>
              <a:rPr lang="en-GB" dirty="0" err="1">
                <a:solidFill>
                  <a:srgbClr val="0BD947"/>
                </a:solidFill>
              </a:rPr>
              <a:t>PricePerTicket</a:t>
            </a:r>
            <a:r>
              <a:rPr lang="en-GB" dirty="0">
                <a:solidFill>
                  <a:srgbClr val="0BD947"/>
                </a:solidFill>
              </a:rPr>
              <a:t> </a:t>
            </a:r>
            <a:r>
              <a:rPr lang="en-GB" dirty="0">
                <a:solidFill>
                  <a:srgbClr val="0BD947"/>
                </a:solidFill>
                <a:sym typeface="Wingdings" panose="05000000000000000000" pitchFamily="2" charset="2"/>
              </a:rPr>
              <a:t></a:t>
            </a:r>
            <a:r>
              <a:rPr lang="en-GB" dirty="0">
                <a:solidFill>
                  <a:srgbClr val="0BD947"/>
                </a:solidFill>
              </a:rPr>
              <a:t> 6.50</a:t>
            </a:r>
          </a:p>
          <a:p>
            <a:pPr marL="452437" lvl="1" indent="0">
              <a:spcAft>
                <a:spcPts val="400"/>
              </a:spcAft>
              <a:buNone/>
            </a:pPr>
            <a:r>
              <a:rPr lang="en-GB" dirty="0">
                <a:solidFill>
                  <a:srgbClr val="0BD947"/>
                </a:solidFill>
              </a:rPr>
              <a:t>		3: </a:t>
            </a:r>
            <a:r>
              <a:rPr lang="en-GB" dirty="0" err="1">
                <a:solidFill>
                  <a:srgbClr val="0BD947"/>
                </a:solidFill>
              </a:rPr>
              <a:t>PricePerTicket</a:t>
            </a:r>
            <a:r>
              <a:rPr lang="en-GB" dirty="0">
                <a:solidFill>
                  <a:srgbClr val="0BD947"/>
                </a:solidFill>
              </a:rPr>
              <a:t> </a:t>
            </a:r>
            <a:r>
              <a:rPr lang="en-GB" dirty="0">
                <a:solidFill>
                  <a:srgbClr val="0BD947"/>
                </a:solidFill>
                <a:sym typeface="Wingdings" panose="05000000000000000000" pitchFamily="2" charset="2"/>
              </a:rPr>
              <a:t></a:t>
            </a:r>
            <a:r>
              <a:rPr lang="en-GB" dirty="0">
                <a:solidFill>
                  <a:srgbClr val="0BD947"/>
                </a:solidFill>
              </a:rPr>
              <a:t> 8.00</a:t>
            </a:r>
          </a:p>
          <a:p>
            <a:pPr marL="452437" lvl="1" indent="0">
              <a:spcAft>
                <a:spcPts val="400"/>
              </a:spcAft>
              <a:buNone/>
            </a:pPr>
            <a:r>
              <a:rPr lang="en-GB" dirty="0">
                <a:solidFill>
                  <a:srgbClr val="0BD947"/>
                </a:solidFill>
              </a:rPr>
              <a:t>ELSE</a:t>
            </a:r>
          </a:p>
          <a:p>
            <a:pPr marL="452437" lvl="1" indent="0">
              <a:spcAft>
                <a:spcPts val="400"/>
              </a:spcAft>
              <a:buNone/>
            </a:pPr>
            <a:r>
              <a:rPr lang="en-GB" dirty="0">
                <a:solidFill>
                  <a:srgbClr val="0BD947"/>
                </a:solidFill>
              </a:rPr>
              <a:t>		OUTPUT “Please enter 1, 2 or 3”</a:t>
            </a:r>
          </a:p>
          <a:p>
            <a:pPr marL="452437" lvl="1" indent="0">
              <a:spcAft>
                <a:spcPts val="400"/>
              </a:spcAft>
              <a:buNone/>
            </a:pPr>
            <a:r>
              <a:rPr lang="en-GB" dirty="0">
                <a:solidFill>
                  <a:srgbClr val="0BD947"/>
                </a:solidFill>
              </a:rPr>
              <a:t>ENDCASE</a:t>
            </a:r>
          </a:p>
          <a:p>
            <a:pPr marL="452437" lvl="1" indent="0">
              <a:spcAft>
                <a:spcPts val="600"/>
              </a:spcAft>
              <a:buNone/>
            </a:pPr>
            <a:endParaRPr lang="en-GB" sz="3200" dirty="0">
              <a:solidFill>
                <a:schemeClr val="tx1"/>
              </a:solidFill>
            </a:endParaRPr>
          </a:p>
        </p:txBody>
      </p:sp>
    </p:spTree>
    <p:extLst>
      <p:ext uri="{BB962C8B-B14F-4D97-AF65-F5344CB8AC3E}">
        <p14:creationId xmlns:p14="http://schemas.microsoft.com/office/powerpoint/2010/main" val="762419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712" y="659094"/>
            <a:ext cx="9293712" cy="6198906"/>
          </a:xfrm>
          <a:prstGeom prst="rect">
            <a:avLst/>
          </a:prstGeom>
        </p:spPr>
      </p:pic>
      <p:sp>
        <p:nvSpPr>
          <p:cNvPr id="4" name="Text Placeholder 3"/>
          <p:cNvSpPr>
            <a:spLocks noGrp="1"/>
          </p:cNvSpPr>
          <p:nvPr>
            <p:ph type="body" sz="quarter" idx="13"/>
          </p:nvPr>
        </p:nvSpPr>
        <p:spPr/>
        <p:txBody>
          <a:bodyPr/>
          <a:lstStyle/>
          <a:p>
            <a:r>
              <a:rPr lang="en-GB" dirty="0">
                <a:solidFill>
                  <a:schemeClr val="tx1"/>
                </a:solidFill>
              </a:rPr>
              <a:t>Worksheet 2</a:t>
            </a:r>
          </a:p>
        </p:txBody>
      </p:sp>
      <p:sp>
        <p:nvSpPr>
          <p:cNvPr id="5" name="Text Placeholder 4"/>
          <p:cNvSpPr>
            <a:spLocks noGrp="1"/>
          </p:cNvSpPr>
          <p:nvPr>
            <p:ph type="body" sz="quarter" idx="14"/>
          </p:nvPr>
        </p:nvSpPr>
        <p:spPr/>
        <p:txBody>
          <a:bodyPr/>
          <a:lstStyle/>
          <a:p>
            <a:pPr>
              <a:lnSpc>
                <a:spcPct val="100000"/>
              </a:lnSpc>
            </a:pPr>
            <a:r>
              <a:rPr lang="en-GB" dirty="0">
                <a:solidFill>
                  <a:schemeClr val="tx1"/>
                </a:solidFill>
              </a:rPr>
              <a:t>Complete </a:t>
            </a:r>
            <a:r>
              <a:rPr lang="en-GB" b="1" dirty="0">
                <a:solidFill>
                  <a:schemeClr val="tx1"/>
                </a:solidFill>
              </a:rPr>
              <a:t>Task 2 </a:t>
            </a:r>
            <a:br>
              <a:rPr lang="en-GB" b="1" dirty="0">
                <a:solidFill>
                  <a:schemeClr val="tx1"/>
                </a:solidFill>
              </a:rPr>
            </a:br>
            <a:r>
              <a:rPr lang="en-GB" dirty="0">
                <a:solidFill>
                  <a:schemeClr val="tx1"/>
                </a:solidFill>
              </a:rPr>
              <a:t>on the worksheet</a:t>
            </a:r>
          </a:p>
          <a:p>
            <a:pPr>
              <a:lnSpc>
                <a:spcPct val="100000"/>
              </a:lnSpc>
            </a:pPr>
            <a:endParaRPr lang="en-GB" dirty="0">
              <a:solidFill>
                <a:schemeClr val="tx1"/>
              </a:solidFill>
            </a:endParaRPr>
          </a:p>
        </p:txBody>
      </p:sp>
    </p:spTree>
    <p:extLst>
      <p:ext uri="{BB962C8B-B14F-4D97-AF65-F5344CB8AC3E}">
        <p14:creationId xmlns:p14="http://schemas.microsoft.com/office/powerpoint/2010/main" val="2972302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p:txBody>
          <a:bodyPr/>
          <a:lstStyle/>
          <a:p>
            <a:r>
              <a:rPr lang="en-GB" b="1" dirty="0">
                <a:solidFill>
                  <a:srgbClr val="0BD947"/>
                </a:solidFill>
              </a:rPr>
              <a:t>IF</a:t>
            </a:r>
            <a:r>
              <a:rPr lang="en-GB" dirty="0"/>
              <a:t> statements and </a:t>
            </a:r>
            <a:r>
              <a:rPr lang="en-GB" b="1" dirty="0">
                <a:solidFill>
                  <a:srgbClr val="0BD947"/>
                </a:solidFill>
              </a:rPr>
              <a:t>CASE</a:t>
            </a:r>
            <a:r>
              <a:rPr lang="en-GB" dirty="0"/>
              <a:t> statements are two different forms of </a:t>
            </a:r>
            <a:r>
              <a:rPr lang="en-GB" b="1" dirty="0">
                <a:solidFill>
                  <a:srgbClr val="0BD947"/>
                </a:solidFill>
              </a:rPr>
              <a:t>Selection</a:t>
            </a:r>
            <a:r>
              <a:rPr lang="en-GB" dirty="0"/>
              <a:t> statement</a:t>
            </a:r>
          </a:p>
          <a:p>
            <a:r>
              <a:rPr lang="en-GB" b="1" dirty="0">
                <a:solidFill>
                  <a:srgbClr val="0BD947"/>
                </a:solidFill>
              </a:rPr>
              <a:t>IF</a:t>
            </a:r>
            <a:r>
              <a:rPr lang="en-GB" dirty="0"/>
              <a:t> statements can be “nested”</a:t>
            </a:r>
          </a:p>
          <a:p>
            <a:r>
              <a:rPr lang="en-GB" dirty="0"/>
              <a:t>Some languages such as Python do not have a CASE statement</a:t>
            </a:r>
          </a:p>
          <a:p>
            <a:r>
              <a:rPr lang="en-GB" dirty="0"/>
              <a:t>Pseudocode is a useful tool for developing algorithms before coding them in a programming language</a:t>
            </a:r>
          </a:p>
          <a:p>
            <a:r>
              <a:rPr lang="en-GB" dirty="0"/>
              <a:t>You should use test data to test that your programs always produce the expected results</a:t>
            </a:r>
          </a:p>
        </p:txBody>
      </p:sp>
    </p:spTree>
    <p:extLst>
      <p:ext uri="{BB962C8B-B14F-4D97-AF65-F5344CB8AC3E}">
        <p14:creationId xmlns:p14="http://schemas.microsoft.com/office/powerpoint/2010/main" val="1361553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684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prstGeom prst="rect">
            <a:avLst/>
          </a:prstGeom>
        </p:spPr>
        <p:txBody>
          <a:bodyPr/>
          <a:lstStyle/>
          <a:p>
            <a:r>
              <a:rPr lang="en-GB" dirty="0">
                <a:solidFill>
                  <a:schemeClr val="tx1"/>
                </a:solidFill>
              </a:rPr>
              <a:t>Programming constructs</a:t>
            </a:r>
            <a:endParaRPr lang="en-GB" sz="4000" dirty="0">
              <a:solidFill>
                <a:schemeClr val="tx1"/>
              </a:solidFill>
            </a:endParaRPr>
          </a:p>
        </p:txBody>
      </p:sp>
      <p:sp>
        <p:nvSpPr>
          <p:cNvPr id="4" name="Text Placeholder 3"/>
          <p:cNvSpPr>
            <a:spLocks noGrp="1"/>
          </p:cNvSpPr>
          <p:nvPr>
            <p:ph type="body" sz="quarter" idx="14"/>
          </p:nvPr>
        </p:nvSpPr>
        <p:spPr>
          <a:prstGeom prst="rect">
            <a:avLst/>
          </a:prstGeom>
        </p:spPr>
        <p:txBody>
          <a:bodyPr/>
          <a:lstStyle/>
          <a:p>
            <a:r>
              <a:rPr lang="en-GB" dirty="0">
                <a:solidFill>
                  <a:schemeClr val="tx1"/>
                </a:solidFill>
              </a:rPr>
              <a:t>There are three basic ways of controlling the order in which program statements are carried out</a:t>
            </a:r>
          </a:p>
          <a:p>
            <a:r>
              <a:rPr lang="en-GB" dirty="0">
                <a:solidFill>
                  <a:schemeClr val="tx1"/>
                </a:solidFill>
              </a:rPr>
              <a:t>You have already used examples of all of them: </a:t>
            </a:r>
          </a:p>
          <a:p>
            <a:pPr lvl="1"/>
            <a:r>
              <a:rPr lang="en-GB" sz="2400" dirty="0">
                <a:solidFill>
                  <a:srgbClr val="0BD947"/>
                </a:solidFill>
              </a:rPr>
              <a:t>Sequence</a:t>
            </a:r>
          </a:p>
          <a:p>
            <a:pPr lvl="1"/>
            <a:r>
              <a:rPr lang="en-GB" sz="2400" dirty="0">
                <a:solidFill>
                  <a:srgbClr val="0BD947"/>
                </a:solidFill>
              </a:rPr>
              <a:t>Selection</a:t>
            </a:r>
          </a:p>
          <a:p>
            <a:pPr lvl="1"/>
            <a:r>
              <a:rPr lang="en-GB" sz="2400" dirty="0">
                <a:solidFill>
                  <a:srgbClr val="0BD947"/>
                </a:solidFill>
              </a:rPr>
              <a:t>Iteration</a:t>
            </a:r>
          </a:p>
        </p:txBody>
      </p:sp>
    </p:spTree>
    <p:extLst>
      <p:ext uri="{BB962C8B-B14F-4D97-AF65-F5344CB8AC3E}">
        <p14:creationId xmlns:p14="http://schemas.microsoft.com/office/powerpoint/2010/main" val="3582802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prstGeom prst="rect">
            <a:avLst/>
          </a:prstGeom>
        </p:spPr>
        <p:txBody>
          <a:bodyPr/>
          <a:lstStyle/>
          <a:p>
            <a:r>
              <a:rPr lang="en-GB" dirty="0">
                <a:solidFill>
                  <a:schemeClr val="tx1"/>
                </a:solidFill>
              </a:rPr>
              <a:t>Sequence</a:t>
            </a:r>
            <a:endParaRPr lang="en-GB" sz="4000" dirty="0">
              <a:solidFill>
                <a:schemeClr val="tx1"/>
              </a:solidFill>
            </a:endParaRPr>
          </a:p>
        </p:txBody>
      </p:sp>
      <p:sp>
        <p:nvSpPr>
          <p:cNvPr id="4" name="Text Placeholder 3"/>
          <p:cNvSpPr>
            <a:spLocks noGrp="1"/>
          </p:cNvSpPr>
          <p:nvPr>
            <p:ph type="body" sz="quarter" idx="14"/>
          </p:nvPr>
        </p:nvSpPr>
        <p:spPr>
          <a:prstGeom prst="rect">
            <a:avLst/>
          </a:prstGeom>
        </p:spPr>
        <p:txBody>
          <a:bodyPr/>
          <a:lstStyle/>
          <a:p>
            <a:r>
              <a:rPr lang="en-GB" dirty="0"/>
              <a:t>The statements are executed in the order they are written</a:t>
            </a:r>
            <a:endParaRPr lang="en-GB" dirty="0">
              <a:solidFill>
                <a:schemeClr val="tx1"/>
              </a:solidFill>
            </a:endParaRPr>
          </a:p>
          <a:p>
            <a:pPr marL="0" indent="0">
              <a:buNone/>
            </a:pPr>
            <a:r>
              <a:rPr lang="en-GB" dirty="0">
                <a:solidFill>
                  <a:schemeClr val="tx1"/>
                </a:solidFill>
              </a:rPr>
              <a:t>	</a:t>
            </a:r>
            <a:r>
              <a:rPr lang="en-GB" sz="2000" dirty="0">
                <a:solidFill>
                  <a:srgbClr val="0BD947"/>
                </a:solidFill>
              </a:rPr>
              <a:t>OUTPUT “How many hours a night do you sleep?”</a:t>
            </a:r>
          </a:p>
          <a:p>
            <a:pPr marL="0" indent="0">
              <a:buNone/>
            </a:pPr>
            <a:r>
              <a:rPr lang="en-GB" sz="2000" dirty="0">
                <a:solidFill>
                  <a:srgbClr val="0BD947"/>
                </a:solidFill>
              </a:rPr>
              <a:t>	INPUT </a:t>
            </a:r>
            <a:r>
              <a:rPr lang="en-GB" sz="2000" dirty="0" err="1">
                <a:solidFill>
                  <a:srgbClr val="0BD947"/>
                </a:solidFill>
              </a:rPr>
              <a:t>HoursPerNight</a:t>
            </a:r>
            <a:r>
              <a:rPr lang="en-GB" sz="2000" dirty="0">
                <a:solidFill>
                  <a:srgbClr val="0BD947"/>
                </a:solidFill>
              </a:rPr>
              <a:t> </a:t>
            </a:r>
          </a:p>
          <a:p>
            <a:pPr marL="0" indent="0">
              <a:buNone/>
            </a:pPr>
            <a:r>
              <a:rPr lang="en-GB" sz="2000" dirty="0">
                <a:solidFill>
                  <a:srgbClr val="0BD947"/>
                </a:solidFill>
              </a:rPr>
              <a:t>	</a:t>
            </a:r>
            <a:r>
              <a:rPr lang="en-GB" sz="2000" dirty="0" err="1">
                <a:solidFill>
                  <a:srgbClr val="0BD947"/>
                </a:solidFill>
              </a:rPr>
              <a:t>HoursPerWeek</a:t>
            </a:r>
            <a:r>
              <a:rPr lang="en-GB" sz="2000" dirty="0">
                <a:solidFill>
                  <a:srgbClr val="0BD947"/>
                </a:solidFill>
              </a:rPr>
              <a:t> </a:t>
            </a:r>
            <a:r>
              <a:rPr lang="en-GB" sz="2000" dirty="0">
                <a:solidFill>
                  <a:srgbClr val="0BD947"/>
                </a:solidFill>
                <a:sym typeface="Wingdings" panose="05000000000000000000" pitchFamily="2" charset="2"/>
              </a:rPr>
              <a:t></a:t>
            </a:r>
            <a:r>
              <a:rPr lang="en-GB" sz="2000" dirty="0">
                <a:solidFill>
                  <a:srgbClr val="0BD947"/>
                </a:solidFill>
              </a:rPr>
              <a:t> </a:t>
            </a:r>
            <a:r>
              <a:rPr lang="en-GB" sz="2000" dirty="0" err="1">
                <a:solidFill>
                  <a:srgbClr val="0BD947"/>
                </a:solidFill>
              </a:rPr>
              <a:t>HoursPerNight</a:t>
            </a:r>
            <a:r>
              <a:rPr lang="en-GB" sz="2000" dirty="0">
                <a:solidFill>
                  <a:srgbClr val="0BD947"/>
                </a:solidFill>
              </a:rPr>
              <a:t> * 7</a:t>
            </a:r>
          </a:p>
          <a:p>
            <a:pPr marL="0" indent="0">
              <a:buNone/>
            </a:pPr>
            <a:r>
              <a:rPr lang="en-GB" sz="2000" dirty="0">
                <a:solidFill>
                  <a:srgbClr val="0BD947"/>
                </a:solidFill>
              </a:rPr>
              <a:t>	OUTPUT “That’s”, </a:t>
            </a:r>
            <a:r>
              <a:rPr lang="en-GB" sz="2000" dirty="0" err="1">
                <a:solidFill>
                  <a:srgbClr val="0BD947"/>
                </a:solidFill>
              </a:rPr>
              <a:t>HoursPerWeek</a:t>
            </a:r>
            <a:r>
              <a:rPr lang="en-GB" sz="2000" dirty="0">
                <a:solidFill>
                  <a:srgbClr val="0BD947"/>
                </a:solidFill>
              </a:rPr>
              <a:t>, “per week!”</a:t>
            </a:r>
          </a:p>
          <a:p>
            <a:endParaRPr lang="en-GB" sz="2000" dirty="0">
              <a:solidFill>
                <a:srgbClr val="0BD947"/>
              </a:solidFill>
            </a:endParaRPr>
          </a:p>
        </p:txBody>
      </p:sp>
    </p:spTree>
    <p:extLst>
      <p:ext uri="{BB962C8B-B14F-4D97-AF65-F5344CB8AC3E}">
        <p14:creationId xmlns:p14="http://schemas.microsoft.com/office/powerpoint/2010/main" val="2182298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prstGeom prst="rect">
            <a:avLst/>
          </a:prstGeom>
        </p:spPr>
        <p:txBody>
          <a:bodyPr/>
          <a:lstStyle/>
          <a:p>
            <a:r>
              <a:rPr lang="en-GB" dirty="0">
                <a:solidFill>
                  <a:schemeClr val="tx1"/>
                </a:solidFill>
              </a:rPr>
              <a:t>Selection</a:t>
            </a:r>
            <a:endParaRPr lang="en-GB" sz="4000" dirty="0">
              <a:solidFill>
                <a:schemeClr val="tx1"/>
              </a:solidFill>
            </a:endParaRPr>
          </a:p>
        </p:txBody>
      </p:sp>
      <p:sp>
        <p:nvSpPr>
          <p:cNvPr id="4" name="Text Placeholder 3"/>
          <p:cNvSpPr>
            <a:spLocks noGrp="1"/>
          </p:cNvSpPr>
          <p:nvPr>
            <p:ph type="body" sz="quarter" idx="14"/>
          </p:nvPr>
        </p:nvSpPr>
        <p:spPr>
          <a:prstGeom prst="rect">
            <a:avLst/>
          </a:prstGeom>
        </p:spPr>
        <p:txBody>
          <a:bodyPr/>
          <a:lstStyle/>
          <a:p>
            <a:r>
              <a:rPr lang="en-GB" dirty="0"/>
              <a:t>IF statements and CASE statements are both selection statements</a:t>
            </a:r>
          </a:p>
          <a:p>
            <a:r>
              <a:rPr lang="en-GB" dirty="0">
                <a:solidFill>
                  <a:schemeClr val="tx1"/>
                </a:solidFill>
              </a:rPr>
              <a:t>The next statement to be executed depends on whether the condition being tested is true or false</a:t>
            </a:r>
          </a:p>
          <a:p>
            <a:pPr marL="0" indent="0">
              <a:spcAft>
                <a:spcPts val="600"/>
              </a:spcAft>
              <a:buNone/>
            </a:pPr>
            <a:r>
              <a:rPr lang="en-GB" dirty="0">
                <a:solidFill>
                  <a:schemeClr val="tx1"/>
                </a:solidFill>
              </a:rPr>
              <a:t>	</a:t>
            </a:r>
            <a:r>
              <a:rPr lang="en-GB" sz="2000" dirty="0">
                <a:solidFill>
                  <a:srgbClr val="0BD947"/>
                </a:solidFill>
              </a:rPr>
              <a:t>OUTPUT “How many hours a night do you sleep?”</a:t>
            </a:r>
          </a:p>
          <a:p>
            <a:pPr marL="0" indent="0">
              <a:spcAft>
                <a:spcPts val="600"/>
              </a:spcAft>
              <a:buNone/>
            </a:pPr>
            <a:r>
              <a:rPr lang="en-GB" sz="2000" dirty="0">
                <a:solidFill>
                  <a:srgbClr val="0BD947"/>
                </a:solidFill>
              </a:rPr>
              <a:t>	INPUT </a:t>
            </a:r>
            <a:r>
              <a:rPr lang="en-GB" sz="2000" dirty="0" err="1">
                <a:solidFill>
                  <a:srgbClr val="0BD947"/>
                </a:solidFill>
              </a:rPr>
              <a:t>HoursPerNight</a:t>
            </a:r>
            <a:r>
              <a:rPr lang="en-GB" sz="2000" dirty="0">
                <a:solidFill>
                  <a:srgbClr val="0BD947"/>
                </a:solidFill>
              </a:rPr>
              <a:t> </a:t>
            </a:r>
          </a:p>
          <a:p>
            <a:pPr marL="0" indent="0">
              <a:spcAft>
                <a:spcPts val="600"/>
              </a:spcAft>
              <a:buNone/>
            </a:pPr>
            <a:r>
              <a:rPr lang="en-GB" sz="2000" dirty="0">
                <a:solidFill>
                  <a:srgbClr val="0BD947"/>
                </a:solidFill>
              </a:rPr>
              <a:t>	</a:t>
            </a:r>
            <a:r>
              <a:rPr lang="en-GB" sz="2000" b="1" dirty="0">
                <a:solidFill>
                  <a:srgbClr val="0BD947"/>
                </a:solidFill>
              </a:rPr>
              <a:t>IF </a:t>
            </a:r>
            <a:r>
              <a:rPr lang="en-GB" sz="2000" b="1" dirty="0" err="1">
                <a:solidFill>
                  <a:srgbClr val="0BD947"/>
                </a:solidFill>
              </a:rPr>
              <a:t>HoursPerNight</a:t>
            </a:r>
            <a:r>
              <a:rPr lang="en-GB" sz="2000" b="1" dirty="0">
                <a:solidFill>
                  <a:srgbClr val="0BD947"/>
                </a:solidFill>
              </a:rPr>
              <a:t> &lt; 8 THEN</a:t>
            </a:r>
          </a:p>
          <a:p>
            <a:pPr marL="0" indent="0">
              <a:spcAft>
                <a:spcPts val="600"/>
              </a:spcAft>
              <a:buNone/>
            </a:pPr>
            <a:r>
              <a:rPr lang="en-GB" sz="2000" dirty="0">
                <a:solidFill>
                  <a:srgbClr val="0BD947"/>
                </a:solidFill>
              </a:rPr>
              <a:t>		 OUTPUT “That’s not enough!”</a:t>
            </a:r>
          </a:p>
          <a:p>
            <a:pPr marL="0" indent="0">
              <a:spcAft>
                <a:spcPts val="600"/>
              </a:spcAft>
              <a:buNone/>
            </a:pPr>
            <a:r>
              <a:rPr lang="en-GB" sz="2000" dirty="0">
                <a:solidFill>
                  <a:srgbClr val="0BD947"/>
                </a:solidFill>
              </a:rPr>
              <a:t>	</a:t>
            </a:r>
            <a:r>
              <a:rPr lang="en-GB" sz="2000" b="1" dirty="0">
                <a:solidFill>
                  <a:srgbClr val="0BD947"/>
                </a:solidFill>
              </a:rPr>
              <a:t>ELSE</a:t>
            </a:r>
          </a:p>
          <a:p>
            <a:pPr marL="0" indent="0">
              <a:spcAft>
                <a:spcPts val="600"/>
              </a:spcAft>
              <a:buNone/>
            </a:pPr>
            <a:r>
              <a:rPr lang="en-GB" sz="2000" dirty="0">
                <a:solidFill>
                  <a:srgbClr val="0BD947"/>
                </a:solidFill>
              </a:rPr>
              <a:t>		 OUTPUT “That’s plenty!”</a:t>
            </a:r>
          </a:p>
          <a:p>
            <a:pPr marL="0" indent="0">
              <a:spcAft>
                <a:spcPts val="600"/>
              </a:spcAft>
              <a:buNone/>
            </a:pPr>
            <a:r>
              <a:rPr lang="en-GB" sz="2000" dirty="0">
                <a:solidFill>
                  <a:srgbClr val="0BD947"/>
                </a:solidFill>
              </a:rPr>
              <a:t>	</a:t>
            </a:r>
            <a:r>
              <a:rPr lang="en-GB" sz="2000" b="1" dirty="0">
                <a:solidFill>
                  <a:srgbClr val="0BD947"/>
                </a:solidFill>
              </a:rPr>
              <a:t>ENDIF</a:t>
            </a:r>
          </a:p>
          <a:p>
            <a:endParaRPr lang="en-GB" dirty="0">
              <a:solidFill>
                <a:schemeClr val="tx1"/>
              </a:solidFill>
            </a:endParaRPr>
          </a:p>
        </p:txBody>
      </p:sp>
    </p:spTree>
    <p:extLst>
      <p:ext uri="{BB962C8B-B14F-4D97-AF65-F5344CB8AC3E}">
        <p14:creationId xmlns:p14="http://schemas.microsoft.com/office/powerpoint/2010/main" val="1252988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Boolean operators</a:t>
            </a:r>
          </a:p>
        </p:txBody>
      </p:sp>
      <p:sp>
        <p:nvSpPr>
          <p:cNvPr id="3" name="Text Placeholder 2"/>
          <p:cNvSpPr>
            <a:spLocks noGrp="1"/>
          </p:cNvSpPr>
          <p:nvPr>
            <p:ph type="body" sz="quarter" idx="14"/>
          </p:nvPr>
        </p:nvSpPr>
        <p:spPr/>
        <p:txBody>
          <a:bodyPr/>
          <a:lstStyle/>
          <a:p>
            <a:r>
              <a:rPr lang="en-GB" dirty="0"/>
              <a:t>The following operators are used to compare two  values</a:t>
            </a:r>
          </a:p>
          <a:p>
            <a:pPr marL="452437" lvl="1" indent="0">
              <a:spcAft>
                <a:spcPts val="600"/>
              </a:spcAft>
              <a:buNone/>
            </a:pPr>
            <a:r>
              <a:rPr lang="en-GB" dirty="0">
                <a:solidFill>
                  <a:srgbClr val="0BD947"/>
                </a:solidFill>
              </a:rPr>
              <a:t>	&gt;	greater than</a:t>
            </a:r>
          </a:p>
          <a:p>
            <a:pPr marL="452437" lvl="1" indent="0">
              <a:spcAft>
                <a:spcPts val="600"/>
              </a:spcAft>
              <a:buNone/>
            </a:pPr>
            <a:r>
              <a:rPr lang="en-GB" dirty="0">
                <a:solidFill>
                  <a:srgbClr val="0BD947"/>
                </a:solidFill>
              </a:rPr>
              <a:t>	&gt;=	greater than or equal</a:t>
            </a:r>
          </a:p>
          <a:p>
            <a:pPr marL="452437" lvl="1" indent="0">
              <a:spcAft>
                <a:spcPts val="600"/>
              </a:spcAft>
              <a:buNone/>
            </a:pPr>
            <a:r>
              <a:rPr lang="en-GB" dirty="0">
                <a:solidFill>
                  <a:srgbClr val="0BD947"/>
                </a:solidFill>
              </a:rPr>
              <a:t>&lt;	less than</a:t>
            </a:r>
          </a:p>
          <a:p>
            <a:pPr marL="452437" lvl="1" indent="0">
              <a:spcAft>
                <a:spcPts val="600"/>
              </a:spcAft>
              <a:buNone/>
            </a:pPr>
            <a:r>
              <a:rPr lang="en-GB" dirty="0">
                <a:solidFill>
                  <a:srgbClr val="0BD947"/>
                </a:solidFill>
              </a:rPr>
              <a:t>	&lt;=	less than or equal</a:t>
            </a:r>
          </a:p>
          <a:p>
            <a:pPr marL="452437" lvl="1" indent="0">
              <a:spcAft>
                <a:spcPts val="600"/>
              </a:spcAft>
              <a:buNone/>
            </a:pPr>
            <a:r>
              <a:rPr lang="en-GB" dirty="0">
                <a:solidFill>
                  <a:srgbClr val="0BD947"/>
                </a:solidFill>
              </a:rPr>
              <a:t>=	equal (in Python this is written ==)</a:t>
            </a:r>
          </a:p>
          <a:p>
            <a:pPr marL="452437" lvl="1" indent="0">
              <a:spcAft>
                <a:spcPts val="600"/>
              </a:spcAft>
              <a:buNone/>
            </a:pPr>
            <a:r>
              <a:rPr lang="en-GB" dirty="0">
                <a:solidFill>
                  <a:srgbClr val="0BD947"/>
                </a:solidFill>
              </a:rPr>
              <a:t>	&lt;&gt;	not equal  (in Python this is written !=)</a:t>
            </a:r>
          </a:p>
        </p:txBody>
      </p:sp>
    </p:spTree>
    <p:extLst>
      <p:ext uri="{BB962C8B-B14F-4D97-AF65-F5344CB8AC3E}">
        <p14:creationId xmlns:p14="http://schemas.microsoft.com/office/powerpoint/2010/main" val="3400597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Boolean expressions</a:t>
            </a:r>
          </a:p>
        </p:txBody>
      </p:sp>
      <p:sp>
        <p:nvSpPr>
          <p:cNvPr id="3" name="Text Placeholder 2"/>
          <p:cNvSpPr>
            <a:spLocks noGrp="1"/>
          </p:cNvSpPr>
          <p:nvPr>
            <p:ph type="body" sz="quarter" idx="14"/>
          </p:nvPr>
        </p:nvSpPr>
        <p:spPr/>
        <p:txBody>
          <a:bodyPr/>
          <a:lstStyle/>
          <a:p>
            <a:r>
              <a:rPr lang="en-GB" dirty="0"/>
              <a:t>A Boolean expression evaluates to TRUE or FALSE</a:t>
            </a:r>
          </a:p>
          <a:p>
            <a:r>
              <a:rPr lang="en-GB" dirty="0"/>
              <a:t>Which of the following expressions are TRUE?</a:t>
            </a:r>
          </a:p>
          <a:p>
            <a:pPr marL="958850" lvl="1" indent="-514350">
              <a:buAutoNum type="romanLcParenBoth"/>
            </a:pPr>
            <a:r>
              <a:rPr lang="en-GB" dirty="0">
                <a:solidFill>
                  <a:srgbClr val="0BD947"/>
                </a:solidFill>
              </a:rPr>
              <a:t>35 &gt;= 5 * 7</a:t>
            </a:r>
          </a:p>
          <a:p>
            <a:pPr marL="958850" lvl="1" indent="-514350">
              <a:buAutoNum type="romanLcParenBoth"/>
            </a:pPr>
            <a:r>
              <a:rPr lang="en-GB" dirty="0">
                <a:solidFill>
                  <a:srgbClr val="0BD947"/>
                </a:solidFill>
              </a:rPr>
              <a:t>‘A’ &lt; ‘B’</a:t>
            </a:r>
          </a:p>
          <a:p>
            <a:pPr marL="958850" lvl="1" indent="-514350">
              <a:buAutoNum type="romanLcParenBoth"/>
            </a:pPr>
            <a:r>
              <a:rPr lang="en-GB" dirty="0">
                <a:solidFill>
                  <a:srgbClr val="0BD947"/>
                </a:solidFill>
              </a:rPr>
              <a:t>100 &lt;= 10**2</a:t>
            </a:r>
          </a:p>
          <a:p>
            <a:pPr marL="958850" lvl="1" indent="-514350">
              <a:buAutoNum type="romanLcParenBoth"/>
            </a:pPr>
            <a:r>
              <a:rPr lang="en-GB" dirty="0">
                <a:solidFill>
                  <a:srgbClr val="0BD947"/>
                </a:solidFill>
              </a:rPr>
              <a:t>25 &gt; 2 * 5</a:t>
            </a:r>
          </a:p>
          <a:p>
            <a:pPr marL="958850" lvl="1" indent="-514350">
              <a:buAutoNum type="romanLcParenBoth"/>
            </a:pPr>
            <a:r>
              <a:rPr lang="en-GB" dirty="0">
                <a:solidFill>
                  <a:srgbClr val="0BD947"/>
                </a:solidFill>
              </a:rPr>
              <a:t>PI = 3.142</a:t>
            </a:r>
          </a:p>
          <a:p>
            <a:pPr marL="958850" lvl="1" indent="-514350">
              <a:buAutoNum type="romanLcParenBoth"/>
            </a:pPr>
            <a:r>
              <a:rPr lang="en-GB" dirty="0">
                <a:solidFill>
                  <a:srgbClr val="0BD947"/>
                </a:solidFill>
              </a:rPr>
              <a:t>n ** n = n * n</a:t>
            </a:r>
          </a:p>
          <a:p>
            <a:pPr marL="958850" lvl="1" indent="-514350">
              <a:spcAft>
                <a:spcPts val="600"/>
              </a:spcAft>
              <a:buAutoNum type="romanLcParenBoth"/>
            </a:pPr>
            <a:endParaRPr lang="en-GB" dirty="0">
              <a:solidFill>
                <a:schemeClr val="tx1"/>
              </a:solidFill>
            </a:endParaRPr>
          </a:p>
          <a:p>
            <a:pPr marL="958850" lvl="1" indent="-514350">
              <a:spcAft>
                <a:spcPts val="600"/>
              </a:spcAft>
              <a:buAutoNum type="romanLcParenBoth"/>
            </a:pPr>
            <a:endParaRPr lang="en-GB" dirty="0">
              <a:solidFill>
                <a:schemeClr val="tx1"/>
              </a:solidFill>
            </a:endParaRPr>
          </a:p>
          <a:p>
            <a:pPr marL="958850" lvl="1" indent="-514350">
              <a:spcAft>
                <a:spcPts val="600"/>
              </a:spcAft>
              <a:buAutoNum type="romanLcParenBoth"/>
            </a:pPr>
            <a:endParaRPr lang="en-GB" dirty="0">
              <a:solidFill>
                <a:schemeClr val="tx1"/>
              </a:solidFill>
            </a:endParaRPr>
          </a:p>
          <a:p>
            <a:pPr marL="444500" lvl="1" indent="0">
              <a:spcAft>
                <a:spcPts val="600"/>
              </a:spcAft>
              <a:buNone/>
            </a:pPr>
            <a:endParaRPr lang="en-GB" dirty="0">
              <a:solidFill>
                <a:schemeClr val="tx1"/>
              </a:solidFill>
            </a:endParaRPr>
          </a:p>
        </p:txBody>
      </p:sp>
    </p:spTree>
    <p:extLst>
      <p:ext uri="{BB962C8B-B14F-4D97-AF65-F5344CB8AC3E}">
        <p14:creationId xmlns:p14="http://schemas.microsoft.com/office/powerpoint/2010/main" val="1465502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Boolean expressions</a:t>
            </a:r>
          </a:p>
        </p:txBody>
      </p:sp>
      <p:sp>
        <p:nvSpPr>
          <p:cNvPr id="3" name="Text Placeholder 2"/>
          <p:cNvSpPr>
            <a:spLocks noGrp="1"/>
          </p:cNvSpPr>
          <p:nvPr>
            <p:ph type="body" sz="quarter" idx="14"/>
          </p:nvPr>
        </p:nvSpPr>
        <p:spPr>
          <a:xfrm>
            <a:off x="724280" y="1704179"/>
            <a:ext cx="7797230" cy="4247588"/>
          </a:xfrm>
        </p:spPr>
        <p:txBody>
          <a:bodyPr/>
          <a:lstStyle/>
          <a:p>
            <a:r>
              <a:rPr lang="en-GB" dirty="0"/>
              <a:t>A Boolean expression evaluates to TRUE or FALSE</a:t>
            </a:r>
          </a:p>
          <a:p>
            <a:r>
              <a:rPr lang="en-GB" dirty="0"/>
              <a:t>Which of the following expressions are TRUE?</a:t>
            </a:r>
          </a:p>
          <a:p>
            <a:pPr marL="958850" lvl="1" indent="-514350">
              <a:buAutoNum type="romanLcParenBoth"/>
              <a:tabLst>
                <a:tab pos="2871788" algn="l"/>
              </a:tabLst>
            </a:pPr>
            <a:r>
              <a:rPr lang="en-GB" dirty="0">
                <a:solidFill>
                  <a:srgbClr val="0BD947"/>
                </a:solidFill>
              </a:rPr>
              <a:t>35 &gt;= 5 * 7	TRUE</a:t>
            </a:r>
          </a:p>
          <a:p>
            <a:pPr marL="958850" lvl="1" indent="-514350">
              <a:buAutoNum type="romanLcParenBoth"/>
              <a:tabLst>
                <a:tab pos="2871788" algn="l"/>
              </a:tabLst>
            </a:pPr>
            <a:r>
              <a:rPr lang="en-GB" dirty="0">
                <a:solidFill>
                  <a:srgbClr val="0BD947"/>
                </a:solidFill>
              </a:rPr>
              <a:t>‘A’ &lt; ‘B’	TRUE</a:t>
            </a:r>
          </a:p>
          <a:p>
            <a:pPr marL="958850" lvl="1" indent="-514350">
              <a:buAutoNum type="romanLcParenBoth"/>
              <a:tabLst>
                <a:tab pos="2871788" algn="l"/>
              </a:tabLst>
            </a:pPr>
            <a:r>
              <a:rPr lang="en-GB" dirty="0">
                <a:solidFill>
                  <a:srgbClr val="0BD947"/>
                </a:solidFill>
              </a:rPr>
              <a:t>100 &lt;= 10**2	TRUE</a:t>
            </a:r>
          </a:p>
          <a:p>
            <a:pPr marL="958850" lvl="1" indent="-514350">
              <a:buAutoNum type="romanLcParenBoth"/>
              <a:tabLst>
                <a:tab pos="2871788" algn="l"/>
              </a:tabLst>
            </a:pPr>
            <a:r>
              <a:rPr lang="en-GB" dirty="0">
                <a:solidFill>
                  <a:srgbClr val="0BD947"/>
                </a:solidFill>
              </a:rPr>
              <a:t>25 &gt; 2 * 5	TRUE</a:t>
            </a:r>
          </a:p>
          <a:p>
            <a:pPr marL="958850" lvl="1" indent="-514350">
              <a:buAutoNum type="romanLcParenBoth"/>
              <a:tabLst>
                <a:tab pos="2871788" algn="l"/>
              </a:tabLst>
            </a:pPr>
            <a:r>
              <a:rPr lang="en-GB" dirty="0">
                <a:solidFill>
                  <a:srgbClr val="0BD947"/>
                </a:solidFill>
              </a:rPr>
              <a:t>5 * 5 &lt;&gt; 25	FALSE	</a:t>
            </a:r>
          </a:p>
          <a:p>
            <a:pPr marL="958850" lvl="1" indent="-514350">
              <a:buAutoNum type="romanLcParenBoth"/>
              <a:tabLst>
                <a:tab pos="2871788" algn="l"/>
              </a:tabLst>
            </a:pPr>
            <a:r>
              <a:rPr lang="en-GB" dirty="0">
                <a:solidFill>
                  <a:srgbClr val="0BD947"/>
                </a:solidFill>
              </a:rPr>
              <a:t>n ** n = n * n	FALSE</a:t>
            </a:r>
          </a:p>
          <a:p>
            <a:pPr marL="958850" lvl="1" indent="-514350">
              <a:spcAft>
                <a:spcPts val="600"/>
              </a:spcAft>
              <a:buAutoNum type="romanLcParenBoth"/>
            </a:pPr>
            <a:endParaRPr lang="en-GB" dirty="0">
              <a:solidFill>
                <a:schemeClr val="tx1"/>
              </a:solidFill>
            </a:endParaRPr>
          </a:p>
          <a:p>
            <a:pPr marL="958850" lvl="1" indent="-514350">
              <a:spcAft>
                <a:spcPts val="600"/>
              </a:spcAft>
              <a:buAutoNum type="romanLcParenBoth"/>
            </a:pPr>
            <a:endParaRPr lang="en-GB" dirty="0">
              <a:solidFill>
                <a:schemeClr val="tx1"/>
              </a:solidFill>
            </a:endParaRPr>
          </a:p>
          <a:p>
            <a:pPr marL="958850" lvl="1" indent="-514350">
              <a:spcAft>
                <a:spcPts val="600"/>
              </a:spcAft>
              <a:buAutoNum type="romanLcParenBoth"/>
            </a:pPr>
            <a:endParaRPr lang="en-GB" dirty="0">
              <a:solidFill>
                <a:schemeClr val="tx1"/>
              </a:solidFill>
            </a:endParaRPr>
          </a:p>
          <a:p>
            <a:pPr marL="444500" lvl="1" indent="0">
              <a:spcAft>
                <a:spcPts val="600"/>
              </a:spcAft>
              <a:buNone/>
            </a:pPr>
            <a:endParaRPr lang="en-GB" dirty="0">
              <a:solidFill>
                <a:schemeClr val="tx1"/>
              </a:solidFill>
            </a:endParaRPr>
          </a:p>
        </p:txBody>
      </p:sp>
    </p:spTree>
    <p:extLst>
      <p:ext uri="{BB962C8B-B14F-4D97-AF65-F5344CB8AC3E}">
        <p14:creationId xmlns:p14="http://schemas.microsoft.com/office/powerpoint/2010/main" val="1328102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Complex Boolean expressions</a:t>
            </a:r>
          </a:p>
        </p:txBody>
      </p:sp>
      <p:sp>
        <p:nvSpPr>
          <p:cNvPr id="3" name="Text Placeholder 2"/>
          <p:cNvSpPr>
            <a:spLocks noGrp="1"/>
          </p:cNvSpPr>
          <p:nvPr>
            <p:ph type="body" sz="quarter" idx="14"/>
          </p:nvPr>
        </p:nvSpPr>
        <p:spPr/>
        <p:txBody>
          <a:bodyPr/>
          <a:lstStyle/>
          <a:p>
            <a:r>
              <a:rPr lang="en-GB" dirty="0"/>
              <a:t>Boolean expressions can include AND, OR and NOT</a:t>
            </a:r>
          </a:p>
          <a:p>
            <a:r>
              <a:rPr lang="en-GB" dirty="0"/>
              <a:t>For example:</a:t>
            </a:r>
          </a:p>
          <a:p>
            <a:pPr marL="0" indent="0">
              <a:buNone/>
            </a:pPr>
            <a:r>
              <a:rPr lang="en-GB" dirty="0"/>
              <a:t>	IF (grade &lt; 0) OR (grade &gt; 100) THEN ….</a:t>
            </a:r>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714641886"/>
              </p:ext>
            </p:extLst>
          </p:nvPr>
        </p:nvGraphicFramePr>
        <p:xfrm>
          <a:off x="1031630" y="3481772"/>
          <a:ext cx="7268308" cy="2537040"/>
        </p:xfrm>
        <a:graphic>
          <a:graphicData uri="http://schemas.openxmlformats.org/drawingml/2006/table">
            <a:tbl>
              <a:tblPr firstRow="1" bandRow="1">
                <a:tableStyleId>{5C22544A-7EE6-4342-B048-85BDC9FD1C3A}</a:tableStyleId>
              </a:tblPr>
              <a:tblGrid>
                <a:gridCol w="1753773">
                  <a:extLst>
                    <a:ext uri="{9D8B030D-6E8A-4147-A177-3AD203B41FA5}">
                      <a16:colId xmlns:a16="http://schemas.microsoft.com/office/drawing/2014/main" val="20000"/>
                    </a:ext>
                  </a:extLst>
                </a:gridCol>
                <a:gridCol w="5514535">
                  <a:extLst>
                    <a:ext uri="{9D8B030D-6E8A-4147-A177-3AD203B41FA5}">
                      <a16:colId xmlns:a16="http://schemas.microsoft.com/office/drawing/2014/main" val="20001"/>
                    </a:ext>
                  </a:extLst>
                </a:gridCol>
              </a:tblGrid>
              <a:tr h="612000">
                <a:tc>
                  <a:txBody>
                    <a:bodyPr/>
                    <a:lstStyle/>
                    <a:p>
                      <a:pPr algn="ctr"/>
                      <a:r>
                        <a:rPr lang="en-GB" sz="2000" dirty="0">
                          <a:latin typeface="Arial" panose="020B0604020202020204" pitchFamily="34" charset="0"/>
                          <a:cs typeface="Arial" panose="020B0604020202020204" pitchFamily="34" charset="0"/>
                        </a:rPr>
                        <a:t>Operator</a:t>
                      </a:r>
                    </a:p>
                  </a:txBody>
                  <a:tcPr anchor="ctr">
                    <a:lnL w="12700" cmpd="sng">
                      <a:noFill/>
                    </a:lnL>
                    <a:lnR w="12700" cmpd="sng">
                      <a:noFill/>
                    </a:lnR>
                    <a:lnT w="12700" cmpd="sng">
                      <a:noFill/>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solidFill>
                      <a:srgbClr val="0BD947"/>
                    </a:solidFill>
                  </a:tcPr>
                </a:tc>
                <a:tc>
                  <a:txBody>
                    <a:bodyPr/>
                    <a:lstStyle/>
                    <a:p>
                      <a:pPr algn="l"/>
                      <a:r>
                        <a:rPr lang="en-GB" sz="2000" dirty="0">
                          <a:latin typeface="Arial" panose="020B0604020202020204" pitchFamily="34" charset="0"/>
                          <a:cs typeface="Arial" panose="020B0604020202020204" pitchFamily="34" charset="0"/>
                        </a:rPr>
                        <a:t>Description</a:t>
                      </a:r>
                    </a:p>
                  </a:txBody>
                  <a:tcPr anchor="ctr">
                    <a:lnL w="12700" cmpd="sng">
                      <a:noFill/>
                    </a:lnL>
                    <a:lnR w="12700" cmpd="sng">
                      <a:noFill/>
                    </a:lnR>
                    <a:lnT w="12700" cmpd="sng">
                      <a:noFill/>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solidFill>
                      <a:srgbClr val="0BD947"/>
                    </a:solidFill>
                  </a:tcPr>
                </a:tc>
                <a:extLst>
                  <a:ext uri="{0D108BD9-81ED-4DB2-BD59-A6C34878D82A}">
                    <a16:rowId xmlns:a16="http://schemas.microsoft.com/office/drawing/2014/main" val="10000"/>
                  </a:ext>
                </a:extLst>
              </a:tr>
              <a:tr h="612000">
                <a:tc>
                  <a:txBody>
                    <a:bodyPr/>
                    <a:lstStyle/>
                    <a:p>
                      <a:pPr algn="ctr"/>
                      <a:r>
                        <a:rPr lang="en-GB" sz="2000" dirty="0">
                          <a:latin typeface="Arial" panose="020B0604020202020204" pitchFamily="34" charset="0"/>
                          <a:cs typeface="Arial" panose="020B0604020202020204" pitchFamily="34" charset="0"/>
                        </a:rPr>
                        <a:t>AND</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2000" dirty="0">
                          <a:latin typeface="Arial" panose="020B0604020202020204" pitchFamily="34" charset="0"/>
                          <a:cs typeface="Arial" panose="020B0604020202020204" pitchFamily="34" charset="0"/>
                        </a:rPr>
                        <a:t>Returns TRUE if both conditions are true</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12000">
                <a:tc>
                  <a:txBody>
                    <a:bodyPr/>
                    <a:lstStyle/>
                    <a:p>
                      <a:pPr algn="ctr"/>
                      <a:r>
                        <a:rPr lang="en-GB" sz="2000" dirty="0">
                          <a:latin typeface="Arial" panose="020B0604020202020204" pitchFamily="34" charset="0"/>
                          <a:cs typeface="Arial" panose="020B0604020202020204" pitchFamily="34" charset="0"/>
                        </a:rPr>
                        <a:t>OR</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2000" dirty="0">
                          <a:latin typeface="Arial" panose="020B0604020202020204" pitchFamily="34" charset="0"/>
                          <a:cs typeface="Arial" panose="020B0604020202020204" pitchFamily="34" charset="0"/>
                        </a:rPr>
                        <a:t>Returns TRUE if either</a:t>
                      </a:r>
                      <a:r>
                        <a:rPr lang="en-GB" sz="2000" baseline="0" dirty="0">
                          <a:latin typeface="Arial" panose="020B0604020202020204" pitchFamily="34" charset="0"/>
                          <a:cs typeface="Arial" panose="020B0604020202020204" pitchFamily="34" charset="0"/>
                        </a:rPr>
                        <a:t> of the conditions is true</a:t>
                      </a:r>
                      <a:endParaRPr lang="en-GB" sz="20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12000">
                <a:tc>
                  <a:txBody>
                    <a:bodyPr/>
                    <a:lstStyle/>
                    <a:p>
                      <a:pPr algn="ctr"/>
                      <a:r>
                        <a:rPr lang="en-GB" sz="2000" dirty="0">
                          <a:latin typeface="Arial" panose="020B0604020202020204" pitchFamily="34" charset="0"/>
                          <a:cs typeface="Arial" panose="020B0604020202020204" pitchFamily="34" charset="0"/>
                        </a:rPr>
                        <a:t>NOT</a:t>
                      </a: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2000" dirty="0">
                          <a:latin typeface="Arial" panose="020B0604020202020204" pitchFamily="34" charset="0"/>
                          <a:cs typeface="Arial" panose="020B0604020202020204" pitchFamily="34" charset="0"/>
                        </a:rPr>
                        <a:t>A</a:t>
                      </a:r>
                      <a:r>
                        <a:rPr lang="en-GB" sz="2000" baseline="0" dirty="0">
                          <a:latin typeface="Arial" panose="020B0604020202020204" pitchFamily="34" charset="0"/>
                          <a:cs typeface="Arial" panose="020B0604020202020204" pitchFamily="34" charset="0"/>
                        </a:rPr>
                        <a:t> TRUE expression becomes FALSE and vice versa</a:t>
                      </a:r>
                      <a:endParaRPr lang="en-GB" sz="200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BD947"/>
                      </a:solidFill>
                      <a:prstDash val="solid"/>
                      <a:round/>
                      <a:headEnd type="none" w="med" len="med"/>
                      <a:tailEnd type="none" w="med" len="med"/>
                    </a:lnT>
                    <a:lnB w="12700" cap="flat" cmpd="sng" algn="ctr">
                      <a:solidFill>
                        <a:srgbClr val="0BD9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29881710"/>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c4b9e2c0e455e51b0b5566c8c481736b">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7e2b83479773afbe70a8cda7143781f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95EAD0-9A05-4BAB-B0C2-240C180C577E}">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94dce8ab-38ff-4714-b1ed-1fc5e4d9abd1"/>
    <ds:schemaRef ds:uri="http://purl.org/dc/dcmitype/"/>
    <ds:schemaRef ds:uri="http://schemas.microsoft.com/office/infopath/2007/PartnerControls"/>
    <ds:schemaRef ds:uri="1ef05dc5-97a2-498b-bf7c-bd189143a1ff"/>
    <ds:schemaRef ds:uri="http://www.w3.org/XML/1998/namespace"/>
  </ds:schemaRefs>
</ds:datastoreItem>
</file>

<file path=customXml/itemProps2.xml><?xml version="1.0" encoding="utf-8"?>
<ds:datastoreItem xmlns:ds="http://schemas.openxmlformats.org/officeDocument/2006/customXml" ds:itemID="{27A95926-DA3D-4938-A466-EA1547DB31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B5C2D6-086D-4B5B-8104-ECABA1D7F8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3107</TotalTime>
  <Words>1200</Words>
  <Application>Microsoft Office PowerPoint</Application>
  <PresentationFormat>On-screen Show (4:3)</PresentationFormat>
  <Paragraphs>334</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Museo900-Regular</vt:lpstr>
      <vt:lpstr>Museo 500</vt:lpstr>
      <vt:lpstr>Calibri</vt:lpstr>
      <vt:lpstr>Museo 900</vt:lpstr>
      <vt:lpstr>Wingdings</vt:lpstr>
      <vt:lpstr>Museo 700</vt:lpstr>
      <vt:lpstr>Arial</vt:lpstr>
      <vt:lpstr>Museo 100</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Heathcote</dc:creator>
  <cp:lastModifiedBy>Rob Heathcote</cp:lastModifiedBy>
  <cp:revision>55</cp:revision>
  <dcterms:created xsi:type="dcterms:W3CDTF">2015-05-06T10:17:37Z</dcterms:created>
  <dcterms:modified xsi:type="dcterms:W3CDTF">2019-01-31T11:15:54Z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