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6"/>
  </p:notesMasterIdLst>
  <p:sldIdLst>
    <p:sldId id="260" r:id="rId2"/>
    <p:sldId id="262" r:id="rId3"/>
    <p:sldId id="263" r:id="rId4"/>
    <p:sldId id="264" r:id="rId5"/>
    <p:sldId id="266" r:id="rId6"/>
    <p:sldId id="267" r:id="rId7"/>
    <p:sldId id="268" r:id="rId8"/>
    <p:sldId id="269" r:id="rId9"/>
    <p:sldId id="270" r:id="rId10"/>
    <p:sldId id="288" r:id="rId11"/>
    <p:sldId id="271" r:id="rId12"/>
    <p:sldId id="273" r:id="rId13"/>
    <p:sldId id="275" r:id="rId14"/>
    <p:sldId id="274" r:id="rId15"/>
    <p:sldId id="283" r:id="rId16"/>
    <p:sldId id="276" r:id="rId17"/>
    <p:sldId id="277" r:id="rId18"/>
    <p:sldId id="279" r:id="rId19"/>
    <p:sldId id="289" r:id="rId20"/>
    <p:sldId id="280" r:id="rId21"/>
    <p:sldId id="281" r:id="rId22"/>
    <p:sldId id="284" r:id="rId23"/>
    <p:sldId id="291" r:id="rId24"/>
    <p:sldId id="282" r:id="rId25"/>
  </p:sldIdLst>
  <p:sldSz cx="9144000" cy="6858000" type="screen4x3"/>
  <p:notesSz cx="6858000" cy="9144000"/>
  <p:embeddedFontLst>
    <p:embeddedFont>
      <p:font typeface="Museo 700" panose="02000000000000000000" pitchFamily="2" charset="0"/>
      <p:bold r:id="rId27"/>
    </p:embeddedFont>
    <p:embeddedFont>
      <p:font typeface="Museo 900" panose="02000000000000000000" pitchFamily="2" charset="0"/>
      <p:bold r:id="rId28"/>
    </p:embeddedFont>
    <p:embeddedFont>
      <p:font typeface="Museo900-Regular" panose="02000000000000000000" pitchFamily="2" charset="0"/>
      <p:bold r:id="rId29"/>
    </p:embeddedFont>
    <p:embeddedFont>
      <p:font typeface="Museo 500" panose="02000000000000000000" pitchFamily="2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mbria Math" panose="02040503050406030204" pitchFamily="18" charset="0"/>
      <p:regular r:id="rId35"/>
    </p:embeddedFont>
    <p:embeddedFont>
      <p:font typeface="Museo 100" panose="02000000000000000000" pitchFamily="2" charset="0"/>
      <p:regular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5">
          <p15:clr>
            <a:srgbClr val="A4A3A4"/>
          </p15:clr>
        </p15:guide>
        <p15:guide id="2" orient="horz" pos="3232">
          <p15:clr>
            <a:srgbClr val="A4A3A4"/>
          </p15:clr>
        </p15:guide>
        <p15:guide id="3" orient="horz" pos="1912">
          <p15:clr>
            <a:srgbClr val="A4A3A4"/>
          </p15:clr>
        </p15:guide>
        <p15:guide id="4" pos="5380">
          <p15:clr>
            <a:srgbClr val="A4A3A4"/>
          </p15:clr>
        </p15:guide>
        <p15:guide id="5" pos="29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127"/>
    <a:srgbClr val="A41E21"/>
    <a:srgbClr val="238296"/>
    <a:srgbClr val="5C89A4"/>
    <a:srgbClr val="D1919B"/>
    <a:srgbClr val="C396A3"/>
    <a:srgbClr val="98A639"/>
    <a:srgbClr val="B2CB63"/>
    <a:srgbClr val="6C6F59"/>
    <a:srgbClr val="C0BB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 snapToObjects="1" showGuides="1">
      <p:cViewPr varScale="1">
        <p:scale>
          <a:sx n="78" d="100"/>
          <a:sy n="78" d="100"/>
        </p:scale>
        <p:origin x="108" y="180"/>
      </p:cViewPr>
      <p:guideLst>
        <p:guide orient="horz" pos="1245"/>
        <p:guide orient="horz" pos="3232"/>
        <p:guide orient="horz" pos="1912"/>
        <p:guide pos="5380"/>
        <p:guide pos="29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6C703-0827-4D98-8015-40DEE3C186A7}" type="datetimeFigureOut">
              <a:rPr lang="en-GB" smtClean="0"/>
              <a:t>28/06/2015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98D5B-57F4-4A7F-8DDC-A432FF1B0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38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it 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4559300" y="1905000"/>
            <a:ext cx="0" cy="255176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803400" y="1841231"/>
            <a:ext cx="25273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4800"/>
              </a:lnSpc>
              <a:spcBef>
                <a:spcPts val="0"/>
              </a:spcBef>
              <a:buNone/>
              <a:defRPr sz="4500" b="1" kern="0" spc="-14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2500" kern="0" spc="-14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lnSpc>
                <a:spcPts val="4800"/>
              </a:lnSpc>
              <a:spcBef>
                <a:spcPts val="0"/>
              </a:spcBef>
              <a:buNone/>
              <a:defRPr sz="4500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lnSpc>
                <a:spcPts val="2600"/>
              </a:lnSpc>
              <a:spcBef>
                <a:spcPts val="0"/>
              </a:spcBef>
              <a:buNone/>
              <a:defRPr sz="3000">
                <a:solidFill>
                  <a:srgbClr val="A41E21"/>
                </a:solidFill>
                <a:latin typeface="Arial"/>
                <a:cs typeface="Arial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4800600" y="1841231"/>
            <a:ext cx="27686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 kern="0" spc="-6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buNone/>
              <a:defRPr sz="3000">
                <a:solidFill>
                  <a:srgbClr val="ECCC7B"/>
                </a:solidFill>
                <a:latin typeface="Arial"/>
                <a:cs typeface="Arial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8" name="Picture 7" descr="Logo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685" y="4018819"/>
            <a:ext cx="2291515" cy="456997"/>
          </a:xfrm>
          <a:prstGeom prst="rect">
            <a:avLst/>
          </a:prstGeom>
        </p:spPr>
      </p:pic>
      <p:sp>
        <p:nvSpPr>
          <p:cNvPr id="10" name="Hexagon 9"/>
          <p:cNvSpPr/>
          <p:nvPr userDrawn="1"/>
        </p:nvSpPr>
        <p:spPr>
          <a:xfrm>
            <a:off x="1072794" y="4100382"/>
            <a:ext cx="1080000" cy="972000"/>
          </a:xfrm>
          <a:prstGeom prst="hexagon">
            <a:avLst/>
          </a:prstGeom>
          <a:noFill/>
          <a:ln w="114300">
            <a:solidFill>
              <a:srgbClr val="A41E2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4500" b="1" dirty="0" smtClean="0">
                <a:solidFill>
                  <a:srgbClr val="A41E21"/>
                </a:solidFill>
                <a:latin typeface="Arial"/>
                <a:cs typeface="Arial"/>
              </a:rPr>
              <a:t>1</a:t>
            </a:r>
            <a:endParaRPr lang="en-US" sz="4500" b="1" dirty="0">
              <a:solidFill>
                <a:srgbClr val="A41E2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638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A41E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584200" y="1702800"/>
            <a:ext cx="0" cy="256129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42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rgbClr val="EE31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584200" y="1702800"/>
            <a:ext cx="0" cy="249341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2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Unit 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70"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pic>
        <p:nvPicPr>
          <p:cNvPr id="6" name="Picture 5" descr="Untitled-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A41E21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EE3127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Number systems</a:t>
            </a:r>
            <a:b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3 Data representation</a:t>
            </a:r>
          </a:p>
        </p:txBody>
      </p:sp>
      <p:pic>
        <p:nvPicPr>
          <p:cNvPr id="37" name="Picture 36" descr="Logo Unit 3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2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Logo Unit 3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9"/>
          </a:xfrm>
          <a:prstGeom prst="rect">
            <a:avLst/>
          </a:prstGeom>
        </p:spPr>
      </p:pic>
      <p:pic>
        <p:nvPicPr>
          <p:cNvPr id="55" name="Picture 54" descr="Unit 3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70"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5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A41E21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EE3127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Box 57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Number systems</a:t>
            </a:r>
            <a:b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3 Data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4180777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pic>
        <p:nvPicPr>
          <p:cNvPr id="46" name="Picture 45" descr="Unit 3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70"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4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A41E21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EE3127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Box 48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Number systems</a:t>
            </a:r>
            <a:b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3 Data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2400860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Unit 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70"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4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A41E21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EE3127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" name="TextBox 42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Number systems</a:t>
            </a:r>
            <a:b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3 Data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331583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73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4" r:id="rId3"/>
    <p:sldLayoutId id="2147483652" r:id="rId4"/>
    <p:sldLayoutId id="2147483653" r:id="rId5"/>
    <p:sldLayoutId id="2147483655" r:id="rId6"/>
    <p:sldLayoutId id="2147483656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03399" y="1841231"/>
            <a:ext cx="2750617" cy="2201863"/>
          </a:xfrm>
        </p:spPr>
        <p:txBody>
          <a:bodyPr/>
          <a:lstStyle/>
          <a:p>
            <a:r>
              <a:rPr lang="en-US" dirty="0" smtClean="0">
                <a:latin typeface="Museo 700" panose="02000000000000000000" pitchFamily="50" charset="0"/>
              </a:rPr>
              <a:t>AQA</a:t>
            </a:r>
            <a:endParaRPr lang="en-US" b="0" dirty="0" smtClean="0">
              <a:latin typeface="Museo900-Regular"/>
              <a:cs typeface="Museo900-Regular"/>
            </a:endParaRPr>
          </a:p>
          <a:p>
            <a:pPr lvl="2"/>
            <a:r>
              <a:rPr lang="en-US" dirty="0" smtClean="0">
                <a:latin typeface="Museo 500" panose="02000000000000000000" pitchFamily="50" charset="0"/>
              </a:rPr>
              <a:t>AS Level</a:t>
            </a:r>
          </a:p>
          <a:p>
            <a:pPr lvl="3"/>
            <a:r>
              <a:rPr lang="en-US" sz="2500" dirty="0" smtClean="0">
                <a:solidFill>
                  <a:schemeClr val="bg1"/>
                </a:solidFill>
                <a:latin typeface="Museo 100" panose="02000000000000000000" pitchFamily="50" charset="0"/>
              </a:rPr>
              <a:t>Computer Science</a:t>
            </a:r>
          </a:p>
          <a:p>
            <a:pPr lvl="3">
              <a:lnSpc>
                <a:spcPts val="3000"/>
              </a:lnSpc>
            </a:pPr>
            <a:r>
              <a:rPr lang="en-US" sz="2500" dirty="0" smtClean="0">
                <a:latin typeface="Museo 100" panose="02000000000000000000" pitchFamily="50" charset="0"/>
              </a:rPr>
              <a:t>Paper </a:t>
            </a:r>
            <a:r>
              <a:rPr lang="en-US" sz="2500" dirty="0">
                <a:latin typeface="Museo 100" panose="02000000000000000000" pitchFamily="50" charset="0"/>
              </a:rPr>
              <a:t>2</a:t>
            </a:r>
            <a:endParaRPr lang="en-US" sz="2500" dirty="0" smtClean="0">
              <a:latin typeface="Museo 100" panose="02000000000000000000" pitchFamily="50" charset="0"/>
            </a:endParaRPr>
          </a:p>
          <a:p>
            <a:pPr lvl="3">
              <a:lnSpc>
                <a:spcPts val="4000"/>
              </a:lnSpc>
            </a:pPr>
            <a:endParaRPr lang="en-US" sz="3200" dirty="0">
              <a:latin typeface="Museo 100" panose="02000000000000000000" pitchFamily="50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00600" y="1860085"/>
            <a:ext cx="2768600" cy="2201863"/>
          </a:xfrm>
        </p:spPr>
        <p:txBody>
          <a:bodyPr/>
          <a:lstStyle/>
          <a:p>
            <a:r>
              <a:rPr lang="en-US" dirty="0" smtClean="0">
                <a:latin typeface="Museo 900" panose="02000000000000000000" pitchFamily="50" charset="0"/>
              </a:rPr>
              <a:t>Number systems</a:t>
            </a:r>
            <a:endParaRPr lang="en-US" dirty="0" smtClean="0">
              <a:latin typeface="Museo 100" panose="02000000000000000000" pitchFamily="50" charset="0"/>
            </a:endParaRPr>
          </a:p>
          <a:p>
            <a:pPr lvl="1"/>
            <a:endParaRPr lang="en-US" sz="2000" dirty="0" smtClean="0">
              <a:latin typeface="Museo 100" panose="02000000000000000000" pitchFamily="50" charset="0"/>
            </a:endParaRPr>
          </a:p>
          <a:p>
            <a:pPr lvl="1"/>
            <a:r>
              <a:rPr lang="en-US" sz="2000" dirty="0" smtClean="0">
                <a:latin typeface="Museo 100" panose="02000000000000000000" pitchFamily="50" charset="0"/>
              </a:rPr>
              <a:t>Data representation</a:t>
            </a:r>
            <a:endParaRPr lang="en-US" sz="2000" dirty="0">
              <a:latin typeface="Museo 1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3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Binary number system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The binary number system uses only two digits: </a:t>
            </a:r>
            <a:br>
              <a:rPr lang="en-GB" dirty="0" smtClean="0"/>
            </a:br>
            <a:r>
              <a:rPr lang="en-GB" dirty="0" smtClean="0"/>
              <a:t>0 and 1</a:t>
            </a:r>
          </a:p>
          <a:p>
            <a:r>
              <a:rPr lang="en-GB" dirty="0" smtClean="0"/>
              <a:t>To understand how this works, it is helpful to look first at the fundamentals of the denary or decimal system, which uses digits 0..9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171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Number symbols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070320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b="1" dirty="0" smtClean="0"/>
              <a:t>decimal</a:t>
            </a:r>
            <a:r>
              <a:rPr lang="en-GB" dirty="0" smtClean="0"/>
              <a:t> number system uses a combination of just ten symbols to represent any number</a:t>
            </a:r>
          </a:p>
          <a:p>
            <a:r>
              <a:rPr lang="en-GB" dirty="0" smtClean="0"/>
              <a:t>Number systems are referred to by their </a:t>
            </a:r>
            <a:r>
              <a:rPr lang="en-GB" b="1" dirty="0" smtClean="0"/>
              <a:t>base</a:t>
            </a:r>
            <a:r>
              <a:rPr lang="en-GB" dirty="0" smtClean="0"/>
              <a:t>; that is, the number of symbols used to construct values</a:t>
            </a:r>
          </a:p>
          <a:p>
            <a:r>
              <a:rPr lang="en-GB" dirty="0" smtClean="0"/>
              <a:t>Decimal is </a:t>
            </a:r>
            <a:r>
              <a:rPr lang="en-GB" b="1" dirty="0" smtClean="0"/>
              <a:t>base 10</a:t>
            </a:r>
            <a:r>
              <a:rPr lang="en-GB" dirty="0" smtClean="0"/>
              <a:t> and the base may be referred to as a subscript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In decimal the number 11, for example, may be written as 11</a:t>
            </a:r>
            <a:r>
              <a:rPr lang="en-GB" baseline="-25000" dirty="0" smtClean="0">
                <a:solidFill>
                  <a:srgbClr val="FF0000"/>
                </a:solidFill>
              </a:rPr>
              <a:t>10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In </a:t>
            </a:r>
            <a:r>
              <a:rPr lang="en-GB" dirty="0" smtClean="0">
                <a:solidFill>
                  <a:srgbClr val="FF0000"/>
                </a:solidFill>
              </a:rPr>
              <a:t>binary, it would be written as 11</a:t>
            </a:r>
            <a:r>
              <a:rPr lang="en-GB" baseline="-25000" dirty="0" smtClean="0">
                <a:solidFill>
                  <a:srgbClr val="FF0000"/>
                </a:solidFill>
              </a:rPr>
              <a:t>2</a:t>
            </a:r>
            <a:r>
              <a:rPr lang="en-GB" dirty="0" smtClean="0">
                <a:solidFill>
                  <a:srgbClr val="FF0000"/>
                </a:solidFill>
              </a:rPr>
              <a:t> and hexadecimal as 11</a:t>
            </a:r>
            <a:r>
              <a:rPr lang="en-GB" baseline="-25000" dirty="0" smtClean="0">
                <a:solidFill>
                  <a:srgbClr val="FF0000"/>
                </a:solidFill>
              </a:rPr>
              <a:t>16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11</a:t>
            </a:r>
            <a:r>
              <a:rPr lang="en-GB" baseline="-25000" dirty="0" smtClean="0">
                <a:solidFill>
                  <a:srgbClr val="FF0000"/>
                </a:solidFill>
              </a:rPr>
              <a:t>10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smtClean="0">
                <a:solidFill>
                  <a:srgbClr val="FF0000"/>
                </a:solidFill>
              </a:rPr>
              <a:t>11</a:t>
            </a:r>
            <a:r>
              <a:rPr lang="en-GB" baseline="-25000" dirty="0" smtClean="0">
                <a:solidFill>
                  <a:srgbClr val="FF0000"/>
                </a:solidFill>
              </a:rPr>
              <a:t>2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and </a:t>
            </a:r>
            <a:r>
              <a:rPr lang="en-GB" dirty="0" smtClean="0">
                <a:solidFill>
                  <a:srgbClr val="FF0000"/>
                </a:solidFill>
              </a:rPr>
              <a:t>11</a:t>
            </a:r>
            <a:r>
              <a:rPr lang="en-GB" baseline="-25000" dirty="0" smtClean="0">
                <a:solidFill>
                  <a:srgbClr val="FF0000"/>
                </a:solidFill>
              </a:rPr>
              <a:t>16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all represent different values </a:t>
            </a:r>
            <a:endParaRPr lang="en-GB" baseline="-25000" dirty="0">
              <a:solidFill>
                <a:srgbClr val="FF0000"/>
              </a:solidFill>
            </a:endParaRPr>
          </a:p>
          <a:p>
            <a:pPr lvl="1"/>
            <a:endParaRPr lang="en-GB" baseline="-25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99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Base 2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1" y="1704179"/>
            <a:ext cx="4734824" cy="4631966"/>
          </a:xfrm>
        </p:spPr>
        <p:txBody>
          <a:bodyPr/>
          <a:lstStyle/>
          <a:p>
            <a:r>
              <a:rPr lang="en-GB" dirty="0" smtClean="0"/>
              <a:t>Numbers which use </a:t>
            </a:r>
            <a:r>
              <a:rPr lang="en-GB" b="1" dirty="0" smtClean="0"/>
              <a:t>base 2</a:t>
            </a:r>
            <a:r>
              <a:rPr lang="en-GB" dirty="0" smtClean="0"/>
              <a:t> are commonly referred to as </a:t>
            </a:r>
            <a:r>
              <a:rPr lang="en-GB" b="1" dirty="0" smtClean="0"/>
              <a:t>binary</a:t>
            </a:r>
            <a:r>
              <a:rPr lang="en-GB" dirty="0" smtClean="0"/>
              <a:t> numbers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Can you see a pattern in the binary values?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317475"/>
              </p:ext>
            </p:extLst>
          </p:nvPr>
        </p:nvGraphicFramePr>
        <p:xfrm>
          <a:off x="5894061" y="1694546"/>
          <a:ext cx="2268000" cy="43891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134000"/>
                <a:gridCol w="1134000"/>
              </a:tblGrid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Denary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Binary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en-GB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1001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1010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1011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19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Place value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In any counting system, the </a:t>
            </a:r>
            <a:r>
              <a:rPr lang="en-GB" b="1" dirty="0" smtClean="0"/>
              <a:t>position</a:t>
            </a:r>
            <a:r>
              <a:rPr lang="en-GB" dirty="0" smtClean="0"/>
              <a:t> of the value determines its contribution to the overall total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Therefore 183</a:t>
            </a:r>
            <a:r>
              <a:rPr lang="en-GB" baseline="-25000" dirty="0" smtClean="0"/>
              <a:t>10</a:t>
            </a:r>
            <a:r>
              <a:rPr lang="en-GB" dirty="0" smtClean="0"/>
              <a:t> represents the value of </a:t>
            </a:r>
            <a:br>
              <a:rPr lang="en-GB" dirty="0" smtClean="0"/>
            </a:br>
            <a:r>
              <a:rPr lang="en-GB" dirty="0" smtClean="0"/>
              <a:t>one hundred, eight tens and three units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75575"/>
              </p:ext>
            </p:extLst>
          </p:nvPr>
        </p:nvGraphicFramePr>
        <p:xfrm>
          <a:off x="979054" y="2780150"/>
          <a:ext cx="7315201" cy="2182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6446"/>
                <a:gridCol w="1470637"/>
                <a:gridCol w="1565956"/>
                <a:gridCol w="1472162"/>
              </a:tblGrid>
              <a:tr h="545590">
                <a:tc>
                  <a:txBody>
                    <a:bodyPr/>
                    <a:lstStyle/>
                    <a:p>
                      <a:r>
                        <a:rPr lang="en-GB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</a:t>
                      </a:r>
                      <a:r>
                        <a:rPr lang="en-GB" sz="2000" baseline="30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</a:t>
                      </a:r>
                      <a:endParaRPr lang="en-GB" sz="20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1E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20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20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1E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20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0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1E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20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20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1E21"/>
                    </a:solidFill>
                  </a:tcPr>
                </a:tc>
              </a:tr>
              <a:tr h="54559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 value</a:t>
                      </a:r>
                      <a:endParaRPr lang="en-GB" sz="2000" baseline="30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</a:tr>
              <a:tr h="54559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559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 value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x1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x8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x3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34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The binary system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902484" cy="4428766"/>
          </a:xfrm>
        </p:spPr>
        <p:txBody>
          <a:bodyPr/>
          <a:lstStyle/>
          <a:p>
            <a:r>
              <a:rPr lang="en-GB" dirty="0" smtClean="0"/>
              <a:t>Binary works the same way, except the base used is 2 instead of 10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Therefore 1 0 1 1 0 1 1 1</a:t>
            </a:r>
            <a:r>
              <a:rPr lang="en-GB" baseline="-25000" dirty="0" smtClean="0"/>
              <a:t>2</a:t>
            </a:r>
            <a:r>
              <a:rPr lang="en-GB" dirty="0" smtClean="0"/>
              <a:t> represents </a:t>
            </a:r>
            <a:br>
              <a:rPr lang="en-GB" dirty="0" smtClean="0"/>
            </a:br>
            <a:r>
              <a:rPr lang="en-GB" dirty="0" smtClean="0"/>
              <a:t>128 + 32 + 16 + 4 + 2 + 1 which is equivalent to 183</a:t>
            </a:r>
            <a:r>
              <a:rPr lang="en-GB" baseline="-25000" dirty="0" smtClean="0"/>
              <a:t>10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904930"/>
              </p:ext>
            </p:extLst>
          </p:nvPr>
        </p:nvGraphicFramePr>
        <p:xfrm>
          <a:off x="1121438" y="2759033"/>
          <a:ext cx="6979521" cy="20402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7046"/>
                <a:gridCol w="976740"/>
                <a:gridCol w="655105"/>
                <a:gridCol w="655105"/>
                <a:gridCol w="655105"/>
                <a:gridCol w="655105"/>
                <a:gridCol w="655105"/>
                <a:gridCol w="770111"/>
                <a:gridCol w="540099"/>
              </a:tblGrid>
              <a:tr h="449941">
                <a:tc>
                  <a:txBody>
                    <a:bodyPr/>
                    <a:lstStyle/>
                    <a:p>
                      <a:r>
                        <a:rPr lang="en-GB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</a:t>
                      </a:r>
                      <a:r>
                        <a:rPr lang="en-GB" sz="2400" baseline="30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</a:t>
                      </a:r>
                      <a:endParaRPr lang="en-GB" sz="24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1E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0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sz="20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1E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0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1E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0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1E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0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1E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0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1E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0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1E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0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1E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0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1E21"/>
                    </a:solidFill>
                  </a:tcPr>
                </a:tc>
              </a:tr>
              <a:tr h="47239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 value</a:t>
                      </a:r>
                      <a:endParaRPr lang="en-GB" sz="1800" baseline="30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  <a:endParaRPr lang="en-GB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en-GB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GB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GB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 value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x1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x1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x1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x1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x1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x1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91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Converting from decimal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The place value table is useful to aid conversion from decimal to binary</a:t>
            </a:r>
          </a:p>
          <a:p>
            <a:pPr lvl="1"/>
            <a:r>
              <a:rPr lang="en-GB" dirty="0" smtClean="0"/>
              <a:t>Convert </a:t>
            </a:r>
            <a:r>
              <a:rPr lang="en-GB" dirty="0"/>
              <a:t>159</a:t>
            </a:r>
            <a:r>
              <a:rPr lang="en-GB" baseline="-25000" dirty="0"/>
              <a:t>10</a:t>
            </a:r>
            <a:r>
              <a:rPr lang="en-GB" dirty="0"/>
              <a:t> to binary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065415"/>
              </p:ext>
            </p:extLst>
          </p:nvPr>
        </p:nvGraphicFramePr>
        <p:xfrm>
          <a:off x="998238" y="3342821"/>
          <a:ext cx="7148230" cy="10867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52598"/>
                <a:gridCol w="686954"/>
                <a:gridCol w="686954"/>
                <a:gridCol w="686954"/>
                <a:gridCol w="686954"/>
                <a:gridCol w="686954"/>
                <a:gridCol w="686954"/>
                <a:gridCol w="686954"/>
                <a:gridCol w="686954"/>
              </a:tblGrid>
              <a:tr h="5667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Place value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128</a:t>
                      </a:r>
                      <a:endParaRPr lang="en-GB" sz="20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</a:t>
                      </a:r>
                      <a:endParaRPr lang="en-GB" sz="20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</a:t>
                      </a:r>
                      <a:endParaRPr lang="en-GB" sz="20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endParaRPr lang="en-GB" sz="20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en-GB" sz="20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en-GB" sz="20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GB" sz="20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GB" sz="20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</a:tr>
              <a:tr h="519979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8238" y="4823295"/>
            <a:ext cx="1472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1. Can 128 be used to make some of 159?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5016" y="4830911"/>
            <a:ext cx="14728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2. If it can, use it by setting bit value to 1, (0 if not)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1793" y="4830911"/>
            <a:ext cx="18905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3. If value used subtract from starting value, 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 159 – 128 = 31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54205" y="4823295"/>
            <a:ext cx="1472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4. Repeat using value from step 3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286000" y="3814618"/>
            <a:ext cx="574833" cy="1008677"/>
          </a:xfrm>
          <a:prstGeom prst="straightConnector1">
            <a:avLst/>
          </a:prstGeom>
          <a:ln>
            <a:solidFill>
              <a:srgbClr val="A41E21"/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103799" y="4429576"/>
            <a:ext cx="348370" cy="401336"/>
          </a:xfrm>
          <a:prstGeom prst="straightConnector1">
            <a:avLst/>
          </a:prstGeom>
          <a:ln>
            <a:solidFill>
              <a:srgbClr val="A41E21"/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841944" y="4270535"/>
            <a:ext cx="3022721" cy="552761"/>
          </a:xfrm>
          <a:prstGeom prst="straightConnector1">
            <a:avLst/>
          </a:prstGeom>
          <a:ln>
            <a:solidFill>
              <a:srgbClr val="A41E21"/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81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Activity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Complete </a:t>
            </a:r>
            <a:r>
              <a:rPr lang="en-GB" b="1" dirty="0" smtClean="0"/>
              <a:t>Task 2</a:t>
            </a:r>
            <a:r>
              <a:rPr lang="en-GB" dirty="0" smtClean="0"/>
              <a:t> in </a:t>
            </a:r>
            <a:r>
              <a:rPr lang="en-GB" b="1" dirty="0" smtClean="0"/>
              <a:t>Worksheet 1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18258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Hexadecimal – Base 16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816470" cy="3453607"/>
          </a:xfrm>
        </p:spPr>
        <p:txBody>
          <a:bodyPr/>
          <a:lstStyle/>
          <a:p>
            <a:r>
              <a:rPr lang="en-GB" dirty="0" smtClean="0"/>
              <a:t>Number systems with bases above 10 often still use 0 to 9 but require extra symbols for values past 9</a:t>
            </a:r>
          </a:p>
          <a:p>
            <a:r>
              <a:rPr lang="en-GB" dirty="0" smtClean="0"/>
              <a:t>An example of this is </a:t>
            </a:r>
            <a:r>
              <a:rPr lang="en-GB" b="1" dirty="0" smtClean="0"/>
              <a:t>base 16 </a:t>
            </a:r>
            <a:r>
              <a:rPr lang="en-GB" dirty="0" smtClean="0"/>
              <a:t>which is referred to as the </a:t>
            </a:r>
            <a:r>
              <a:rPr lang="en-GB" b="1" dirty="0" smtClean="0"/>
              <a:t>hexadecimal</a:t>
            </a:r>
            <a:r>
              <a:rPr lang="en-GB" dirty="0" smtClean="0"/>
              <a:t> number system</a:t>
            </a:r>
          </a:p>
          <a:p>
            <a:r>
              <a:rPr lang="en-GB" dirty="0" smtClean="0"/>
              <a:t>Hexadecimal uses letters for the values 10 to 15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872184"/>
              </p:ext>
            </p:extLst>
          </p:nvPr>
        </p:nvGraphicFramePr>
        <p:xfrm>
          <a:off x="476750" y="4412835"/>
          <a:ext cx="8064000" cy="1376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60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60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60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60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60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60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60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60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sz="60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60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GB" sz="60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GB" sz="60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GB" sz="60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GB" sz="60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GB" sz="60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GB" sz="60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GB" sz="60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15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Hexadecimal values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300836"/>
          </a:xfrm>
        </p:spPr>
        <p:txBody>
          <a:bodyPr/>
          <a:lstStyle/>
          <a:p>
            <a:r>
              <a:rPr lang="en-GB" dirty="0" smtClean="0"/>
              <a:t>The rules of place value work in the same way: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Therefore the equivalent of 3F5</a:t>
            </a:r>
            <a:r>
              <a:rPr lang="en-GB" baseline="-25000" dirty="0" smtClean="0"/>
              <a:t>16</a:t>
            </a:r>
            <a:r>
              <a:rPr lang="en-GB" dirty="0" smtClean="0"/>
              <a:t> in decimal is </a:t>
            </a:r>
            <a:br>
              <a:rPr lang="en-GB" dirty="0" smtClean="0"/>
            </a:br>
            <a:r>
              <a:rPr lang="en-GB" dirty="0" smtClean="0"/>
              <a:t>(256x3) + (16x15) + 5 = 768 + 240 + 5 = 1013</a:t>
            </a:r>
            <a:r>
              <a:rPr lang="en-GB" baseline="-25000" dirty="0" smtClean="0"/>
              <a:t>10</a:t>
            </a:r>
          </a:p>
          <a:p>
            <a:r>
              <a:rPr lang="en-GB" dirty="0" smtClean="0"/>
              <a:t>What is A3</a:t>
            </a:r>
            <a:r>
              <a:rPr lang="en-GB" baseline="-25000" dirty="0" smtClean="0"/>
              <a:t>16</a:t>
            </a:r>
            <a:r>
              <a:rPr lang="en-GB" dirty="0" smtClean="0"/>
              <a:t> in decimal?</a:t>
            </a:r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650318"/>
              </p:ext>
            </p:extLst>
          </p:nvPr>
        </p:nvGraphicFramePr>
        <p:xfrm>
          <a:off x="1406453" y="2346344"/>
          <a:ext cx="6229688" cy="187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59252"/>
                <a:gridCol w="1316428"/>
                <a:gridCol w="1316428"/>
                <a:gridCol w="1237580"/>
              </a:tblGrid>
              <a:tr h="468000">
                <a:tc>
                  <a:txBody>
                    <a:bodyPr/>
                    <a:lstStyle/>
                    <a:p>
                      <a:r>
                        <a:rPr lang="en-GB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</a:t>
                      </a:r>
                      <a:r>
                        <a:rPr lang="en-GB" sz="2000" baseline="30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</a:t>
                      </a:r>
                      <a:endParaRPr lang="en-GB" sz="20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1E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en-GB" sz="20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1E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en-GB" sz="20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0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1E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en-GB" sz="20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20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1E2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 value</a:t>
                      </a:r>
                      <a:endParaRPr lang="en-GB" sz="2000" baseline="30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</a:t>
                      </a:r>
                      <a:endParaRPr lang="en-GB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GB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 (or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15)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 value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 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3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15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5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66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Denary to hex conversion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Converting to two-digit </a:t>
            </a:r>
            <a:r>
              <a:rPr lang="en-GB" dirty="0"/>
              <a:t>hexadecimal </a:t>
            </a:r>
            <a:r>
              <a:rPr lang="en-GB" dirty="0" smtClean="0"/>
              <a:t>numbers</a:t>
            </a:r>
          </a:p>
          <a:p>
            <a:r>
              <a:rPr lang="en-GB" dirty="0" smtClean="0"/>
              <a:t>Divide </a:t>
            </a:r>
            <a:r>
              <a:rPr lang="en-GB" dirty="0"/>
              <a:t>the number by 16, and </a:t>
            </a:r>
            <a:r>
              <a:rPr lang="en-GB" dirty="0" smtClean="0"/>
              <a:t>add </a:t>
            </a:r>
            <a:r>
              <a:rPr lang="en-GB" dirty="0"/>
              <a:t>the remainder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		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  <a:p>
            <a:r>
              <a:rPr lang="en-GB" dirty="0" smtClean="0"/>
              <a:t>What </a:t>
            </a:r>
            <a:r>
              <a:rPr lang="en-GB" dirty="0"/>
              <a:t>is </a:t>
            </a:r>
            <a:r>
              <a:rPr lang="en-GB" b="1" dirty="0" smtClean="0">
                <a:solidFill>
                  <a:srgbClr val="EE3127"/>
                </a:solidFill>
              </a:rPr>
              <a:t>27</a:t>
            </a:r>
            <a:r>
              <a:rPr lang="en-GB" baseline="-25000" dirty="0" smtClean="0">
                <a:solidFill>
                  <a:srgbClr val="EE3127"/>
                </a:solidFill>
              </a:rPr>
              <a:t>10</a:t>
            </a:r>
            <a:r>
              <a:rPr lang="en-GB" dirty="0" smtClean="0">
                <a:solidFill>
                  <a:srgbClr val="EE3127"/>
                </a:solidFill>
              </a:rPr>
              <a:t> </a:t>
            </a:r>
            <a:r>
              <a:rPr lang="en-GB" dirty="0"/>
              <a:t>in </a:t>
            </a:r>
            <a:r>
              <a:rPr lang="en-GB" dirty="0" smtClean="0"/>
              <a:t>hexadecimal?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010467"/>
              </p:ext>
            </p:extLst>
          </p:nvPr>
        </p:nvGraphicFramePr>
        <p:xfrm>
          <a:off x="1023582" y="2866492"/>
          <a:ext cx="6946711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218"/>
                <a:gridCol w="709684"/>
                <a:gridCol w="764274"/>
                <a:gridCol w="818866"/>
                <a:gridCol w="3848669"/>
              </a:tblGrid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3600" b="1" kern="1200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</a:t>
                      </a:r>
                      <a:endParaRPr lang="en-GB" sz="3600" b="1" kern="1200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3600" b="1" kern="1200" dirty="0" smtClean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÷</a:t>
                      </a:r>
                      <a:endParaRPr lang="en-GB" sz="3600" b="1" kern="1200" dirty="0">
                        <a:solidFill>
                          <a:srgbClr val="A41E2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3600" b="1" kern="1200" dirty="0" smtClean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endParaRPr lang="en-GB" sz="3600" b="1" kern="1200" dirty="0">
                        <a:solidFill>
                          <a:srgbClr val="A41E2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kern="1200" dirty="0" smtClean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=</a:t>
                      </a:r>
                      <a:endParaRPr lang="en-GB" sz="3600" b="1" kern="1200" dirty="0">
                        <a:solidFill>
                          <a:srgbClr val="A41E2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kern="1200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GB" sz="3600" b="1" kern="1200" dirty="0" smtClean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remainder 11</a:t>
                      </a:r>
                      <a:endParaRPr lang="en-GB" sz="3600" b="1" kern="1200" dirty="0">
                        <a:solidFill>
                          <a:srgbClr val="A41E2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b="1" kern="1200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en-GB" sz="3600" b="1" kern="1200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1" kern="1200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1" kern="1200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3600" b="1" kern="1200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=</a:t>
                      </a:r>
                      <a:endParaRPr lang="en-GB" sz="3600" b="1" kern="1200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3600" b="1" kern="1200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</a:t>
                      </a:r>
                      <a:endParaRPr lang="en-GB" sz="3600" b="1" kern="1200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3600" b="1" kern="1200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1" kern="1200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1" kern="1200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3600" b="1" kern="1200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=</a:t>
                      </a:r>
                      <a:endParaRPr lang="en-GB" sz="3600" b="1" kern="1200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3600" b="1" kern="1200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2B</a:t>
                      </a:r>
                      <a:endParaRPr lang="en-GB" sz="3600" b="1" kern="1200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07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Categorise numbers as natural, integer, rational, irrational, real or ordinal</a:t>
            </a:r>
          </a:p>
          <a:p>
            <a:r>
              <a:rPr lang="en-GB" dirty="0" smtClean="0"/>
              <a:t>Understand how a number’s base affects its value</a:t>
            </a:r>
          </a:p>
          <a:p>
            <a:r>
              <a:rPr lang="en-GB" dirty="0" smtClean="0"/>
              <a:t>Convert between decimal, binary and hexadecimal number systems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259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Significant powers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007689"/>
          </a:xfrm>
        </p:spPr>
        <p:txBody>
          <a:bodyPr/>
          <a:lstStyle/>
          <a:p>
            <a:r>
              <a:rPr lang="en-GB" dirty="0" smtClean="0"/>
              <a:t>Work out the following powers of 2: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Why is the answer to 2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dirty="0" smtClean="0"/>
              <a:t> significant?</a:t>
            </a:r>
          </a:p>
        </p:txBody>
      </p:sp>
      <p:sp>
        <p:nvSpPr>
          <p:cNvPr id="5" name="Rectangle 4"/>
          <p:cNvSpPr/>
          <p:nvPr/>
        </p:nvSpPr>
        <p:spPr>
          <a:xfrm>
            <a:off x="2504152" y="2254646"/>
            <a:ext cx="1103186" cy="378565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EE3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baseline="30000" dirty="0">
                <a:solidFill>
                  <a:srgbClr val="EE3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4000" b="1" dirty="0">
                <a:solidFill>
                  <a:srgbClr val="EE3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</a:p>
          <a:p>
            <a:pPr algn="ctr"/>
            <a:r>
              <a:rPr lang="en-US" sz="4000" b="1" dirty="0">
                <a:solidFill>
                  <a:srgbClr val="EE3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baseline="30000" dirty="0">
                <a:solidFill>
                  <a:srgbClr val="EE3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b="1" dirty="0">
                <a:solidFill>
                  <a:srgbClr val="EE3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</a:p>
          <a:p>
            <a:pPr algn="ctr"/>
            <a:r>
              <a:rPr lang="en-US" sz="4000" b="1" dirty="0">
                <a:solidFill>
                  <a:srgbClr val="EE3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baseline="30000" dirty="0">
                <a:solidFill>
                  <a:srgbClr val="EE3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dirty="0">
                <a:solidFill>
                  <a:srgbClr val="EE3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EE3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algn="ctr"/>
            <a:r>
              <a:rPr lang="en-US" sz="4000" b="1" dirty="0">
                <a:solidFill>
                  <a:srgbClr val="EE3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baseline="30000" dirty="0">
                <a:solidFill>
                  <a:srgbClr val="EE3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1" dirty="0">
                <a:solidFill>
                  <a:srgbClr val="EE3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</a:p>
          <a:p>
            <a:pPr algn="ctr"/>
            <a:r>
              <a:rPr lang="en-US" sz="4000" b="1" dirty="0">
                <a:solidFill>
                  <a:srgbClr val="EE3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baseline="30000" dirty="0">
                <a:solidFill>
                  <a:srgbClr val="EE3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b="1" dirty="0">
                <a:solidFill>
                  <a:srgbClr val="EE3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</a:p>
          <a:p>
            <a:pPr algn="ctr"/>
            <a:endParaRPr lang="en-US" sz="4000" b="1" dirty="0">
              <a:solidFill>
                <a:srgbClr val="EE31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95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Significance of </a:t>
            </a:r>
            <a:r>
              <a:rPr lang="en-GB" dirty="0" smtClean="0"/>
              <a:t>16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16 is the fourth power of 2</a:t>
            </a:r>
          </a:p>
          <a:p>
            <a:r>
              <a:rPr lang="en-GB" dirty="0" smtClean="0"/>
              <a:t>This means that base 16 numbers can be translated from 4 consecutive bits of a binary value</a:t>
            </a:r>
          </a:p>
          <a:p>
            <a:r>
              <a:rPr lang="en-GB" dirty="0" smtClean="0"/>
              <a:t>This makes it simple to translate binary numbers into hexadecimal values and back again</a:t>
            </a:r>
          </a:p>
          <a:p>
            <a:endParaRPr lang="en-GB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930080"/>
              </p:ext>
            </p:extLst>
          </p:nvPr>
        </p:nvGraphicFramePr>
        <p:xfrm>
          <a:off x="1373687" y="4141130"/>
          <a:ext cx="6052380" cy="1798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638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</a:t>
                      </a:r>
                      <a:endParaRPr lang="en-GB" sz="40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GB" sz="40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0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0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0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0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0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0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0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0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6302"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GB" sz="4000" b="1" dirty="0">
                        <a:solidFill>
                          <a:srgbClr val="A41E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GB" sz="4000" b="1" dirty="0">
                        <a:solidFill>
                          <a:srgbClr val="A41E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54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54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54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4000" b="1" dirty="0">
                        <a:solidFill>
                          <a:srgbClr val="A41E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54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54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54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28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Activity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Complete </a:t>
            </a:r>
            <a:r>
              <a:rPr lang="en-GB" b="1" dirty="0" smtClean="0"/>
              <a:t>Task 3</a:t>
            </a:r>
            <a:r>
              <a:rPr lang="en-GB" dirty="0" smtClean="0"/>
              <a:t> on </a:t>
            </a:r>
            <a:r>
              <a:rPr lang="en-GB" b="1" dirty="0" smtClean="0"/>
              <a:t>Worksheet 1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85073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Why use </a:t>
            </a:r>
            <a:r>
              <a:rPr lang="en-GB" dirty="0" smtClean="0"/>
              <a:t>hex</a:t>
            </a:r>
            <a:r>
              <a:rPr lang="en-GB" dirty="0"/>
              <a:t>?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A hexadecimal value is much easier to read and remember than a string of binary digits</a:t>
            </a:r>
            <a:endParaRPr lang="en-GB" dirty="0"/>
          </a:p>
          <a:p>
            <a:r>
              <a:rPr lang="en-GB" dirty="0" smtClean="0"/>
              <a:t>It is quicker </a:t>
            </a:r>
            <a:r>
              <a:rPr lang="en-GB" dirty="0"/>
              <a:t>to write or </a:t>
            </a:r>
            <a:r>
              <a:rPr lang="en-GB" dirty="0" smtClean="0"/>
              <a:t>type, </a:t>
            </a:r>
            <a:r>
              <a:rPr lang="en-GB" dirty="0"/>
              <a:t>since a hex digit </a:t>
            </a:r>
            <a:r>
              <a:rPr lang="en-GB" dirty="0" smtClean="0"/>
              <a:t>takes </a:t>
            </a:r>
            <a:r>
              <a:rPr lang="en-GB" dirty="0"/>
              <a:t>up only </a:t>
            </a:r>
            <a:r>
              <a:rPr lang="en-GB" dirty="0" smtClean="0"/>
              <a:t>one </a:t>
            </a:r>
            <a:r>
              <a:rPr lang="en-GB" dirty="0"/>
              <a:t>character, not </a:t>
            </a:r>
            <a:r>
              <a:rPr lang="en-GB" dirty="0" smtClean="0"/>
              <a:t>four</a:t>
            </a:r>
            <a:endParaRPr lang="en-GB" dirty="0"/>
          </a:p>
          <a:p>
            <a:r>
              <a:rPr lang="en-GB" dirty="0" smtClean="0"/>
              <a:t>There is less chance of making an error when typing hex characters than a string of 1s and 0s</a:t>
            </a:r>
          </a:p>
          <a:p>
            <a:r>
              <a:rPr lang="en-GB" dirty="0"/>
              <a:t>It is </a:t>
            </a:r>
            <a:r>
              <a:rPr lang="en-GB" dirty="0" smtClean="0"/>
              <a:t>used to </a:t>
            </a:r>
            <a:r>
              <a:rPr lang="en-GB" dirty="0"/>
              <a:t>define </a:t>
            </a:r>
            <a:r>
              <a:rPr lang="en-GB" dirty="0" smtClean="0"/>
              <a:t>colours, </a:t>
            </a:r>
            <a:r>
              <a:rPr lang="en-GB" dirty="0"/>
              <a:t>in MAC </a:t>
            </a:r>
            <a:r>
              <a:rPr lang="en-GB" dirty="0" smtClean="0"/>
              <a:t>addresses, in </a:t>
            </a:r>
            <a:r>
              <a:rPr lang="en-GB" dirty="0"/>
              <a:t>assembly languages and machine code</a:t>
            </a:r>
          </a:p>
          <a:p>
            <a:r>
              <a:rPr lang="en-GB" dirty="0" smtClean="0"/>
              <a:t>It is very easy </a:t>
            </a:r>
            <a:r>
              <a:rPr lang="en-GB" dirty="0"/>
              <a:t>to convert to and from binary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040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724280" y="1704179"/>
                <a:ext cx="7797230" cy="4070320"/>
              </a:xfrm>
            </p:spPr>
            <p:txBody>
              <a:bodyPr/>
              <a:lstStyle/>
              <a:p>
                <a:r>
                  <a:rPr lang="en-GB" dirty="0" smtClean="0"/>
                  <a:t>Whole, rational and real numbers are represented by 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GB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>
                        <a:latin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n-GB" dirty="0"/>
                  <a:t>and </a:t>
                </a:r>
                <a:r>
                  <a:rPr lang="en-GB" dirty="0" smtClean="0"/>
                  <a:t>ℝ and used for counting and measurement</a:t>
                </a:r>
              </a:p>
              <a:p>
                <a:r>
                  <a:rPr lang="en-GB" dirty="0" smtClean="0"/>
                  <a:t>Ordinal numbers are used for position</a:t>
                </a:r>
              </a:p>
              <a:p>
                <a:r>
                  <a:rPr lang="en-GB" dirty="0" smtClean="0"/>
                  <a:t>Decimal numbers are easy to understand but they are not easy to use in electronics</a:t>
                </a:r>
              </a:p>
              <a:p>
                <a:r>
                  <a:rPr lang="en-GB" dirty="0" smtClean="0"/>
                  <a:t>Binary is simple to use with circuitry but is difficult to read by humans</a:t>
                </a:r>
              </a:p>
              <a:p>
                <a:r>
                  <a:rPr lang="en-GB" dirty="0" smtClean="0"/>
                  <a:t>Hexadecimal makes binary easier to read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724280" y="1704179"/>
                <a:ext cx="7797230" cy="4070320"/>
              </a:xfrm>
              <a:blipFill rotWithShape="0">
                <a:blip r:embed="rId2"/>
                <a:stretch>
                  <a:fillRect l="-2346" t="-2249" r="-23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7638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Numbers for counting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GB" dirty="0" smtClean="0"/>
                  <a:t>Counting objects involves using the numerical symbols 0, 1, 2, 3, 4, 5, 6, 7, 8, 9</a:t>
                </a:r>
              </a:p>
              <a:p>
                <a:r>
                  <a:rPr lang="en-GB" dirty="0" smtClean="0"/>
                  <a:t>These symbols can be used to count objects: </a:t>
                </a:r>
                <a:br>
                  <a:rPr lang="en-GB" dirty="0" smtClean="0"/>
                </a:br>
                <a:r>
                  <a:rPr lang="en-GB" dirty="0" smtClean="0"/>
                  <a:t>e.g. </a:t>
                </a:r>
                <a:r>
                  <a:rPr lang="en-GB" dirty="0"/>
                  <a:t>3 </a:t>
                </a:r>
                <a:r>
                  <a:rPr lang="en-GB" dirty="0" smtClean="0"/>
                  <a:t>little pigs or 10 green bottles</a:t>
                </a:r>
              </a:p>
              <a:p>
                <a:r>
                  <a:rPr lang="en-GB" dirty="0" smtClean="0"/>
                  <a:t>These values are referred to as </a:t>
                </a:r>
                <a:r>
                  <a:rPr lang="en-GB" b="1" dirty="0" smtClean="0"/>
                  <a:t>natural numbers </a:t>
                </a:r>
                <a:r>
                  <a:rPr lang="en-GB" dirty="0" smtClean="0"/>
                  <a:t>and we can describe this as a </a:t>
                </a:r>
                <a:r>
                  <a:rPr lang="en-GB" b="1" dirty="0" smtClean="0"/>
                  <a:t>set</a:t>
                </a:r>
                <a:r>
                  <a:rPr lang="en-GB" dirty="0" smtClean="0"/>
                  <a:t>:</a:t>
                </a:r>
                <a:endParaRPr lang="en-GB" i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sz="4800" b="0" i="1" smtClean="0">
                        <a:solidFill>
                          <a:srgbClr val="FF0000"/>
                        </a:solidFill>
                        <a:latin typeface="Cambria Math"/>
                      </a:rPr>
                      <m:t>ℕ</m:t>
                    </m:r>
                  </m:oMath>
                </a14:m>
                <a:r>
                  <a:rPr lang="en-GB" sz="4800" dirty="0">
                    <a:solidFill>
                      <a:srgbClr val="FF0000"/>
                    </a:solidFill>
                  </a:rPr>
                  <a:t> = {0, 1, 2, 3, ... </a:t>
                </a:r>
                <a:r>
                  <a:rPr lang="en-GB" sz="4800" dirty="0" smtClean="0">
                    <a:solidFill>
                      <a:srgbClr val="FF0000"/>
                    </a:solidFill>
                  </a:rPr>
                  <a:t>}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 rotWithShape="0">
                <a:blip r:embed="rId2"/>
                <a:stretch>
                  <a:fillRect l="-2346" t="-2650" b="-134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515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Whole numbers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Any positive or negative whole numbers are called </a:t>
                </a:r>
                <a:r>
                  <a:rPr lang="en-GB" b="1" dirty="0" smtClean="0"/>
                  <a:t>integers</a:t>
                </a:r>
                <a:endParaRPr lang="en-GB" dirty="0" smtClean="0"/>
              </a:p>
              <a:p>
                <a:r>
                  <a:rPr lang="en-GB" dirty="0" smtClean="0"/>
                  <a:t>Integer values are described by the set: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sz="4800" i="1" smtClean="0">
                        <a:solidFill>
                          <a:srgbClr val="FF0000"/>
                        </a:solidFill>
                        <a:latin typeface="Cambria Math"/>
                      </a:rPr>
                      <m:t>ℤ</m:t>
                    </m:r>
                  </m:oMath>
                </a14:m>
                <a:r>
                  <a:rPr lang="en-GB" sz="4800" dirty="0">
                    <a:solidFill>
                      <a:srgbClr val="FF0000"/>
                    </a:solidFill>
                  </a:rPr>
                  <a:t> = {…, </a:t>
                </a:r>
                <a:r>
                  <a:rPr lang="en-GB" sz="4800" dirty="0" smtClean="0">
                    <a:solidFill>
                      <a:srgbClr val="FF0000"/>
                    </a:solidFill>
                  </a:rPr>
                  <a:t>-</a:t>
                </a:r>
                <a:r>
                  <a:rPr lang="en-GB" sz="4800" dirty="0">
                    <a:solidFill>
                      <a:srgbClr val="FF0000"/>
                    </a:solidFill>
                  </a:rPr>
                  <a:t>2, -1, 0, 1, </a:t>
                </a:r>
                <a:r>
                  <a:rPr lang="en-GB" sz="4800" dirty="0" smtClean="0">
                    <a:solidFill>
                      <a:srgbClr val="FF0000"/>
                    </a:solidFill>
                  </a:rPr>
                  <a:t>…}</a:t>
                </a:r>
                <a:endParaRPr lang="en-GB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 rotWithShape="0">
                <a:blip r:embed="rId2"/>
                <a:stretch>
                  <a:fillRect l="-2346" t="-26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99" y="4569634"/>
            <a:ext cx="7952792" cy="59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99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Rational numbers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GB" dirty="0" smtClean="0"/>
                  <a:t>Rational numbers (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ℚ</m:t>
                    </m:r>
                  </m:oMath>
                </a14:m>
                <a:r>
                  <a:rPr lang="en-GB" dirty="0" smtClean="0"/>
                  <a:t>) include values that can be expressed as fractions or ratios</a:t>
                </a:r>
              </a:p>
              <a:p>
                <a:r>
                  <a:rPr lang="en-GB" dirty="0" smtClean="0"/>
                  <a:t>This includes: </a:t>
                </a:r>
              </a:p>
              <a:p>
                <a:pPr lvl="1"/>
                <a:r>
                  <a:rPr lang="en-GB" dirty="0" smtClean="0">
                    <a:solidFill>
                      <a:srgbClr val="EE3127"/>
                    </a:solidFill>
                  </a:rPr>
                  <a:t>the set of integers: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EE3127"/>
                        </a:solidFill>
                        <a:latin typeface="Cambria Math"/>
                      </a:rPr>
                      <m:t>ℤ</m:t>
                    </m:r>
                  </m:oMath>
                </a14:m>
                <a:endParaRPr lang="en-GB" dirty="0" smtClean="0">
                  <a:solidFill>
                    <a:srgbClr val="EE3127"/>
                  </a:solidFill>
                </a:endParaRPr>
              </a:p>
              <a:p>
                <a:pPr lvl="1"/>
                <a:r>
                  <a:rPr lang="en-GB" dirty="0">
                    <a:solidFill>
                      <a:srgbClr val="EE3127"/>
                    </a:solidFill>
                  </a:rPr>
                  <a:t>v</a:t>
                </a:r>
                <a:r>
                  <a:rPr lang="en-GB" dirty="0" smtClean="0">
                    <a:solidFill>
                      <a:srgbClr val="EE3127"/>
                    </a:solidFill>
                  </a:rPr>
                  <a:t>alues with recurring values such as </a:t>
                </a:r>
                <a:r>
                  <a:rPr lang="en-GB" dirty="0" smtClean="0">
                    <a:solidFill>
                      <a:srgbClr val="EE312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0.66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i="1">
                            <a:solidFill>
                              <a:srgbClr val="EE31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0" smtClean="0">
                            <a:solidFill>
                              <a:srgbClr val="EE31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</m:acc>
                  </m:oMath>
                </a14:m>
                <a:endParaRPr lang="en-GB" dirty="0" smtClean="0">
                  <a:solidFill>
                    <a:srgbClr val="EE3127"/>
                  </a:solidFill>
                </a:endParaRPr>
              </a:p>
              <a:p>
                <a:r>
                  <a:rPr lang="en-GB" dirty="0" smtClean="0"/>
                  <a:t>We can define rational numbers as decimal or fractional sets:</a:t>
                </a:r>
                <a:endParaRPr lang="en-GB" sz="400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263525" indent="0">
                  <a:buNone/>
                </a:pPr>
                <a14:m>
                  <m:oMath xmlns:m="http://schemas.openxmlformats.org/officeDocument/2006/math">
                    <m:r>
                      <a:rPr lang="en-GB" sz="4000" i="1" smtClean="0">
                        <a:solidFill>
                          <a:srgbClr val="FF0000"/>
                        </a:solidFill>
                        <a:latin typeface="Cambria Math"/>
                      </a:rPr>
                      <m:t>ℚ</m:t>
                    </m:r>
                  </m:oMath>
                </a14:m>
                <a:r>
                  <a:rPr lang="en-GB" sz="4000" dirty="0">
                    <a:solidFill>
                      <a:srgbClr val="FF0000"/>
                    </a:solidFill>
                  </a:rPr>
                  <a:t> = {…, </a:t>
                </a:r>
                <a:r>
                  <a:rPr lang="en-GB" sz="4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2/1, </a:t>
                </a:r>
                <a:r>
                  <a:rPr lang="en-GB" sz="40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2/2, 2/3, </a:t>
                </a:r>
                <a:r>
                  <a:rPr lang="en-GB" sz="4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2/4</a:t>
                </a:r>
                <a:r>
                  <a:rPr lang="en-GB" sz="4000" dirty="0">
                    <a:solidFill>
                      <a:srgbClr val="FF0000"/>
                    </a:solidFill>
                  </a:rPr>
                  <a:t>, </a:t>
                </a:r>
                <a:r>
                  <a:rPr lang="en-GB" sz="4000" dirty="0" smtClean="0">
                    <a:solidFill>
                      <a:srgbClr val="FF0000"/>
                    </a:solidFill>
                  </a:rPr>
                  <a:t>…}</a:t>
                </a:r>
                <a:br>
                  <a:rPr lang="en-GB" sz="4000" dirty="0" smtClean="0">
                    <a:solidFill>
                      <a:srgbClr val="FF0000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4000" i="1">
                        <a:solidFill>
                          <a:srgbClr val="FF0000"/>
                        </a:solidFill>
                        <a:latin typeface="Cambria Math"/>
                      </a:rPr>
                      <m:t>ℚ</m:t>
                    </m:r>
                  </m:oMath>
                </a14:m>
                <a:r>
                  <a:rPr lang="en-GB" sz="4000" dirty="0">
                    <a:solidFill>
                      <a:srgbClr val="FF0000"/>
                    </a:solidFill>
                  </a:rPr>
                  <a:t> = {…, </a:t>
                </a:r>
                <a:r>
                  <a:rPr lang="en-GB" sz="4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2, 1, 0.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en-GB" sz="4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0.5</a:t>
                </a:r>
                <a:r>
                  <a:rPr lang="en-GB" sz="4000" dirty="0">
                    <a:solidFill>
                      <a:srgbClr val="FF0000"/>
                    </a:solidFill>
                  </a:rPr>
                  <a:t>, </a:t>
                </a:r>
                <a:r>
                  <a:rPr lang="en-GB" sz="4000" dirty="0" smtClean="0">
                    <a:solidFill>
                      <a:srgbClr val="FF0000"/>
                    </a:solidFill>
                  </a:rPr>
                  <a:t>…}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 rotWithShape="0">
                <a:blip r:embed="rId2"/>
                <a:stretch>
                  <a:fillRect l="-2346" t="-2650" b="-424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97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Irrational numbers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GB" dirty="0" smtClean="0"/>
                  <a:t>Some numbers cannot be expressed exactly as a fraction</a:t>
                </a:r>
              </a:p>
              <a:p>
                <a:r>
                  <a:rPr lang="en-GB" dirty="0" smtClean="0"/>
                  <a:t>The decimal values of these numbers are endless</a:t>
                </a:r>
              </a:p>
              <a:p>
                <a:pPr lvl="1"/>
                <a:r>
                  <a:rPr lang="en-GB" dirty="0" smtClean="0">
                    <a:solidFill>
                      <a:srgbClr val="EE3127"/>
                    </a:solidFill>
                  </a:rPr>
                  <a:t>Examples of these </a:t>
                </a:r>
                <a:r>
                  <a:rPr lang="en-GB" b="1" dirty="0" smtClean="0">
                    <a:solidFill>
                      <a:srgbClr val="EE3127"/>
                    </a:solidFill>
                  </a:rPr>
                  <a:t>irrational numbers </a:t>
                </a:r>
                <a:r>
                  <a:rPr lang="en-GB" dirty="0" smtClean="0">
                    <a:solidFill>
                      <a:srgbClr val="EE3127"/>
                    </a:solidFill>
                  </a:rPr>
                  <a:t>are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EE3127"/>
                        </a:solidFill>
                        <a:latin typeface="Cambria Math"/>
                      </a:rPr>
                      <m:t>√2</m:t>
                    </m:r>
                  </m:oMath>
                </a14:m>
                <a:r>
                  <a:rPr lang="en-GB" dirty="0" smtClean="0">
                    <a:solidFill>
                      <a:srgbClr val="EE3127"/>
                    </a:solidFill>
                  </a:rPr>
                  <a:t> or Pi</a:t>
                </a:r>
                <a:endParaRPr lang="en-GB" dirty="0">
                  <a:solidFill>
                    <a:srgbClr val="EE3127"/>
                  </a:solidFill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 rotWithShape="0">
                <a:blip r:embed="rId2"/>
                <a:stretch>
                  <a:fillRect l="-2346" t="-26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4385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Real numbers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If a number </a:t>
            </a:r>
            <a:r>
              <a:rPr lang="en-GB" smtClean="0"/>
              <a:t>is either </a:t>
            </a:r>
            <a:r>
              <a:rPr lang="en-GB" dirty="0" smtClean="0"/>
              <a:t>rational, (an integer or </a:t>
            </a:r>
            <a:r>
              <a:rPr lang="en-GB" smtClean="0"/>
              <a:t>a fraction) or irrational, </a:t>
            </a:r>
            <a:r>
              <a:rPr lang="en-GB" dirty="0" smtClean="0"/>
              <a:t>it is </a:t>
            </a:r>
            <a:r>
              <a:rPr lang="en-GB" smtClean="0"/>
              <a:t>considered to be 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real number </a:t>
            </a:r>
            <a:r>
              <a:rPr lang="en-GB" dirty="0" smtClean="0"/>
              <a:t>ℝ</a:t>
            </a:r>
          </a:p>
          <a:p>
            <a:r>
              <a:rPr lang="en-GB" dirty="0"/>
              <a:t>A real number is </a:t>
            </a:r>
            <a:r>
              <a:rPr lang="en-GB" dirty="0" smtClean="0"/>
              <a:t>used </a:t>
            </a:r>
            <a:r>
              <a:rPr lang="en-GB" dirty="0"/>
              <a:t>for measurement</a:t>
            </a:r>
          </a:p>
        </p:txBody>
      </p:sp>
      <p:pic>
        <p:nvPicPr>
          <p:cNvPr id="1026" name="Picture 2" descr="C:\Users\Rob\AppData\Roaming\PixelMetrics\CaptureWiz\Temp\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10" y="3573388"/>
            <a:ext cx="8072277" cy="249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209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Order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719591"/>
          </a:xfrm>
        </p:spPr>
        <p:txBody>
          <a:bodyPr/>
          <a:lstStyle/>
          <a:p>
            <a:r>
              <a:rPr lang="en-GB" dirty="0" smtClean="0"/>
              <a:t>As an extension of this, numbers can be used to describe the position in which values appear</a:t>
            </a:r>
          </a:p>
          <a:p>
            <a:r>
              <a:rPr lang="en-GB" dirty="0" smtClean="0"/>
              <a:t>For example, in an ordered list of names…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…Belinda would be second, Diane fourth, and so on</a:t>
            </a:r>
          </a:p>
          <a:p>
            <a:r>
              <a:rPr lang="en-GB" dirty="0" smtClean="0"/>
              <a:t>These values are called </a:t>
            </a:r>
            <a:r>
              <a:rPr lang="en-GB" b="1" dirty="0" smtClean="0"/>
              <a:t>ordinal numbers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924721"/>
              </p:ext>
            </p:extLst>
          </p:nvPr>
        </p:nvGraphicFramePr>
        <p:xfrm>
          <a:off x="743520" y="3399972"/>
          <a:ext cx="7797230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59446"/>
                <a:gridCol w="1559446"/>
                <a:gridCol w="1559446"/>
                <a:gridCol w="1559446"/>
                <a:gridCol w="15594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Adam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Belinda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Colin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Diane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Eric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E312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638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Activity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Complete </a:t>
            </a:r>
            <a:r>
              <a:rPr lang="en-GB" b="1" dirty="0" smtClean="0"/>
              <a:t>Worksheet 1</a:t>
            </a:r>
            <a:r>
              <a:rPr lang="en-GB" dirty="0" smtClean="0"/>
              <a:t>, </a:t>
            </a:r>
            <a:r>
              <a:rPr lang="en-GB" b="1" dirty="0" smtClean="0"/>
              <a:t>Task 1</a:t>
            </a:r>
            <a:r>
              <a:rPr lang="en-GB" dirty="0" smtClean="0"/>
              <a:t> on number theory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6750818"/>
      </p:ext>
    </p:extLst>
  </p:cSld>
  <p:clrMapOvr>
    <a:masterClrMapping/>
  </p:clrMapOvr>
</p:sld>
</file>

<file path=ppt/theme/theme1.xml><?xml version="1.0" encoding="utf-8"?>
<a:theme xmlns:a="http://schemas.openxmlformats.org/drawingml/2006/main" name="Uni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3</Template>
  <TotalTime>1125</TotalTime>
  <Words>1015</Words>
  <Application>Microsoft Office PowerPoint</Application>
  <PresentationFormat>On-screen Show (4:3)</PresentationFormat>
  <Paragraphs>310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Museo 700</vt:lpstr>
      <vt:lpstr>Museo 900</vt:lpstr>
      <vt:lpstr>Museo900-Regular</vt:lpstr>
      <vt:lpstr>Museo 500</vt:lpstr>
      <vt:lpstr>Calibri</vt:lpstr>
      <vt:lpstr>Cambria Math</vt:lpstr>
      <vt:lpstr>Arial</vt:lpstr>
      <vt:lpstr>Museo 100</vt:lpstr>
      <vt:lpstr>Unit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PG Online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Heathcote</dc:creator>
  <cp:lastModifiedBy>Pat</cp:lastModifiedBy>
  <cp:revision>103</cp:revision>
  <dcterms:created xsi:type="dcterms:W3CDTF">2015-03-13T10:25:06Z</dcterms:created>
  <dcterms:modified xsi:type="dcterms:W3CDTF">2015-06-28T17:57:39Z</dcterms:modified>
</cp:coreProperties>
</file>