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sldIdLst>
    <p:sldId id="256" r:id="rId2"/>
    <p:sldId id="280" r:id="rId3"/>
    <p:sldId id="301" r:id="rId4"/>
    <p:sldId id="303" r:id="rId5"/>
    <p:sldId id="302" r:id="rId6"/>
    <p:sldId id="304" r:id="rId7"/>
    <p:sldId id="305" r:id="rId8"/>
    <p:sldId id="306" r:id="rId9"/>
    <p:sldId id="307" r:id="rId10"/>
    <p:sldId id="308" r:id="rId11"/>
    <p:sldId id="309" r:id="rId12"/>
    <p:sldId id="310" r:id="rId13"/>
    <p:sldId id="311" r:id="rId14"/>
    <p:sldId id="312" r:id="rId15"/>
    <p:sldId id="313" r:id="rId16"/>
    <p:sldId id="314" r:id="rId17"/>
    <p:sldId id="315" r:id="rId18"/>
    <p:sldId id="316" r:id="rId19"/>
    <p:sldId id="317" r:id="rId20"/>
    <p:sldId id="318" r:id="rId21"/>
    <p:sldId id="319" r:id="rId22"/>
    <p:sldId id="320" r:id="rId2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114" y="23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CEAD2E9-97C8-4C55-A3AC-ECD4D90CB6E2}" type="datetimeFigureOut">
              <a:rPr lang="en-GB" smtClean="0"/>
              <a:pPr/>
              <a:t>09/10/2023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10CC9A0-ED00-4F08-8989-3A630F575B9D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E21F2D-6293-42AD-87FE-FD788A9FD00B}" type="datetimeFigureOut">
              <a:rPr lang="en-GB" smtClean="0"/>
              <a:pPr/>
              <a:t>09/10/2023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C80071-FCCD-4D77-A1DB-596C5790F002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E21F2D-6293-42AD-87FE-FD788A9FD00B}" type="datetimeFigureOut">
              <a:rPr lang="en-GB" smtClean="0"/>
              <a:pPr/>
              <a:t>09/10/2023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C80071-FCCD-4D77-A1DB-596C5790F002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E21F2D-6293-42AD-87FE-FD788A9FD00B}" type="datetimeFigureOut">
              <a:rPr lang="en-GB" smtClean="0"/>
              <a:pPr/>
              <a:t>09/10/2023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C80071-FCCD-4D77-A1DB-596C5790F002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E21F2D-6293-42AD-87FE-FD788A9FD00B}" type="datetimeFigureOut">
              <a:rPr lang="en-GB" smtClean="0"/>
              <a:pPr/>
              <a:t>09/10/2023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C80071-FCCD-4D77-A1DB-596C5790F002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E21F2D-6293-42AD-87FE-FD788A9FD00B}" type="datetimeFigureOut">
              <a:rPr lang="en-GB" smtClean="0"/>
              <a:pPr/>
              <a:t>09/10/2023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C80071-FCCD-4D77-A1DB-596C5790F002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E21F2D-6293-42AD-87FE-FD788A9FD00B}" type="datetimeFigureOut">
              <a:rPr lang="en-GB" smtClean="0"/>
              <a:pPr/>
              <a:t>09/10/2023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C80071-FCCD-4D77-A1DB-596C5790F002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E21F2D-6293-42AD-87FE-FD788A9FD00B}" type="datetimeFigureOut">
              <a:rPr lang="en-GB" smtClean="0"/>
              <a:pPr/>
              <a:t>09/10/2023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C80071-FCCD-4D77-A1DB-596C5790F002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E21F2D-6293-42AD-87FE-FD788A9FD00B}" type="datetimeFigureOut">
              <a:rPr lang="en-GB" smtClean="0"/>
              <a:pPr/>
              <a:t>09/10/2023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C80071-FCCD-4D77-A1DB-596C5790F002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E21F2D-6293-42AD-87FE-FD788A9FD00B}" type="datetimeFigureOut">
              <a:rPr lang="en-GB" smtClean="0"/>
              <a:pPr/>
              <a:t>09/10/2023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C80071-FCCD-4D77-A1DB-596C5790F002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E21F2D-6293-42AD-87FE-FD788A9FD00B}" type="datetimeFigureOut">
              <a:rPr lang="en-GB" smtClean="0"/>
              <a:pPr/>
              <a:t>09/10/2023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C80071-FCCD-4D77-A1DB-596C5790F002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E21F2D-6293-42AD-87FE-FD788A9FD00B}" type="datetimeFigureOut">
              <a:rPr lang="en-GB" smtClean="0"/>
              <a:pPr/>
              <a:t>09/10/2023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C80071-FCCD-4D77-A1DB-596C5790F002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E21F2D-6293-42AD-87FE-FD788A9FD00B}" type="datetimeFigureOut">
              <a:rPr lang="en-GB" smtClean="0"/>
              <a:pPr/>
              <a:t>09/10/2023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80071-FCCD-4D77-A1DB-596C5790F002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s://www.tes.com/member/educatecareers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s://www.tes.com/member/educatecareers" TargetMode="Externa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127000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TextBox 4"/>
          <p:cNvSpPr txBox="1"/>
          <p:nvPr/>
        </p:nvSpPr>
        <p:spPr>
          <a:xfrm>
            <a:off x="1259632" y="260648"/>
            <a:ext cx="696313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0" dirty="0">
                <a:latin typeface="Arabic Typesetting" pitchFamily="66" charset="-78"/>
                <a:cs typeface="Arabic Typesetting" pitchFamily="66" charset="-78"/>
              </a:rPr>
              <a:t>Real or Not?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95536" y="2492896"/>
            <a:ext cx="828092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dirty="0">
                <a:latin typeface="Arabic Typesetting" pitchFamily="66" charset="-78"/>
                <a:cs typeface="Arabic Typesetting" pitchFamily="66" charset="-78"/>
              </a:rPr>
              <a:t>You will be shown 10 different jobs- you need to decide whether the job shown is a real one or not.</a:t>
            </a:r>
          </a:p>
        </p:txBody>
      </p:sp>
      <p:pic>
        <p:nvPicPr>
          <p:cNvPr id="11" name="Picture 2" descr="http://www.educatecareers.com/uploads/3/1/0/1/31013649/8007134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1940" y="5203803"/>
            <a:ext cx="1080120" cy="6588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755576" y="6090219"/>
            <a:ext cx="76328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i="1" u="sng" dirty="0"/>
              <a:t>Please rate and review on TES.com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127000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TextBox 9"/>
          <p:cNvSpPr txBox="1"/>
          <p:nvPr/>
        </p:nvSpPr>
        <p:spPr>
          <a:xfrm>
            <a:off x="467544" y="188641"/>
            <a:ext cx="8280920" cy="4462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0" dirty="0">
                <a:latin typeface="Arabic Typesetting" pitchFamily="66" charset="-78"/>
                <a:cs typeface="Arabic Typesetting" pitchFamily="66" charset="-78"/>
              </a:rPr>
              <a:t>Train Pusher</a:t>
            </a:r>
          </a:p>
          <a:p>
            <a:pPr algn="ctr"/>
            <a:endParaRPr lang="en-GB" sz="8000" dirty="0">
              <a:latin typeface="Arabic Typesetting" pitchFamily="66" charset="-78"/>
              <a:cs typeface="Arabic Typesetting" pitchFamily="66" charset="-78"/>
            </a:endParaRPr>
          </a:p>
          <a:p>
            <a:pPr algn="ctr"/>
            <a:endParaRPr lang="en-GB" sz="8000" dirty="0">
              <a:latin typeface="Arabic Typesetting" pitchFamily="66" charset="-78"/>
              <a:cs typeface="Arabic Typesetting" pitchFamily="66" charset="-78"/>
            </a:endParaRPr>
          </a:p>
          <a:p>
            <a:pPr algn="ctr"/>
            <a:endParaRPr lang="en-GB" sz="4400" dirty="0">
              <a:latin typeface="Arabic Typesetting" pitchFamily="66" charset="-78"/>
              <a:cs typeface="Arabic Typesetting" pitchFamily="66" charset="-78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95536" y="5229200"/>
            <a:ext cx="3816424" cy="1107996"/>
          </a:xfrm>
          <a:prstGeom prst="rect">
            <a:avLst/>
          </a:prstGeom>
          <a:noFill/>
          <a:ln w="76200">
            <a:solidFill>
              <a:schemeClr val="tx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6600" dirty="0">
                <a:latin typeface="Arabic Typesetting" pitchFamily="66" charset="-78"/>
                <a:cs typeface="Arabic Typesetting" pitchFamily="66" charset="-78"/>
              </a:rPr>
              <a:t>Real?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508104" y="5229200"/>
            <a:ext cx="2952328" cy="1107996"/>
          </a:xfrm>
          <a:prstGeom prst="rect">
            <a:avLst/>
          </a:prstGeom>
          <a:noFill/>
          <a:ln w="76200">
            <a:solidFill>
              <a:schemeClr val="tx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6600" dirty="0">
                <a:latin typeface="Arabic Typesetting" pitchFamily="66" charset="-78"/>
                <a:cs typeface="Arabic Typesetting" pitchFamily="66" charset="-78"/>
              </a:rPr>
              <a:t>Not Real?</a:t>
            </a:r>
          </a:p>
        </p:txBody>
      </p:sp>
      <p:pic>
        <p:nvPicPr>
          <p:cNvPr id="44034" name="Picture 2" descr="https://burakkusukai.files.wordpress.com/2014/09/trai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63688" y="1268760"/>
            <a:ext cx="5489847" cy="367240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127000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TextBox 9"/>
          <p:cNvSpPr txBox="1"/>
          <p:nvPr/>
        </p:nvSpPr>
        <p:spPr>
          <a:xfrm>
            <a:off x="467544" y="188641"/>
            <a:ext cx="8280920" cy="4462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0" dirty="0">
                <a:latin typeface="Arabic Typesetting" pitchFamily="66" charset="-78"/>
                <a:cs typeface="Arabic Typesetting" pitchFamily="66" charset="-78"/>
              </a:rPr>
              <a:t>Train Pusher</a:t>
            </a:r>
          </a:p>
          <a:p>
            <a:pPr algn="ctr"/>
            <a:endParaRPr lang="en-GB" sz="8000" dirty="0">
              <a:latin typeface="Arabic Typesetting" pitchFamily="66" charset="-78"/>
              <a:cs typeface="Arabic Typesetting" pitchFamily="66" charset="-78"/>
            </a:endParaRPr>
          </a:p>
          <a:p>
            <a:pPr algn="ctr"/>
            <a:endParaRPr lang="en-GB" sz="8000" dirty="0">
              <a:latin typeface="Arabic Typesetting" pitchFamily="66" charset="-78"/>
              <a:cs typeface="Arabic Typesetting" pitchFamily="66" charset="-78"/>
            </a:endParaRPr>
          </a:p>
          <a:p>
            <a:pPr algn="ctr"/>
            <a:endParaRPr lang="en-GB" sz="4400" dirty="0">
              <a:latin typeface="Arabic Typesetting" pitchFamily="66" charset="-78"/>
              <a:cs typeface="Arabic Typesetting" pitchFamily="66" charset="-78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95536" y="5229200"/>
            <a:ext cx="3816424" cy="1107996"/>
          </a:xfrm>
          <a:prstGeom prst="rect">
            <a:avLst/>
          </a:prstGeom>
          <a:noFill/>
          <a:ln w="76200">
            <a:solidFill>
              <a:schemeClr val="tx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6600" dirty="0">
                <a:latin typeface="Arabic Typesetting" pitchFamily="66" charset="-78"/>
                <a:cs typeface="Arabic Typesetting" pitchFamily="66" charset="-78"/>
              </a:rPr>
              <a:t>Real!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427984" y="5085184"/>
            <a:ext cx="4464496" cy="1569660"/>
          </a:xfrm>
          <a:prstGeom prst="rect">
            <a:avLst/>
          </a:prstGeom>
          <a:noFill/>
          <a:ln w="76200">
            <a:solidFill>
              <a:schemeClr val="tx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3200" dirty="0">
                <a:latin typeface="Arabic Typesetting" pitchFamily="66" charset="-78"/>
                <a:cs typeface="Arabic Typesetting" pitchFamily="66" charset="-78"/>
              </a:rPr>
              <a:t>Their job is to push everyone onto a train and get the door closed, you can only do it in Japan though.</a:t>
            </a:r>
          </a:p>
        </p:txBody>
      </p:sp>
      <p:pic>
        <p:nvPicPr>
          <p:cNvPr id="44034" name="Picture 2" descr="https://burakkusukai.files.wordpress.com/2014/09/trai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63688" y="1268760"/>
            <a:ext cx="5489847" cy="367240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127000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TextBox 9"/>
          <p:cNvSpPr txBox="1"/>
          <p:nvPr/>
        </p:nvSpPr>
        <p:spPr>
          <a:xfrm>
            <a:off x="467544" y="188641"/>
            <a:ext cx="8280920" cy="4462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0" dirty="0">
                <a:latin typeface="Arabic Typesetting" pitchFamily="66" charset="-78"/>
                <a:cs typeface="Arabic Typesetting" pitchFamily="66" charset="-78"/>
              </a:rPr>
              <a:t>Chicken </a:t>
            </a:r>
            <a:r>
              <a:rPr lang="en-GB" sz="8000" dirty="0" err="1">
                <a:latin typeface="Arabic Typesetting" pitchFamily="66" charset="-78"/>
                <a:cs typeface="Arabic Typesetting" pitchFamily="66" charset="-78"/>
              </a:rPr>
              <a:t>Sexer</a:t>
            </a:r>
            <a:endParaRPr lang="en-GB" sz="8000" dirty="0">
              <a:latin typeface="Arabic Typesetting" pitchFamily="66" charset="-78"/>
              <a:cs typeface="Arabic Typesetting" pitchFamily="66" charset="-78"/>
            </a:endParaRPr>
          </a:p>
          <a:p>
            <a:pPr algn="ctr"/>
            <a:endParaRPr lang="en-GB" sz="8000" dirty="0">
              <a:latin typeface="Arabic Typesetting" pitchFamily="66" charset="-78"/>
              <a:cs typeface="Arabic Typesetting" pitchFamily="66" charset="-78"/>
            </a:endParaRPr>
          </a:p>
          <a:p>
            <a:pPr algn="ctr"/>
            <a:endParaRPr lang="en-GB" sz="8000" dirty="0">
              <a:latin typeface="Arabic Typesetting" pitchFamily="66" charset="-78"/>
              <a:cs typeface="Arabic Typesetting" pitchFamily="66" charset="-78"/>
            </a:endParaRPr>
          </a:p>
          <a:p>
            <a:pPr algn="ctr"/>
            <a:endParaRPr lang="en-GB" sz="4400" dirty="0">
              <a:latin typeface="Arabic Typesetting" pitchFamily="66" charset="-78"/>
              <a:cs typeface="Arabic Typesetting" pitchFamily="66" charset="-78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95536" y="5229200"/>
            <a:ext cx="3816424" cy="1107996"/>
          </a:xfrm>
          <a:prstGeom prst="rect">
            <a:avLst/>
          </a:prstGeom>
          <a:noFill/>
          <a:ln w="76200">
            <a:solidFill>
              <a:schemeClr val="tx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6600" dirty="0">
                <a:latin typeface="Arabic Typesetting" pitchFamily="66" charset="-78"/>
                <a:cs typeface="Arabic Typesetting" pitchFamily="66" charset="-78"/>
              </a:rPr>
              <a:t>Real?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508104" y="5229200"/>
            <a:ext cx="2952328" cy="1107996"/>
          </a:xfrm>
          <a:prstGeom prst="rect">
            <a:avLst/>
          </a:prstGeom>
          <a:noFill/>
          <a:ln w="76200">
            <a:solidFill>
              <a:schemeClr val="tx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6600" dirty="0">
                <a:latin typeface="Arabic Typesetting" pitchFamily="66" charset="-78"/>
                <a:cs typeface="Arabic Typesetting" pitchFamily="66" charset="-78"/>
              </a:rPr>
              <a:t>Not Real?</a:t>
            </a:r>
          </a:p>
        </p:txBody>
      </p:sp>
      <p:pic>
        <p:nvPicPr>
          <p:cNvPr id="46082" name="Picture 2" descr="https://floralflanneletc.files.wordpress.com/2012/11/768-baby-chickens-hd-1280x960-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51720" y="1268760"/>
            <a:ext cx="5088565" cy="381642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127000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TextBox 9"/>
          <p:cNvSpPr txBox="1"/>
          <p:nvPr/>
        </p:nvSpPr>
        <p:spPr>
          <a:xfrm>
            <a:off x="467544" y="188641"/>
            <a:ext cx="8280920" cy="4462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0" dirty="0">
                <a:latin typeface="Arabic Typesetting" pitchFamily="66" charset="-78"/>
                <a:cs typeface="Arabic Typesetting" pitchFamily="66" charset="-78"/>
              </a:rPr>
              <a:t>Chicken </a:t>
            </a:r>
            <a:r>
              <a:rPr lang="en-GB" sz="8000" dirty="0" err="1">
                <a:latin typeface="Arabic Typesetting" pitchFamily="66" charset="-78"/>
                <a:cs typeface="Arabic Typesetting" pitchFamily="66" charset="-78"/>
              </a:rPr>
              <a:t>Sexer</a:t>
            </a:r>
            <a:endParaRPr lang="en-GB" sz="8000" dirty="0">
              <a:latin typeface="Arabic Typesetting" pitchFamily="66" charset="-78"/>
              <a:cs typeface="Arabic Typesetting" pitchFamily="66" charset="-78"/>
            </a:endParaRPr>
          </a:p>
          <a:p>
            <a:pPr algn="ctr"/>
            <a:endParaRPr lang="en-GB" sz="8000" dirty="0">
              <a:latin typeface="Arabic Typesetting" pitchFamily="66" charset="-78"/>
              <a:cs typeface="Arabic Typesetting" pitchFamily="66" charset="-78"/>
            </a:endParaRPr>
          </a:p>
          <a:p>
            <a:pPr algn="ctr"/>
            <a:endParaRPr lang="en-GB" sz="8000" dirty="0">
              <a:latin typeface="Arabic Typesetting" pitchFamily="66" charset="-78"/>
              <a:cs typeface="Arabic Typesetting" pitchFamily="66" charset="-78"/>
            </a:endParaRPr>
          </a:p>
          <a:p>
            <a:pPr algn="ctr"/>
            <a:endParaRPr lang="en-GB" sz="4400" dirty="0">
              <a:latin typeface="Arabic Typesetting" pitchFamily="66" charset="-78"/>
              <a:cs typeface="Arabic Typesetting" pitchFamily="66" charset="-78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95536" y="5229200"/>
            <a:ext cx="3816424" cy="1107996"/>
          </a:xfrm>
          <a:prstGeom prst="rect">
            <a:avLst/>
          </a:prstGeom>
          <a:noFill/>
          <a:ln w="76200">
            <a:solidFill>
              <a:schemeClr val="tx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6600" dirty="0">
                <a:latin typeface="Arabic Typesetting" pitchFamily="66" charset="-78"/>
                <a:cs typeface="Arabic Typesetting" pitchFamily="66" charset="-78"/>
              </a:rPr>
              <a:t>Real!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427984" y="5085184"/>
            <a:ext cx="4536504" cy="1569660"/>
          </a:xfrm>
          <a:prstGeom prst="rect">
            <a:avLst/>
          </a:prstGeom>
          <a:noFill/>
          <a:ln w="76200">
            <a:solidFill>
              <a:schemeClr val="tx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3200" dirty="0">
                <a:latin typeface="Arabic Typesetting" pitchFamily="66" charset="-78"/>
                <a:cs typeface="Arabic Typesetting" pitchFamily="66" charset="-78"/>
              </a:rPr>
              <a:t>When the chicks are born it’s someone’s job to identify whether it’s male or female.</a:t>
            </a:r>
          </a:p>
        </p:txBody>
      </p:sp>
      <p:pic>
        <p:nvPicPr>
          <p:cNvPr id="46082" name="Picture 2" descr="https://floralflanneletc.files.wordpress.com/2012/11/768-baby-chickens-hd-1280x960-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23728" y="1268760"/>
            <a:ext cx="4800533" cy="36004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127000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TextBox 9"/>
          <p:cNvSpPr txBox="1"/>
          <p:nvPr/>
        </p:nvSpPr>
        <p:spPr>
          <a:xfrm>
            <a:off x="467544" y="188641"/>
            <a:ext cx="8280920" cy="4462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0" dirty="0">
                <a:latin typeface="Arabic Typesetting" pitchFamily="66" charset="-78"/>
                <a:cs typeface="Arabic Typesetting" pitchFamily="66" charset="-78"/>
              </a:rPr>
              <a:t>Fake Bank Robber</a:t>
            </a:r>
          </a:p>
          <a:p>
            <a:pPr algn="ctr"/>
            <a:endParaRPr lang="en-GB" sz="8000" dirty="0">
              <a:latin typeface="Arabic Typesetting" pitchFamily="66" charset="-78"/>
              <a:cs typeface="Arabic Typesetting" pitchFamily="66" charset="-78"/>
            </a:endParaRPr>
          </a:p>
          <a:p>
            <a:pPr algn="ctr"/>
            <a:endParaRPr lang="en-GB" sz="8000" dirty="0">
              <a:latin typeface="Arabic Typesetting" pitchFamily="66" charset="-78"/>
              <a:cs typeface="Arabic Typesetting" pitchFamily="66" charset="-78"/>
            </a:endParaRPr>
          </a:p>
          <a:p>
            <a:pPr algn="ctr"/>
            <a:endParaRPr lang="en-GB" sz="4400" dirty="0">
              <a:latin typeface="Arabic Typesetting" pitchFamily="66" charset="-78"/>
              <a:cs typeface="Arabic Typesetting" pitchFamily="66" charset="-78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95536" y="5229200"/>
            <a:ext cx="3816424" cy="1107996"/>
          </a:xfrm>
          <a:prstGeom prst="rect">
            <a:avLst/>
          </a:prstGeom>
          <a:noFill/>
          <a:ln w="76200">
            <a:solidFill>
              <a:schemeClr val="tx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6600" dirty="0">
                <a:latin typeface="Arabic Typesetting" pitchFamily="66" charset="-78"/>
                <a:cs typeface="Arabic Typesetting" pitchFamily="66" charset="-78"/>
              </a:rPr>
              <a:t>Real?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508104" y="5229200"/>
            <a:ext cx="2952328" cy="1107996"/>
          </a:xfrm>
          <a:prstGeom prst="rect">
            <a:avLst/>
          </a:prstGeom>
          <a:noFill/>
          <a:ln w="76200">
            <a:solidFill>
              <a:schemeClr val="tx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6600" dirty="0">
                <a:latin typeface="Arabic Typesetting" pitchFamily="66" charset="-78"/>
                <a:cs typeface="Arabic Typesetting" pitchFamily="66" charset="-78"/>
              </a:rPr>
              <a:t>Not Real?</a:t>
            </a:r>
          </a:p>
        </p:txBody>
      </p:sp>
      <p:pic>
        <p:nvPicPr>
          <p:cNvPr id="48130" name="Picture 2" descr="http://i.telegraph.co.uk/multimedia/archive/01782/highstreetbanks_1782736c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75656" y="1196752"/>
            <a:ext cx="5886087" cy="367240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127000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TextBox 9"/>
          <p:cNvSpPr txBox="1"/>
          <p:nvPr/>
        </p:nvSpPr>
        <p:spPr>
          <a:xfrm>
            <a:off x="467544" y="188641"/>
            <a:ext cx="8280920" cy="4462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0" dirty="0">
                <a:latin typeface="Arabic Typesetting" pitchFamily="66" charset="-78"/>
                <a:cs typeface="Arabic Typesetting" pitchFamily="66" charset="-78"/>
              </a:rPr>
              <a:t>Fake Bank Robber</a:t>
            </a:r>
          </a:p>
          <a:p>
            <a:pPr algn="ctr"/>
            <a:endParaRPr lang="en-GB" sz="8000" dirty="0">
              <a:latin typeface="Arabic Typesetting" pitchFamily="66" charset="-78"/>
              <a:cs typeface="Arabic Typesetting" pitchFamily="66" charset="-78"/>
            </a:endParaRPr>
          </a:p>
          <a:p>
            <a:pPr algn="ctr"/>
            <a:endParaRPr lang="en-GB" sz="8000" dirty="0">
              <a:latin typeface="Arabic Typesetting" pitchFamily="66" charset="-78"/>
              <a:cs typeface="Arabic Typesetting" pitchFamily="66" charset="-78"/>
            </a:endParaRPr>
          </a:p>
          <a:p>
            <a:pPr algn="ctr"/>
            <a:endParaRPr lang="en-GB" sz="4400" dirty="0">
              <a:latin typeface="Arabic Typesetting" pitchFamily="66" charset="-78"/>
              <a:cs typeface="Arabic Typesetting" pitchFamily="66" charset="-78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95536" y="5229200"/>
            <a:ext cx="3816424" cy="1107996"/>
          </a:xfrm>
          <a:prstGeom prst="rect">
            <a:avLst/>
          </a:prstGeom>
          <a:noFill/>
          <a:ln w="76200">
            <a:solidFill>
              <a:schemeClr val="tx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6600" dirty="0">
                <a:latin typeface="Arabic Typesetting" pitchFamily="66" charset="-78"/>
                <a:cs typeface="Arabic Typesetting" pitchFamily="66" charset="-78"/>
              </a:rPr>
              <a:t>Real!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427984" y="5085184"/>
            <a:ext cx="4536504" cy="1569660"/>
          </a:xfrm>
          <a:prstGeom prst="rect">
            <a:avLst/>
          </a:prstGeom>
          <a:noFill/>
          <a:ln w="76200">
            <a:solidFill>
              <a:schemeClr val="tx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3200" dirty="0">
                <a:latin typeface="Arabic Typesetting" pitchFamily="66" charset="-78"/>
                <a:cs typeface="Arabic Typesetting" pitchFamily="66" charset="-78"/>
              </a:rPr>
              <a:t>Banks employ people to test them and try to steal money. Most of the work is done electronically.</a:t>
            </a:r>
          </a:p>
        </p:txBody>
      </p:sp>
      <p:pic>
        <p:nvPicPr>
          <p:cNvPr id="48130" name="Picture 2" descr="http://i.telegraph.co.uk/multimedia/archive/01782/highstreetbanks_1782736c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75656" y="1196752"/>
            <a:ext cx="5886087" cy="367240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127000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TextBox 9"/>
          <p:cNvSpPr txBox="1"/>
          <p:nvPr/>
        </p:nvSpPr>
        <p:spPr>
          <a:xfrm>
            <a:off x="467544" y="188641"/>
            <a:ext cx="8280920" cy="4462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0" dirty="0">
                <a:latin typeface="Arabic Typesetting" pitchFamily="66" charset="-78"/>
                <a:cs typeface="Arabic Typesetting" pitchFamily="66" charset="-78"/>
              </a:rPr>
              <a:t>Lighthouse Keeper</a:t>
            </a:r>
          </a:p>
          <a:p>
            <a:pPr algn="ctr"/>
            <a:endParaRPr lang="en-GB" sz="8000" dirty="0">
              <a:latin typeface="Arabic Typesetting" pitchFamily="66" charset="-78"/>
              <a:cs typeface="Arabic Typesetting" pitchFamily="66" charset="-78"/>
            </a:endParaRPr>
          </a:p>
          <a:p>
            <a:pPr algn="ctr"/>
            <a:endParaRPr lang="en-GB" sz="8000" dirty="0">
              <a:latin typeface="Arabic Typesetting" pitchFamily="66" charset="-78"/>
              <a:cs typeface="Arabic Typesetting" pitchFamily="66" charset="-78"/>
            </a:endParaRPr>
          </a:p>
          <a:p>
            <a:pPr algn="ctr"/>
            <a:endParaRPr lang="en-GB" sz="4400" dirty="0">
              <a:latin typeface="Arabic Typesetting" pitchFamily="66" charset="-78"/>
              <a:cs typeface="Arabic Typesetting" pitchFamily="66" charset="-78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95536" y="5229200"/>
            <a:ext cx="3816424" cy="1107996"/>
          </a:xfrm>
          <a:prstGeom prst="rect">
            <a:avLst/>
          </a:prstGeom>
          <a:noFill/>
          <a:ln w="76200">
            <a:solidFill>
              <a:schemeClr val="tx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6600" dirty="0">
                <a:latin typeface="Arabic Typesetting" pitchFamily="66" charset="-78"/>
                <a:cs typeface="Arabic Typesetting" pitchFamily="66" charset="-78"/>
              </a:rPr>
              <a:t>Real?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508104" y="5229200"/>
            <a:ext cx="2952328" cy="1107996"/>
          </a:xfrm>
          <a:prstGeom prst="rect">
            <a:avLst/>
          </a:prstGeom>
          <a:noFill/>
          <a:ln w="76200">
            <a:solidFill>
              <a:schemeClr val="tx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6600" dirty="0">
                <a:latin typeface="Arabic Typesetting" pitchFamily="66" charset="-78"/>
                <a:cs typeface="Arabic Typesetting" pitchFamily="66" charset="-78"/>
              </a:rPr>
              <a:t>Not Real?</a:t>
            </a:r>
          </a:p>
        </p:txBody>
      </p:sp>
      <p:pic>
        <p:nvPicPr>
          <p:cNvPr id="50178" name="Picture 2" descr="https://diamondenv.files.wordpress.com/2010/06/2006201013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23728" y="1268760"/>
            <a:ext cx="4933322" cy="369999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127000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TextBox 9"/>
          <p:cNvSpPr txBox="1"/>
          <p:nvPr/>
        </p:nvSpPr>
        <p:spPr>
          <a:xfrm>
            <a:off x="467544" y="188641"/>
            <a:ext cx="8280920" cy="4462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0" dirty="0">
                <a:latin typeface="Arabic Typesetting" pitchFamily="66" charset="-78"/>
                <a:cs typeface="Arabic Typesetting" pitchFamily="66" charset="-78"/>
              </a:rPr>
              <a:t>Lighthouse Keeper</a:t>
            </a:r>
          </a:p>
          <a:p>
            <a:pPr algn="ctr"/>
            <a:endParaRPr lang="en-GB" sz="8000" dirty="0">
              <a:latin typeface="Arabic Typesetting" pitchFamily="66" charset="-78"/>
              <a:cs typeface="Arabic Typesetting" pitchFamily="66" charset="-78"/>
            </a:endParaRPr>
          </a:p>
          <a:p>
            <a:pPr algn="ctr"/>
            <a:endParaRPr lang="en-GB" sz="8000" dirty="0">
              <a:latin typeface="Arabic Typesetting" pitchFamily="66" charset="-78"/>
              <a:cs typeface="Arabic Typesetting" pitchFamily="66" charset="-78"/>
            </a:endParaRPr>
          </a:p>
          <a:p>
            <a:pPr algn="ctr"/>
            <a:endParaRPr lang="en-GB" sz="4400" dirty="0">
              <a:latin typeface="Arabic Typesetting" pitchFamily="66" charset="-78"/>
              <a:cs typeface="Arabic Typesetting" pitchFamily="66" charset="-78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95536" y="5229200"/>
            <a:ext cx="4176464" cy="1077218"/>
          </a:xfrm>
          <a:prstGeom prst="rect">
            <a:avLst/>
          </a:prstGeom>
          <a:noFill/>
          <a:ln w="76200">
            <a:solidFill>
              <a:schemeClr val="tx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3200" dirty="0">
                <a:latin typeface="Arabic Typesetting" pitchFamily="66" charset="-78"/>
                <a:cs typeface="Arabic Typesetting" pitchFamily="66" charset="-78"/>
              </a:rPr>
              <a:t>It once was a real job, but lighthouses are no longer manned.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508104" y="5229200"/>
            <a:ext cx="2952328" cy="1107996"/>
          </a:xfrm>
          <a:prstGeom prst="rect">
            <a:avLst/>
          </a:prstGeom>
          <a:noFill/>
          <a:ln w="76200">
            <a:solidFill>
              <a:schemeClr val="tx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6600" dirty="0">
                <a:latin typeface="Arabic Typesetting" pitchFamily="66" charset="-78"/>
                <a:cs typeface="Arabic Typesetting" pitchFamily="66" charset="-78"/>
              </a:rPr>
              <a:t>Not Real!</a:t>
            </a:r>
          </a:p>
        </p:txBody>
      </p:sp>
      <p:pic>
        <p:nvPicPr>
          <p:cNvPr id="50178" name="Picture 2" descr="https://diamondenv.files.wordpress.com/2010/06/2006201013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23728" y="1268760"/>
            <a:ext cx="4933322" cy="369999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127000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TextBox 9"/>
          <p:cNvSpPr txBox="1"/>
          <p:nvPr/>
        </p:nvSpPr>
        <p:spPr>
          <a:xfrm>
            <a:off x="467544" y="188641"/>
            <a:ext cx="8280920" cy="4462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0" dirty="0">
                <a:latin typeface="Arabic Typesetting" pitchFamily="66" charset="-78"/>
                <a:cs typeface="Arabic Typesetting" pitchFamily="66" charset="-78"/>
              </a:rPr>
              <a:t>Professional Zombie</a:t>
            </a:r>
          </a:p>
          <a:p>
            <a:pPr algn="ctr"/>
            <a:endParaRPr lang="en-GB" sz="8000" dirty="0">
              <a:latin typeface="Arabic Typesetting" pitchFamily="66" charset="-78"/>
              <a:cs typeface="Arabic Typesetting" pitchFamily="66" charset="-78"/>
            </a:endParaRPr>
          </a:p>
          <a:p>
            <a:pPr algn="ctr"/>
            <a:endParaRPr lang="en-GB" sz="8000" dirty="0">
              <a:latin typeface="Arabic Typesetting" pitchFamily="66" charset="-78"/>
              <a:cs typeface="Arabic Typesetting" pitchFamily="66" charset="-78"/>
            </a:endParaRPr>
          </a:p>
          <a:p>
            <a:pPr algn="ctr"/>
            <a:endParaRPr lang="en-GB" sz="4400" dirty="0">
              <a:latin typeface="Arabic Typesetting" pitchFamily="66" charset="-78"/>
              <a:cs typeface="Arabic Typesetting" pitchFamily="66" charset="-78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95536" y="5229200"/>
            <a:ext cx="3816424" cy="1107996"/>
          </a:xfrm>
          <a:prstGeom prst="rect">
            <a:avLst/>
          </a:prstGeom>
          <a:noFill/>
          <a:ln w="76200">
            <a:solidFill>
              <a:schemeClr val="tx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6600" dirty="0">
                <a:latin typeface="Arabic Typesetting" pitchFamily="66" charset="-78"/>
                <a:cs typeface="Arabic Typesetting" pitchFamily="66" charset="-78"/>
              </a:rPr>
              <a:t>Real?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508104" y="5229200"/>
            <a:ext cx="2952328" cy="1107996"/>
          </a:xfrm>
          <a:prstGeom prst="rect">
            <a:avLst/>
          </a:prstGeom>
          <a:noFill/>
          <a:ln w="76200">
            <a:solidFill>
              <a:schemeClr val="tx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6600" dirty="0">
                <a:latin typeface="Arabic Typesetting" pitchFamily="66" charset="-78"/>
                <a:cs typeface="Arabic Typesetting" pitchFamily="66" charset="-78"/>
              </a:rPr>
              <a:t>Not Real?</a:t>
            </a:r>
          </a:p>
        </p:txBody>
      </p:sp>
      <p:pic>
        <p:nvPicPr>
          <p:cNvPr id="52226" name="Picture 2" descr="https://www.denverlibrary.org/files/zombie_horde2_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19672" y="1268760"/>
            <a:ext cx="5999039" cy="374939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127000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TextBox 9"/>
          <p:cNvSpPr txBox="1"/>
          <p:nvPr/>
        </p:nvSpPr>
        <p:spPr>
          <a:xfrm>
            <a:off x="467544" y="188641"/>
            <a:ext cx="8280920" cy="4462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0" dirty="0">
                <a:latin typeface="Arabic Typesetting" pitchFamily="66" charset="-78"/>
                <a:cs typeface="Arabic Typesetting" pitchFamily="66" charset="-78"/>
              </a:rPr>
              <a:t>Professional Zombie</a:t>
            </a:r>
          </a:p>
          <a:p>
            <a:pPr algn="ctr"/>
            <a:endParaRPr lang="en-GB" sz="8000" dirty="0">
              <a:latin typeface="Arabic Typesetting" pitchFamily="66" charset="-78"/>
              <a:cs typeface="Arabic Typesetting" pitchFamily="66" charset="-78"/>
            </a:endParaRPr>
          </a:p>
          <a:p>
            <a:pPr algn="ctr"/>
            <a:endParaRPr lang="en-GB" sz="8000" dirty="0">
              <a:latin typeface="Arabic Typesetting" pitchFamily="66" charset="-78"/>
              <a:cs typeface="Arabic Typesetting" pitchFamily="66" charset="-78"/>
            </a:endParaRPr>
          </a:p>
          <a:p>
            <a:pPr algn="ctr"/>
            <a:endParaRPr lang="en-GB" sz="4400" dirty="0">
              <a:latin typeface="Arabic Typesetting" pitchFamily="66" charset="-78"/>
              <a:cs typeface="Arabic Typesetting" pitchFamily="66" charset="-78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95536" y="5229200"/>
            <a:ext cx="3816424" cy="1107996"/>
          </a:xfrm>
          <a:prstGeom prst="rect">
            <a:avLst/>
          </a:prstGeom>
          <a:noFill/>
          <a:ln w="76200">
            <a:solidFill>
              <a:schemeClr val="tx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6600" dirty="0">
                <a:latin typeface="Arabic Typesetting" pitchFamily="66" charset="-78"/>
                <a:cs typeface="Arabic Typesetting" pitchFamily="66" charset="-78"/>
              </a:rPr>
              <a:t>Real!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644008" y="5085184"/>
            <a:ext cx="4248472" cy="1569660"/>
          </a:xfrm>
          <a:prstGeom prst="rect">
            <a:avLst/>
          </a:prstGeom>
          <a:noFill/>
          <a:ln w="76200">
            <a:solidFill>
              <a:schemeClr val="tx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3200" dirty="0">
                <a:latin typeface="Arabic Typesetting" pitchFamily="66" charset="-78"/>
                <a:cs typeface="Arabic Typesetting" pitchFamily="66" charset="-78"/>
              </a:rPr>
              <a:t>It’s really a job as an entertainer and they tend to work in dungeon attractions.</a:t>
            </a:r>
          </a:p>
        </p:txBody>
      </p:sp>
      <p:pic>
        <p:nvPicPr>
          <p:cNvPr id="52226" name="Picture 2" descr="https://www.denverlibrary.org/files/zombie_horde2_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19672" y="1268760"/>
            <a:ext cx="5999039" cy="374939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127000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TextBox 9"/>
          <p:cNvSpPr txBox="1"/>
          <p:nvPr/>
        </p:nvSpPr>
        <p:spPr>
          <a:xfrm>
            <a:off x="467544" y="188641"/>
            <a:ext cx="8280920" cy="4462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0" dirty="0">
                <a:latin typeface="Arabic Typesetting" pitchFamily="66" charset="-78"/>
                <a:cs typeface="Arabic Typesetting" pitchFamily="66" charset="-78"/>
              </a:rPr>
              <a:t>Lego Sculptor</a:t>
            </a:r>
          </a:p>
          <a:p>
            <a:pPr algn="ctr"/>
            <a:endParaRPr lang="en-GB" sz="8000" dirty="0">
              <a:latin typeface="Arabic Typesetting" pitchFamily="66" charset="-78"/>
              <a:cs typeface="Arabic Typesetting" pitchFamily="66" charset="-78"/>
            </a:endParaRPr>
          </a:p>
          <a:p>
            <a:pPr algn="ctr"/>
            <a:endParaRPr lang="en-GB" sz="8000" dirty="0">
              <a:latin typeface="Arabic Typesetting" pitchFamily="66" charset="-78"/>
              <a:cs typeface="Arabic Typesetting" pitchFamily="66" charset="-78"/>
            </a:endParaRPr>
          </a:p>
          <a:p>
            <a:pPr algn="ctr"/>
            <a:endParaRPr lang="en-GB" sz="4400" dirty="0">
              <a:latin typeface="Arabic Typesetting" pitchFamily="66" charset="-78"/>
              <a:cs typeface="Arabic Typesetting" pitchFamily="66" charset="-78"/>
            </a:endParaRPr>
          </a:p>
        </p:txBody>
      </p:sp>
      <p:pic>
        <p:nvPicPr>
          <p:cNvPr id="21506" name="Picture 2" descr="http://cwsj-news.llj-master.makemedia-cloud.com/wp-content/uploads/sites/6/2015/06/leg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95736" y="1340768"/>
            <a:ext cx="4824536" cy="3220926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395536" y="5229200"/>
            <a:ext cx="3816424" cy="1107996"/>
          </a:xfrm>
          <a:prstGeom prst="rect">
            <a:avLst/>
          </a:prstGeom>
          <a:noFill/>
          <a:ln w="76200">
            <a:solidFill>
              <a:schemeClr val="tx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6600" dirty="0">
                <a:latin typeface="Arabic Typesetting" pitchFamily="66" charset="-78"/>
                <a:cs typeface="Arabic Typesetting" pitchFamily="66" charset="-78"/>
              </a:rPr>
              <a:t>Real?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508104" y="5229200"/>
            <a:ext cx="2952328" cy="1107996"/>
          </a:xfrm>
          <a:prstGeom prst="rect">
            <a:avLst/>
          </a:prstGeom>
          <a:noFill/>
          <a:ln w="76200">
            <a:solidFill>
              <a:schemeClr val="tx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6600" dirty="0">
                <a:latin typeface="Arabic Typesetting" pitchFamily="66" charset="-78"/>
                <a:cs typeface="Arabic Typesetting" pitchFamily="66" charset="-78"/>
              </a:rPr>
              <a:t>Not Real?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127000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TextBox 9"/>
          <p:cNvSpPr txBox="1"/>
          <p:nvPr/>
        </p:nvSpPr>
        <p:spPr>
          <a:xfrm>
            <a:off x="467544" y="188641"/>
            <a:ext cx="8280920" cy="4462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0" dirty="0">
                <a:latin typeface="Arabic Typesetting" pitchFamily="66" charset="-78"/>
                <a:cs typeface="Arabic Typesetting" pitchFamily="66" charset="-78"/>
              </a:rPr>
              <a:t>Swan Warden</a:t>
            </a:r>
          </a:p>
          <a:p>
            <a:pPr algn="ctr"/>
            <a:endParaRPr lang="en-GB" sz="8000" dirty="0">
              <a:latin typeface="Arabic Typesetting" pitchFamily="66" charset="-78"/>
              <a:cs typeface="Arabic Typesetting" pitchFamily="66" charset="-78"/>
            </a:endParaRPr>
          </a:p>
          <a:p>
            <a:pPr algn="ctr"/>
            <a:endParaRPr lang="en-GB" sz="8000" dirty="0">
              <a:latin typeface="Arabic Typesetting" pitchFamily="66" charset="-78"/>
              <a:cs typeface="Arabic Typesetting" pitchFamily="66" charset="-78"/>
            </a:endParaRPr>
          </a:p>
          <a:p>
            <a:pPr algn="ctr"/>
            <a:endParaRPr lang="en-GB" sz="4400" dirty="0">
              <a:latin typeface="Arabic Typesetting" pitchFamily="66" charset="-78"/>
              <a:cs typeface="Arabic Typesetting" pitchFamily="66" charset="-78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95536" y="5229200"/>
            <a:ext cx="3816424" cy="1107996"/>
          </a:xfrm>
          <a:prstGeom prst="rect">
            <a:avLst/>
          </a:prstGeom>
          <a:noFill/>
          <a:ln w="76200">
            <a:solidFill>
              <a:schemeClr val="tx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6600" dirty="0">
                <a:latin typeface="Arabic Typesetting" pitchFamily="66" charset="-78"/>
                <a:cs typeface="Arabic Typesetting" pitchFamily="66" charset="-78"/>
              </a:rPr>
              <a:t>Real?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508104" y="5229200"/>
            <a:ext cx="2952328" cy="1107996"/>
          </a:xfrm>
          <a:prstGeom prst="rect">
            <a:avLst/>
          </a:prstGeom>
          <a:noFill/>
          <a:ln w="76200">
            <a:solidFill>
              <a:schemeClr val="tx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6600" dirty="0">
                <a:latin typeface="Arabic Typesetting" pitchFamily="66" charset="-78"/>
                <a:cs typeface="Arabic Typesetting" pitchFamily="66" charset="-78"/>
              </a:rPr>
              <a:t>Not Real?</a:t>
            </a:r>
          </a:p>
        </p:txBody>
      </p:sp>
      <p:pic>
        <p:nvPicPr>
          <p:cNvPr id="54274" name="Picture 2" descr="http://i.dailymail.co.uk/i/pix/2008/06/12/article-1026053-019461A700000578-167_468x286_popup.jpg"/>
          <p:cNvPicPr>
            <a:picLocks noChangeAspect="1" noChangeArrowheads="1"/>
          </p:cNvPicPr>
          <p:nvPr/>
        </p:nvPicPr>
        <p:blipFill>
          <a:blip r:embed="rId2" cstate="print"/>
          <a:srcRect b="6258"/>
          <a:stretch>
            <a:fillRect/>
          </a:stretch>
        </p:blipFill>
        <p:spPr bwMode="auto">
          <a:xfrm>
            <a:off x="2051720" y="1340768"/>
            <a:ext cx="5184576" cy="331236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127000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TextBox 9"/>
          <p:cNvSpPr txBox="1"/>
          <p:nvPr/>
        </p:nvSpPr>
        <p:spPr>
          <a:xfrm>
            <a:off x="467544" y="188641"/>
            <a:ext cx="8280920" cy="4462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0" dirty="0">
                <a:latin typeface="Arabic Typesetting" pitchFamily="66" charset="-78"/>
                <a:cs typeface="Arabic Typesetting" pitchFamily="66" charset="-78"/>
              </a:rPr>
              <a:t>Swan Warden</a:t>
            </a:r>
          </a:p>
          <a:p>
            <a:pPr algn="ctr"/>
            <a:endParaRPr lang="en-GB" sz="8000" dirty="0">
              <a:latin typeface="Arabic Typesetting" pitchFamily="66" charset="-78"/>
              <a:cs typeface="Arabic Typesetting" pitchFamily="66" charset="-78"/>
            </a:endParaRPr>
          </a:p>
          <a:p>
            <a:pPr algn="ctr"/>
            <a:endParaRPr lang="en-GB" sz="8000" dirty="0">
              <a:latin typeface="Arabic Typesetting" pitchFamily="66" charset="-78"/>
              <a:cs typeface="Arabic Typesetting" pitchFamily="66" charset="-78"/>
            </a:endParaRPr>
          </a:p>
          <a:p>
            <a:pPr algn="ctr"/>
            <a:endParaRPr lang="en-GB" sz="4400" dirty="0">
              <a:latin typeface="Arabic Typesetting" pitchFamily="66" charset="-78"/>
              <a:cs typeface="Arabic Typesetting" pitchFamily="66" charset="-78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95536" y="5229200"/>
            <a:ext cx="3816424" cy="1107996"/>
          </a:xfrm>
          <a:prstGeom prst="rect">
            <a:avLst/>
          </a:prstGeom>
          <a:noFill/>
          <a:ln w="76200">
            <a:solidFill>
              <a:schemeClr val="tx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6600" dirty="0">
                <a:latin typeface="Arabic Typesetting" pitchFamily="66" charset="-78"/>
                <a:cs typeface="Arabic Typesetting" pitchFamily="66" charset="-78"/>
              </a:rPr>
              <a:t>Real!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860032" y="5229200"/>
            <a:ext cx="3600400" cy="1077218"/>
          </a:xfrm>
          <a:prstGeom prst="rect">
            <a:avLst/>
          </a:prstGeom>
          <a:noFill/>
          <a:ln w="76200">
            <a:solidFill>
              <a:schemeClr val="tx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3200" dirty="0">
                <a:latin typeface="Arabic Typesetting" pitchFamily="66" charset="-78"/>
                <a:cs typeface="Arabic Typesetting" pitchFamily="66" charset="-78"/>
              </a:rPr>
              <a:t>They work for the Queen to protect the swan population.</a:t>
            </a:r>
          </a:p>
        </p:txBody>
      </p:sp>
      <p:pic>
        <p:nvPicPr>
          <p:cNvPr id="56322" name="Picture 2" descr="https://static-ssl.businessinsider.com/image/55b0c847dd08958b3f8b45b4-960-720/the-queen-also-has-a-warden-of-the-swans--a-position-currently-held-by-professor-christopher-perrins-bottom-left-perrins-is-a-emeritus-fellow-at-the-university-of-oxfor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844824"/>
            <a:ext cx="3744416" cy="2808312"/>
          </a:xfrm>
          <a:prstGeom prst="rect">
            <a:avLst/>
          </a:prstGeom>
          <a:noFill/>
        </p:spPr>
      </p:pic>
      <p:pic>
        <p:nvPicPr>
          <p:cNvPr id="56324" name="Picture 4" descr="http://i.telegraph.co.uk/multimedia/archive/01950/Swan-Upping_1950556c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55976" y="1916832"/>
            <a:ext cx="4381500" cy="273367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127000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TextBox 4"/>
          <p:cNvSpPr txBox="1"/>
          <p:nvPr/>
        </p:nvSpPr>
        <p:spPr>
          <a:xfrm>
            <a:off x="1259632" y="260648"/>
            <a:ext cx="696313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0" dirty="0">
                <a:latin typeface="Arabic Typesetting" pitchFamily="66" charset="-78"/>
                <a:cs typeface="Arabic Typesetting" pitchFamily="66" charset="-78"/>
              </a:rPr>
              <a:t>Real or Not?</a:t>
            </a:r>
          </a:p>
        </p:txBody>
      </p:sp>
      <p:sp>
        <p:nvSpPr>
          <p:cNvPr id="10" name="TextBox 9"/>
          <p:cNvSpPr txBox="1"/>
          <p:nvPr/>
        </p:nvSpPr>
        <p:spPr>
          <a:xfrm rot="20259591">
            <a:off x="395536" y="1844824"/>
            <a:ext cx="828092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200" dirty="0">
                <a:latin typeface="Arabic Typesetting" pitchFamily="66" charset="-78"/>
                <a:cs typeface="Arabic Typesetting" pitchFamily="66" charset="-78"/>
              </a:rPr>
              <a:t>Hope you enjoyed the presentation!</a:t>
            </a:r>
          </a:p>
        </p:txBody>
      </p:sp>
      <p:pic>
        <p:nvPicPr>
          <p:cNvPr id="11" name="Picture 2" descr="http://www.educatecareers.com/uploads/3/1/0/1/31013649/8007134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1940" y="5203803"/>
            <a:ext cx="1080120" cy="6588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755576" y="6090219"/>
            <a:ext cx="76328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i="1" u="sng" dirty="0"/>
              <a:t>Please rate and review on TES.com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127000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TextBox 9"/>
          <p:cNvSpPr txBox="1"/>
          <p:nvPr/>
        </p:nvSpPr>
        <p:spPr>
          <a:xfrm>
            <a:off x="467544" y="188641"/>
            <a:ext cx="8280920" cy="4462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0" dirty="0">
                <a:latin typeface="Arabic Typesetting" pitchFamily="66" charset="-78"/>
                <a:cs typeface="Arabic Typesetting" pitchFamily="66" charset="-78"/>
              </a:rPr>
              <a:t>Lego Sculptor</a:t>
            </a:r>
          </a:p>
          <a:p>
            <a:pPr algn="ctr"/>
            <a:endParaRPr lang="en-GB" sz="8000" dirty="0">
              <a:latin typeface="Arabic Typesetting" pitchFamily="66" charset="-78"/>
              <a:cs typeface="Arabic Typesetting" pitchFamily="66" charset="-78"/>
            </a:endParaRPr>
          </a:p>
          <a:p>
            <a:pPr algn="ctr"/>
            <a:endParaRPr lang="en-GB" sz="8000" dirty="0">
              <a:latin typeface="Arabic Typesetting" pitchFamily="66" charset="-78"/>
              <a:cs typeface="Arabic Typesetting" pitchFamily="66" charset="-78"/>
            </a:endParaRPr>
          </a:p>
          <a:p>
            <a:pPr algn="ctr"/>
            <a:endParaRPr lang="en-GB" sz="4400" dirty="0">
              <a:latin typeface="Arabic Typesetting" pitchFamily="66" charset="-78"/>
              <a:cs typeface="Arabic Typesetting" pitchFamily="66" charset="-78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860032" y="5301208"/>
            <a:ext cx="2952328" cy="1200329"/>
          </a:xfrm>
          <a:prstGeom prst="rect">
            <a:avLst/>
          </a:prstGeom>
          <a:noFill/>
          <a:ln w="76200">
            <a:solidFill>
              <a:schemeClr val="tx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2400" dirty="0">
                <a:latin typeface="Arabic Typesetting" pitchFamily="66" charset="-78"/>
                <a:cs typeface="Arabic Typesetting" pitchFamily="66" charset="-78"/>
              </a:rPr>
              <a:t>There aren’t many of them around- but their job is create Lego sets and build models.</a:t>
            </a:r>
          </a:p>
        </p:txBody>
      </p:sp>
      <p:pic>
        <p:nvPicPr>
          <p:cNvPr id="21506" name="Picture 2" descr="http://cwsj-news.llj-master.makemedia-cloud.com/wp-content/uploads/sites/6/2015/06/leg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95736" y="1340768"/>
            <a:ext cx="4824536" cy="3220926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395536" y="5229200"/>
            <a:ext cx="3816424" cy="1107996"/>
          </a:xfrm>
          <a:prstGeom prst="rect">
            <a:avLst/>
          </a:prstGeom>
          <a:noFill/>
          <a:ln w="76200">
            <a:solidFill>
              <a:schemeClr val="tx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6600" dirty="0">
                <a:latin typeface="Arabic Typesetting" pitchFamily="66" charset="-78"/>
                <a:cs typeface="Arabic Typesetting" pitchFamily="66" charset="-78"/>
              </a:rPr>
              <a:t>Real!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127000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TextBox 9"/>
          <p:cNvSpPr txBox="1"/>
          <p:nvPr/>
        </p:nvSpPr>
        <p:spPr>
          <a:xfrm>
            <a:off x="467544" y="188641"/>
            <a:ext cx="8280920" cy="4462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0" dirty="0">
                <a:latin typeface="Arabic Typesetting" pitchFamily="66" charset="-78"/>
                <a:cs typeface="Arabic Typesetting" pitchFamily="66" charset="-78"/>
              </a:rPr>
              <a:t>UK Bounty Hunter</a:t>
            </a:r>
          </a:p>
          <a:p>
            <a:pPr algn="ctr"/>
            <a:endParaRPr lang="en-GB" sz="8000" dirty="0">
              <a:latin typeface="Arabic Typesetting" pitchFamily="66" charset="-78"/>
              <a:cs typeface="Arabic Typesetting" pitchFamily="66" charset="-78"/>
            </a:endParaRPr>
          </a:p>
          <a:p>
            <a:pPr algn="ctr"/>
            <a:endParaRPr lang="en-GB" sz="8000" dirty="0">
              <a:latin typeface="Arabic Typesetting" pitchFamily="66" charset="-78"/>
              <a:cs typeface="Arabic Typesetting" pitchFamily="66" charset="-78"/>
            </a:endParaRPr>
          </a:p>
          <a:p>
            <a:pPr algn="ctr"/>
            <a:endParaRPr lang="en-GB" sz="4400" dirty="0">
              <a:latin typeface="Arabic Typesetting" pitchFamily="66" charset="-78"/>
              <a:cs typeface="Arabic Typesetting" pitchFamily="66" charset="-78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95536" y="5229200"/>
            <a:ext cx="3816424" cy="1107996"/>
          </a:xfrm>
          <a:prstGeom prst="rect">
            <a:avLst/>
          </a:prstGeom>
          <a:noFill/>
          <a:ln w="76200">
            <a:solidFill>
              <a:schemeClr val="tx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6600" dirty="0">
                <a:latin typeface="Arabic Typesetting" pitchFamily="66" charset="-78"/>
                <a:cs typeface="Arabic Typesetting" pitchFamily="66" charset="-78"/>
              </a:rPr>
              <a:t>Real?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724128" y="5229200"/>
            <a:ext cx="2952328" cy="1107996"/>
          </a:xfrm>
          <a:prstGeom prst="rect">
            <a:avLst/>
          </a:prstGeom>
          <a:noFill/>
          <a:ln w="76200">
            <a:solidFill>
              <a:schemeClr val="tx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6600" dirty="0">
                <a:latin typeface="Arabic Typesetting" pitchFamily="66" charset="-78"/>
                <a:cs typeface="Arabic Typesetting" pitchFamily="66" charset="-78"/>
              </a:rPr>
              <a:t>Not Real?</a:t>
            </a:r>
          </a:p>
        </p:txBody>
      </p:sp>
      <p:pic>
        <p:nvPicPr>
          <p:cNvPr id="37890" name="Picture 2" descr="http://www1.theladbible.com/images/content/55b3cefc3069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75856" y="1268760"/>
            <a:ext cx="2646294" cy="352839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127000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TextBox 9"/>
          <p:cNvSpPr txBox="1"/>
          <p:nvPr/>
        </p:nvSpPr>
        <p:spPr>
          <a:xfrm>
            <a:off x="467544" y="188641"/>
            <a:ext cx="8280920" cy="4462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0" dirty="0">
                <a:latin typeface="Arabic Typesetting" pitchFamily="66" charset="-78"/>
                <a:cs typeface="Arabic Typesetting" pitchFamily="66" charset="-78"/>
              </a:rPr>
              <a:t>UK Bounty Hunter</a:t>
            </a:r>
          </a:p>
          <a:p>
            <a:pPr algn="ctr"/>
            <a:endParaRPr lang="en-GB" sz="8000" dirty="0">
              <a:latin typeface="Arabic Typesetting" pitchFamily="66" charset="-78"/>
              <a:cs typeface="Arabic Typesetting" pitchFamily="66" charset="-78"/>
            </a:endParaRPr>
          </a:p>
          <a:p>
            <a:pPr algn="ctr"/>
            <a:endParaRPr lang="en-GB" sz="8000" dirty="0">
              <a:latin typeface="Arabic Typesetting" pitchFamily="66" charset="-78"/>
              <a:cs typeface="Arabic Typesetting" pitchFamily="66" charset="-78"/>
            </a:endParaRPr>
          </a:p>
          <a:p>
            <a:pPr algn="ctr"/>
            <a:endParaRPr lang="en-GB" sz="4400" dirty="0">
              <a:latin typeface="Arabic Typesetting" pitchFamily="66" charset="-78"/>
              <a:cs typeface="Arabic Typesetting" pitchFamily="66" charset="-78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51520" y="5085184"/>
            <a:ext cx="4896544" cy="1384995"/>
          </a:xfrm>
          <a:prstGeom prst="rect">
            <a:avLst/>
          </a:prstGeom>
          <a:noFill/>
          <a:ln w="76200">
            <a:solidFill>
              <a:schemeClr val="tx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2800" dirty="0">
                <a:latin typeface="Arabic Typesetting" pitchFamily="66" charset="-78"/>
                <a:cs typeface="Arabic Typesetting" pitchFamily="66" charset="-78"/>
              </a:rPr>
              <a:t>Dog the Bounty Hunter was popular in the USA. But due to a difference in law, you can’t legally be a bounty hunter in the UK.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508104" y="5229200"/>
            <a:ext cx="2952328" cy="1107996"/>
          </a:xfrm>
          <a:prstGeom prst="rect">
            <a:avLst/>
          </a:prstGeom>
          <a:noFill/>
          <a:ln w="76200">
            <a:solidFill>
              <a:schemeClr val="tx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6600" dirty="0">
                <a:latin typeface="Arabic Typesetting" pitchFamily="66" charset="-78"/>
                <a:cs typeface="Arabic Typesetting" pitchFamily="66" charset="-78"/>
              </a:rPr>
              <a:t>Not Real!</a:t>
            </a:r>
          </a:p>
        </p:txBody>
      </p:sp>
      <p:pic>
        <p:nvPicPr>
          <p:cNvPr id="37890" name="Picture 2" descr="http://www1.theladbible.com/images/content/55b3cefc3069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75856" y="1268760"/>
            <a:ext cx="2646294" cy="352839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127000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TextBox 9"/>
          <p:cNvSpPr txBox="1"/>
          <p:nvPr/>
        </p:nvSpPr>
        <p:spPr>
          <a:xfrm>
            <a:off x="467544" y="188641"/>
            <a:ext cx="8280920" cy="4462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0" dirty="0">
                <a:latin typeface="Arabic Typesetting" pitchFamily="66" charset="-78"/>
                <a:cs typeface="Arabic Typesetting" pitchFamily="66" charset="-78"/>
              </a:rPr>
              <a:t>Pet Food Taster</a:t>
            </a:r>
          </a:p>
          <a:p>
            <a:pPr algn="ctr"/>
            <a:endParaRPr lang="en-GB" sz="8000" dirty="0">
              <a:latin typeface="Arabic Typesetting" pitchFamily="66" charset="-78"/>
              <a:cs typeface="Arabic Typesetting" pitchFamily="66" charset="-78"/>
            </a:endParaRPr>
          </a:p>
          <a:p>
            <a:pPr algn="ctr"/>
            <a:endParaRPr lang="en-GB" sz="8000" dirty="0">
              <a:latin typeface="Arabic Typesetting" pitchFamily="66" charset="-78"/>
              <a:cs typeface="Arabic Typesetting" pitchFamily="66" charset="-78"/>
            </a:endParaRPr>
          </a:p>
          <a:p>
            <a:pPr algn="ctr"/>
            <a:endParaRPr lang="en-GB" sz="4400" dirty="0">
              <a:latin typeface="Arabic Typesetting" pitchFamily="66" charset="-78"/>
              <a:cs typeface="Arabic Typesetting" pitchFamily="66" charset="-78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95536" y="5229200"/>
            <a:ext cx="3816424" cy="1107996"/>
          </a:xfrm>
          <a:prstGeom prst="rect">
            <a:avLst/>
          </a:prstGeom>
          <a:noFill/>
          <a:ln w="76200">
            <a:solidFill>
              <a:schemeClr val="tx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6600" dirty="0">
                <a:latin typeface="Arabic Typesetting" pitchFamily="66" charset="-78"/>
                <a:cs typeface="Arabic Typesetting" pitchFamily="66" charset="-78"/>
              </a:rPr>
              <a:t>Real?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508104" y="5229200"/>
            <a:ext cx="2952328" cy="1107996"/>
          </a:xfrm>
          <a:prstGeom prst="rect">
            <a:avLst/>
          </a:prstGeom>
          <a:noFill/>
          <a:ln w="76200">
            <a:solidFill>
              <a:schemeClr val="tx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6600" dirty="0">
                <a:latin typeface="Arabic Typesetting" pitchFamily="66" charset="-78"/>
                <a:cs typeface="Arabic Typesetting" pitchFamily="66" charset="-78"/>
              </a:rPr>
              <a:t>Not Real?</a:t>
            </a:r>
          </a:p>
        </p:txBody>
      </p:sp>
      <p:pic>
        <p:nvPicPr>
          <p:cNvPr id="39938" name="Picture 2" descr="http://i.huffpost.com/gen/1736904/images/o-PET-FOOD-facebook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600" y="1412776"/>
            <a:ext cx="7000727" cy="350036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127000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TextBox 9"/>
          <p:cNvSpPr txBox="1"/>
          <p:nvPr/>
        </p:nvSpPr>
        <p:spPr>
          <a:xfrm>
            <a:off x="467544" y="188641"/>
            <a:ext cx="8280920" cy="4462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0" dirty="0">
                <a:latin typeface="Arabic Typesetting" pitchFamily="66" charset="-78"/>
                <a:cs typeface="Arabic Typesetting" pitchFamily="66" charset="-78"/>
              </a:rPr>
              <a:t>Pet Food Taster</a:t>
            </a:r>
          </a:p>
          <a:p>
            <a:pPr algn="ctr"/>
            <a:endParaRPr lang="en-GB" sz="8000" dirty="0">
              <a:latin typeface="Arabic Typesetting" pitchFamily="66" charset="-78"/>
              <a:cs typeface="Arabic Typesetting" pitchFamily="66" charset="-78"/>
            </a:endParaRPr>
          </a:p>
          <a:p>
            <a:pPr algn="ctr"/>
            <a:endParaRPr lang="en-GB" sz="8000" dirty="0">
              <a:latin typeface="Arabic Typesetting" pitchFamily="66" charset="-78"/>
              <a:cs typeface="Arabic Typesetting" pitchFamily="66" charset="-78"/>
            </a:endParaRPr>
          </a:p>
          <a:p>
            <a:pPr algn="ctr"/>
            <a:endParaRPr lang="en-GB" sz="4400" dirty="0">
              <a:latin typeface="Arabic Typesetting" pitchFamily="66" charset="-78"/>
              <a:cs typeface="Arabic Typesetting" pitchFamily="66" charset="-78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95536" y="5229200"/>
            <a:ext cx="3816424" cy="1107996"/>
          </a:xfrm>
          <a:prstGeom prst="rect">
            <a:avLst/>
          </a:prstGeom>
          <a:noFill/>
          <a:ln w="76200">
            <a:solidFill>
              <a:schemeClr val="tx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6600" dirty="0">
                <a:latin typeface="Arabic Typesetting" pitchFamily="66" charset="-78"/>
                <a:cs typeface="Arabic Typesetting" pitchFamily="66" charset="-78"/>
              </a:rPr>
              <a:t>Real!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364088" y="5229200"/>
            <a:ext cx="3096344" cy="1077218"/>
          </a:xfrm>
          <a:prstGeom prst="rect">
            <a:avLst/>
          </a:prstGeom>
          <a:noFill/>
          <a:ln w="76200">
            <a:solidFill>
              <a:schemeClr val="tx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3200" dirty="0">
                <a:latin typeface="Arabic Typesetting" pitchFamily="66" charset="-78"/>
                <a:cs typeface="Arabic Typesetting" pitchFamily="66" charset="-78"/>
              </a:rPr>
              <a:t>That’s right, the pet food is tasted by people.</a:t>
            </a:r>
          </a:p>
        </p:txBody>
      </p:sp>
      <p:pic>
        <p:nvPicPr>
          <p:cNvPr id="39938" name="Picture 2" descr="http://i.huffpost.com/gen/1736904/images/o-PET-FOOD-facebook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600" y="1412776"/>
            <a:ext cx="7000727" cy="350036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127000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TextBox 9"/>
          <p:cNvSpPr txBox="1"/>
          <p:nvPr/>
        </p:nvSpPr>
        <p:spPr>
          <a:xfrm>
            <a:off x="467544" y="188641"/>
            <a:ext cx="8280920" cy="4462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0" dirty="0">
                <a:latin typeface="Arabic Typesetting" pitchFamily="66" charset="-78"/>
                <a:cs typeface="Arabic Typesetting" pitchFamily="66" charset="-78"/>
              </a:rPr>
              <a:t>Pin-Setter for Bowling</a:t>
            </a:r>
          </a:p>
          <a:p>
            <a:pPr algn="ctr"/>
            <a:endParaRPr lang="en-GB" sz="8000" dirty="0">
              <a:latin typeface="Arabic Typesetting" pitchFamily="66" charset="-78"/>
              <a:cs typeface="Arabic Typesetting" pitchFamily="66" charset="-78"/>
            </a:endParaRPr>
          </a:p>
          <a:p>
            <a:pPr algn="ctr"/>
            <a:endParaRPr lang="en-GB" sz="8000" dirty="0">
              <a:latin typeface="Arabic Typesetting" pitchFamily="66" charset="-78"/>
              <a:cs typeface="Arabic Typesetting" pitchFamily="66" charset="-78"/>
            </a:endParaRPr>
          </a:p>
          <a:p>
            <a:pPr algn="ctr"/>
            <a:endParaRPr lang="en-GB" sz="4400" dirty="0">
              <a:latin typeface="Arabic Typesetting" pitchFamily="66" charset="-78"/>
              <a:cs typeface="Arabic Typesetting" pitchFamily="66" charset="-78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95536" y="5229200"/>
            <a:ext cx="3816424" cy="1107996"/>
          </a:xfrm>
          <a:prstGeom prst="rect">
            <a:avLst/>
          </a:prstGeom>
          <a:noFill/>
          <a:ln w="76200">
            <a:solidFill>
              <a:schemeClr val="tx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6600" dirty="0">
                <a:latin typeface="Arabic Typesetting" pitchFamily="66" charset="-78"/>
                <a:cs typeface="Arabic Typesetting" pitchFamily="66" charset="-78"/>
              </a:rPr>
              <a:t>Real?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508104" y="5229200"/>
            <a:ext cx="2952328" cy="1107996"/>
          </a:xfrm>
          <a:prstGeom prst="rect">
            <a:avLst/>
          </a:prstGeom>
          <a:noFill/>
          <a:ln w="76200">
            <a:solidFill>
              <a:schemeClr val="tx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6600" dirty="0">
                <a:latin typeface="Arabic Typesetting" pitchFamily="66" charset="-78"/>
                <a:cs typeface="Arabic Typesetting" pitchFamily="66" charset="-78"/>
              </a:rPr>
              <a:t>Not Real?</a:t>
            </a:r>
          </a:p>
        </p:txBody>
      </p:sp>
      <p:pic>
        <p:nvPicPr>
          <p:cNvPr id="41986" name="Picture 2" descr="http://www.tonbridgesearch.com/resources/tenpin-bowling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67744" y="1340768"/>
            <a:ext cx="4535413" cy="340444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127000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TextBox 9"/>
          <p:cNvSpPr txBox="1"/>
          <p:nvPr/>
        </p:nvSpPr>
        <p:spPr>
          <a:xfrm>
            <a:off x="467544" y="188641"/>
            <a:ext cx="8280920" cy="4462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0" dirty="0">
                <a:latin typeface="Arabic Typesetting" pitchFamily="66" charset="-78"/>
                <a:cs typeface="Arabic Typesetting" pitchFamily="66" charset="-78"/>
              </a:rPr>
              <a:t>Pin-Setter for Bowling</a:t>
            </a:r>
          </a:p>
          <a:p>
            <a:pPr algn="ctr"/>
            <a:endParaRPr lang="en-GB" sz="8000" dirty="0">
              <a:latin typeface="Arabic Typesetting" pitchFamily="66" charset="-78"/>
              <a:cs typeface="Arabic Typesetting" pitchFamily="66" charset="-78"/>
            </a:endParaRPr>
          </a:p>
          <a:p>
            <a:pPr algn="ctr"/>
            <a:endParaRPr lang="en-GB" sz="8000" dirty="0">
              <a:latin typeface="Arabic Typesetting" pitchFamily="66" charset="-78"/>
              <a:cs typeface="Arabic Typesetting" pitchFamily="66" charset="-78"/>
            </a:endParaRPr>
          </a:p>
          <a:p>
            <a:pPr algn="ctr"/>
            <a:endParaRPr lang="en-GB" sz="4400" dirty="0">
              <a:latin typeface="Arabic Typesetting" pitchFamily="66" charset="-78"/>
              <a:cs typeface="Arabic Typesetting" pitchFamily="66" charset="-78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95536" y="5229200"/>
            <a:ext cx="3816424" cy="1077218"/>
          </a:xfrm>
          <a:prstGeom prst="rect">
            <a:avLst/>
          </a:prstGeom>
          <a:noFill/>
          <a:ln w="76200">
            <a:solidFill>
              <a:schemeClr val="tx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3200" dirty="0">
                <a:latin typeface="Arabic Typesetting" pitchFamily="66" charset="-78"/>
                <a:cs typeface="Arabic Typesetting" pitchFamily="66" charset="-78"/>
              </a:rPr>
              <a:t>It use to be a real job, but now it’s all done </a:t>
            </a:r>
            <a:r>
              <a:rPr lang="en-GB" sz="3200">
                <a:latin typeface="Arabic Typesetting" pitchFamily="66" charset="-78"/>
                <a:cs typeface="Arabic Typesetting" pitchFamily="66" charset="-78"/>
              </a:rPr>
              <a:t>by machines.</a:t>
            </a:r>
            <a:endParaRPr lang="en-GB" sz="3200" dirty="0">
              <a:latin typeface="Arabic Typesetting" pitchFamily="66" charset="-78"/>
              <a:cs typeface="Arabic Typesetting" pitchFamily="66" charset="-78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508104" y="5229200"/>
            <a:ext cx="2952328" cy="1107996"/>
          </a:xfrm>
          <a:prstGeom prst="rect">
            <a:avLst/>
          </a:prstGeom>
          <a:noFill/>
          <a:ln w="76200">
            <a:solidFill>
              <a:schemeClr val="tx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6600" dirty="0">
                <a:latin typeface="Arabic Typesetting" pitchFamily="66" charset="-78"/>
                <a:cs typeface="Arabic Typesetting" pitchFamily="66" charset="-78"/>
              </a:rPr>
              <a:t>Not Real!</a:t>
            </a:r>
          </a:p>
        </p:txBody>
      </p:sp>
      <p:pic>
        <p:nvPicPr>
          <p:cNvPr id="41986" name="Picture 2" descr="http://www.tonbridgesearch.com/resources/tenpin-bowling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67744" y="1340768"/>
            <a:ext cx="4535413" cy="340444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176</TotalTime>
  <Words>347</Words>
  <Application>Microsoft Office PowerPoint</Application>
  <PresentationFormat>On-screen Show (4:3)</PresentationFormat>
  <Paragraphs>86</Paragraphs>
  <Slides>22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6" baseType="lpstr">
      <vt:lpstr>Arabic Typesetting</vt:lpstr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Rachel Vause</dc:creator>
  <cp:lastModifiedBy>Gillian Walmsley</cp:lastModifiedBy>
  <cp:revision>25</cp:revision>
  <dcterms:created xsi:type="dcterms:W3CDTF">2015-05-04T12:54:25Z</dcterms:created>
  <dcterms:modified xsi:type="dcterms:W3CDTF">2023-10-09T14:31:17Z</dcterms:modified>
</cp:coreProperties>
</file>