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8" r:id="rId2"/>
    <p:sldId id="312" r:id="rId3"/>
    <p:sldId id="313" r:id="rId4"/>
    <p:sldId id="314" r:id="rId5"/>
    <p:sldId id="315" r:id="rId6"/>
    <p:sldId id="316" r:id="rId7"/>
    <p:sldId id="317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Data Structures – 2D Lists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308799"/>
            <a:ext cx="8568952" cy="510909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u="sng" dirty="0" smtClean="0"/>
              <a:t>2D Lists in Python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Lists allow us to store more than one item of data under the same identifier.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Lists can also contain lists themselves. These are known as 2D lists and we can create 2 dimensional lists with ease.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A 2 dimensional list is simply:</a:t>
            </a:r>
          </a:p>
          <a:p>
            <a:pPr marL="0" indent="0" algn="ctr">
              <a:buNone/>
            </a:pPr>
            <a:r>
              <a:rPr lang="en-GB" sz="3000" b="1" dirty="0" smtClean="0"/>
              <a:t>‘lists inside a list’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2D Lists</a:t>
            </a:r>
          </a:p>
        </p:txBody>
      </p:sp>
    </p:spTree>
    <p:extLst>
      <p:ext uri="{BB962C8B-B14F-4D97-AF65-F5344CB8AC3E}">
        <p14:creationId xmlns:p14="http://schemas.microsoft.com/office/powerpoint/2010/main" val="267436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799"/>
            <a:ext cx="8568952" cy="510909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b="1" u="sng" dirty="0"/>
              <a:t>1</a:t>
            </a:r>
            <a:r>
              <a:rPr lang="en-GB" sz="2400" b="1" u="sng" dirty="0" smtClean="0"/>
              <a:t>D Lists in Python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As we have already seen, a 1 dimensional list can be coded in python like this:</a:t>
            </a:r>
          </a:p>
          <a:p>
            <a:pPr marL="0" indent="0" algn="ctr">
              <a:buNone/>
            </a:pPr>
            <a:r>
              <a:rPr lang="en-GB" sz="3000" b="1" dirty="0" smtClean="0"/>
              <a:t>List = [23, 3, 1, 4]</a:t>
            </a:r>
          </a:p>
          <a:p>
            <a:pPr marL="0" indent="0" algn="ctr">
              <a:buNone/>
            </a:pPr>
            <a:endParaRPr lang="en-GB" sz="3000" b="1" dirty="0"/>
          </a:p>
          <a:p>
            <a:pPr marL="0" indent="0" algn="ctr">
              <a:buNone/>
            </a:pPr>
            <a:r>
              <a:rPr lang="en-GB" sz="3000" b="1" dirty="0" smtClean="0"/>
              <a:t>Where:</a:t>
            </a:r>
          </a:p>
          <a:p>
            <a:pPr marL="0" indent="0" algn="ctr">
              <a:buNone/>
            </a:pPr>
            <a:r>
              <a:rPr lang="en-GB" sz="3000" b="1" dirty="0" smtClean="0"/>
              <a:t>List[0] = 23</a:t>
            </a:r>
          </a:p>
          <a:p>
            <a:pPr marL="0" indent="0" algn="ctr">
              <a:buNone/>
            </a:pPr>
            <a:r>
              <a:rPr lang="en-GB" sz="3000" b="1" dirty="0" smtClean="0"/>
              <a:t>List[1] = 3</a:t>
            </a:r>
          </a:p>
          <a:p>
            <a:pPr marL="0" indent="0" algn="ctr">
              <a:buNone/>
            </a:pPr>
            <a:r>
              <a:rPr lang="en-GB" sz="3000" b="1" dirty="0" smtClean="0"/>
              <a:t>List[2] = 1</a:t>
            </a:r>
          </a:p>
          <a:p>
            <a:pPr marL="0" indent="0" algn="ctr">
              <a:buNone/>
            </a:pPr>
            <a:r>
              <a:rPr lang="en-GB" sz="3000" b="1" dirty="0" smtClean="0"/>
              <a:t>List[3] = 4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2D Lists</a:t>
            </a:r>
          </a:p>
        </p:txBody>
      </p:sp>
    </p:spTree>
    <p:extLst>
      <p:ext uri="{BB962C8B-B14F-4D97-AF65-F5344CB8AC3E}">
        <p14:creationId xmlns:p14="http://schemas.microsoft.com/office/powerpoint/2010/main" val="250739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08799"/>
            <a:ext cx="8568952" cy="510909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400" b="1" u="sng" dirty="0" smtClean="0"/>
              <a:t>2D Lists in Python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A 2 dimensional list is simply:</a:t>
            </a:r>
          </a:p>
          <a:p>
            <a:pPr marL="0" indent="0" algn="ctr">
              <a:buNone/>
            </a:pPr>
            <a:r>
              <a:rPr lang="en-GB" sz="2400" b="1" dirty="0" smtClean="0"/>
              <a:t>‘lists inside a list’</a:t>
            </a:r>
          </a:p>
          <a:p>
            <a:pPr marL="0" indent="0" algn="ctr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dirty="0"/>
              <a:t>A </a:t>
            </a:r>
            <a:r>
              <a:rPr lang="en-GB" sz="2400" dirty="0" smtClean="0"/>
              <a:t>2 </a:t>
            </a:r>
            <a:r>
              <a:rPr lang="en-GB" sz="2400" dirty="0"/>
              <a:t>dimensional list can be coded in python like this:</a:t>
            </a:r>
          </a:p>
          <a:p>
            <a:pPr marL="0" indent="0" algn="ctr">
              <a:buNone/>
            </a:pPr>
            <a:r>
              <a:rPr lang="en-GB" sz="2400" b="1" dirty="0"/>
              <a:t>List = </a:t>
            </a:r>
            <a:r>
              <a:rPr lang="en-GB" sz="2400" b="1" dirty="0" smtClean="0"/>
              <a:t>[[23</a:t>
            </a:r>
            <a:r>
              <a:rPr lang="en-GB" sz="2400" b="1" dirty="0"/>
              <a:t>, 3, 1, </a:t>
            </a:r>
            <a:r>
              <a:rPr lang="en-GB" sz="2400" b="1" dirty="0" smtClean="0"/>
              <a:t>4],[5, 22, 6, 3]]</a:t>
            </a:r>
            <a:endParaRPr lang="en-GB" sz="2400" b="1" dirty="0"/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en-GB" sz="2400" b="1" dirty="0"/>
              <a:t>Where</a:t>
            </a:r>
            <a:r>
              <a:rPr lang="en-GB" sz="2400" b="1" dirty="0" smtClean="0"/>
              <a:t>:</a:t>
            </a:r>
          </a:p>
          <a:p>
            <a:pPr marL="0" indent="0" algn="ctr">
              <a:buNone/>
            </a:pPr>
            <a:r>
              <a:rPr lang="en-GB" sz="2400" b="1" dirty="0" smtClean="0"/>
              <a:t>List[0] = [23, 3, 1, 4]</a:t>
            </a:r>
          </a:p>
          <a:p>
            <a:pPr marL="0" indent="0" algn="ctr">
              <a:buNone/>
            </a:pPr>
            <a:r>
              <a:rPr lang="en-GB" sz="2400" b="1" dirty="0" smtClean="0"/>
              <a:t>List[1] = [</a:t>
            </a:r>
            <a:r>
              <a:rPr lang="en-GB" sz="2400" b="1" dirty="0"/>
              <a:t>5, 22, 6, 3</a:t>
            </a:r>
            <a:r>
              <a:rPr lang="en-GB" sz="2400" b="1" dirty="0" smtClean="0"/>
              <a:t>]</a:t>
            </a:r>
            <a:endParaRPr lang="en-GB" sz="2400" b="1" dirty="0"/>
          </a:p>
          <a:p>
            <a:pPr marL="0" indent="0" algn="ctr">
              <a:buNone/>
            </a:pPr>
            <a:r>
              <a:rPr lang="en-GB" sz="2400" b="1" dirty="0"/>
              <a:t>List[0</a:t>
            </a:r>
            <a:r>
              <a:rPr lang="en-GB" sz="2400" b="1" dirty="0" smtClean="0"/>
              <a:t>][0] </a:t>
            </a:r>
            <a:r>
              <a:rPr lang="en-GB" sz="2400" b="1" dirty="0"/>
              <a:t>= 23</a:t>
            </a:r>
          </a:p>
          <a:p>
            <a:pPr marL="0" indent="0" algn="ctr">
              <a:buNone/>
            </a:pPr>
            <a:r>
              <a:rPr lang="en-GB" sz="2400" b="1" dirty="0" smtClean="0"/>
              <a:t>List[0][3] </a:t>
            </a:r>
            <a:r>
              <a:rPr lang="en-GB" sz="2400" b="1" dirty="0"/>
              <a:t>= </a:t>
            </a:r>
            <a:r>
              <a:rPr lang="en-GB" sz="2400" b="1" dirty="0" smtClean="0"/>
              <a:t>4</a:t>
            </a:r>
            <a:endParaRPr lang="en-GB" sz="2400" b="1" dirty="0"/>
          </a:p>
          <a:p>
            <a:pPr marL="0" indent="0" algn="ctr">
              <a:buNone/>
            </a:pPr>
            <a:r>
              <a:rPr lang="en-GB" sz="2400" b="1" dirty="0" smtClean="0"/>
              <a:t>List[1][1] </a:t>
            </a:r>
            <a:r>
              <a:rPr lang="en-GB" sz="2400" b="1" dirty="0"/>
              <a:t>= </a:t>
            </a:r>
            <a:r>
              <a:rPr lang="en-GB" sz="2400" b="1" dirty="0" smtClean="0"/>
              <a:t>22</a:t>
            </a:r>
            <a:endParaRPr lang="en-GB" sz="2400" b="1" dirty="0"/>
          </a:p>
          <a:p>
            <a:pPr marL="0" indent="0" algn="ctr">
              <a:buNone/>
            </a:pPr>
            <a:r>
              <a:rPr lang="en-GB" sz="2400" b="1" dirty="0" smtClean="0"/>
              <a:t>List[1][2] </a:t>
            </a:r>
            <a:r>
              <a:rPr lang="en-GB" sz="2400" b="1" dirty="0"/>
              <a:t>= </a:t>
            </a:r>
            <a:r>
              <a:rPr lang="en-GB" sz="2400" b="1" dirty="0" smtClean="0"/>
              <a:t>6</a:t>
            </a:r>
            <a:endParaRPr lang="en-GB" sz="2400" b="1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Data Structures – 2D Lists</a:t>
            </a:r>
          </a:p>
        </p:txBody>
      </p:sp>
    </p:spTree>
    <p:extLst>
      <p:ext uri="{BB962C8B-B14F-4D97-AF65-F5344CB8AC3E}">
        <p14:creationId xmlns:p14="http://schemas.microsoft.com/office/powerpoint/2010/main" val="86344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96" y="3041393"/>
            <a:ext cx="8648600" cy="3506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7379" y="303348"/>
            <a:ext cx="2430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list of lists!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980728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two_dim_list</a:t>
            </a:r>
            <a:endParaRPr lang="en-GB" dirty="0"/>
          </a:p>
        </p:txBody>
      </p:sp>
      <p:sp>
        <p:nvSpPr>
          <p:cNvPr id="9" name="Right Brace 8"/>
          <p:cNvSpPr/>
          <p:nvPr/>
        </p:nvSpPr>
        <p:spPr>
          <a:xfrm rot="5400000" flipH="1">
            <a:off x="5674902" y="-1552914"/>
            <a:ext cx="283464" cy="62148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419872" y="1710228"/>
            <a:ext cx="1811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two_dim_list</a:t>
            </a:r>
            <a:r>
              <a:rPr lang="en-GB" dirty="0" smtClean="0"/>
              <a:t>[0]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504702" y="1700808"/>
            <a:ext cx="1811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two_dim_list</a:t>
            </a:r>
            <a:r>
              <a:rPr lang="en-GB" dirty="0" smtClean="0"/>
              <a:t>[1]</a:t>
            </a:r>
            <a:endParaRPr lang="en-GB" dirty="0"/>
          </a:p>
        </p:txBody>
      </p:sp>
      <p:sp>
        <p:nvSpPr>
          <p:cNvPr id="12" name="Right Brace 11"/>
          <p:cNvSpPr/>
          <p:nvPr/>
        </p:nvSpPr>
        <p:spPr>
          <a:xfrm rot="16200000">
            <a:off x="4094018" y="939362"/>
            <a:ext cx="312461" cy="26597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Brace 12"/>
          <p:cNvSpPr/>
          <p:nvPr/>
        </p:nvSpPr>
        <p:spPr>
          <a:xfrm rot="16200000">
            <a:off x="7118354" y="934793"/>
            <a:ext cx="312461" cy="26597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Brace 13"/>
          <p:cNvSpPr/>
          <p:nvPr/>
        </p:nvSpPr>
        <p:spPr>
          <a:xfrm rot="16200000">
            <a:off x="2954039" y="2675811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349840" y="2569472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[0][0]</a:t>
            </a:r>
            <a:endParaRPr lang="en-GB" sz="1100" dirty="0"/>
          </a:p>
        </p:txBody>
      </p:sp>
      <p:sp>
        <p:nvSpPr>
          <p:cNvPr id="16" name="Right Brace 15"/>
          <p:cNvSpPr/>
          <p:nvPr/>
        </p:nvSpPr>
        <p:spPr>
          <a:xfrm rot="16200000">
            <a:off x="4960175" y="2671243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355976" y="2564904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[0][2]</a:t>
            </a:r>
            <a:endParaRPr lang="en-GB" sz="1100" dirty="0"/>
          </a:p>
        </p:txBody>
      </p:sp>
      <p:sp>
        <p:nvSpPr>
          <p:cNvPr id="18" name="Right Brace 17"/>
          <p:cNvSpPr/>
          <p:nvPr/>
        </p:nvSpPr>
        <p:spPr>
          <a:xfrm rot="16200000">
            <a:off x="7202511" y="2671243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598312" y="2564904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[1][</a:t>
            </a:r>
            <a:r>
              <a:rPr lang="en-GB" sz="1100" dirty="0"/>
              <a:t>1</a:t>
            </a:r>
            <a:r>
              <a:rPr lang="en-GB" sz="1100" dirty="0" smtClean="0"/>
              <a:t>]</a:t>
            </a:r>
            <a:endParaRPr lang="en-GB" sz="1100" dirty="0"/>
          </a:p>
        </p:txBody>
      </p:sp>
      <p:sp>
        <p:nvSpPr>
          <p:cNvPr id="20" name="Right Brace 19"/>
          <p:cNvSpPr/>
          <p:nvPr/>
        </p:nvSpPr>
        <p:spPr>
          <a:xfrm rot="16200000" flipH="1">
            <a:off x="3929639" y="3130079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347864" y="3455422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[0][1]</a:t>
            </a:r>
            <a:endParaRPr lang="en-GB" sz="1100" dirty="0"/>
          </a:p>
        </p:txBody>
      </p:sp>
      <p:sp>
        <p:nvSpPr>
          <p:cNvPr id="22" name="Right Brace 21"/>
          <p:cNvSpPr/>
          <p:nvPr/>
        </p:nvSpPr>
        <p:spPr>
          <a:xfrm rot="16200000" flipH="1">
            <a:off x="6171975" y="3130284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590200" y="3455627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[1][</a:t>
            </a:r>
            <a:r>
              <a:rPr lang="en-GB" sz="1100" dirty="0"/>
              <a:t>0</a:t>
            </a:r>
            <a:r>
              <a:rPr lang="en-GB" sz="1100" dirty="0" smtClean="0"/>
              <a:t>]</a:t>
            </a:r>
            <a:endParaRPr lang="en-GB" sz="1100" dirty="0"/>
          </a:p>
        </p:txBody>
      </p:sp>
      <p:sp>
        <p:nvSpPr>
          <p:cNvPr id="24" name="Right Brace 23"/>
          <p:cNvSpPr/>
          <p:nvPr/>
        </p:nvSpPr>
        <p:spPr>
          <a:xfrm rot="16200000" flipH="1">
            <a:off x="8178111" y="3130284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7596336" y="3455627"/>
            <a:ext cx="13580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err="1" smtClean="0"/>
              <a:t>two_dim_list</a:t>
            </a:r>
            <a:r>
              <a:rPr lang="en-GB" sz="1100" dirty="0" smtClean="0"/>
              <a:t>[1][2]</a:t>
            </a:r>
            <a:endParaRPr lang="en-GB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1367574" y="4901470"/>
            <a:ext cx="2659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visual interpretation of </a:t>
            </a:r>
            <a:r>
              <a:rPr lang="en-GB" dirty="0" err="1" smtClean="0"/>
              <a:t>two_dim_list</a:t>
            </a:r>
            <a:r>
              <a:rPr lang="en-GB" dirty="0" smtClean="0"/>
              <a:t>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6203" y="768439"/>
            <a:ext cx="3940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 2D list can be declared like this:</a:t>
            </a:r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4942128" y="4509120"/>
          <a:ext cx="3312368" cy="1279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6621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2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2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12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96" y="3257212"/>
            <a:ext cx="8648600" cy="3506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7379" y="303348"/>
            <a:ext cx="2430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list of lists!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362369" y="1196547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</a:t>
            </a:r>
            <a:r>
              <a:rPr lang="en-GB" dirty="0" smtClean="0"/>
              <a:t>able</a:t>
            </a:r>
            <a:endParaRPr lang="en-GB" dirty="0"/>
          </a:p>
        </p:txBody>
      </p:sp>
      <p:sp>
        <p:nvSpPr>
          <p:cNvPr id="9" name="Right Brace 8"/>
          <p:cNvSpPr/>
          <p:nvPr/>
        </p:nvSpPr>
        <p:spPr>
          <a:xfrm rot="5400000" flipH="1">
            <a:off x="5674902" y="-1337095"/>
            <a:ext cx="283464" cy="62148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784477" y="1926047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Row 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6808813" y="1916627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Row 2</a:t>
            </a:r>
            <a:endParaRPr lang="en-GB" dirty="0"/>
          </a:p>
        </p:txBody>
      </p:sp>
      <p:sp>
        <p:nvSpPr>
          <p:cNvPr id="12" name="Right Brace 11"/>
          <p:cNvSpPr/>
          <p:nvPr/>
        </p:nvSpPr>
        <p:spPr>
          <a:xfrm rot="16200000">
            <a:off x="4094018" y="1155181"/>
            <a:ext cx="312461" cy="26597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Brace 12"/>
          <p:cNvSpPr/>
          <p:nvPr/>
        </p:nvSpPr>
        <p:spPr>
          <a:xfrm rot="16200000">
            <a:off x="7118354" y="1150612"/>
            <a:ext cx="312461" cy="26597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Brace 13"/>
          <p:cNvSpPr/>
          <p:nvPr/>
        </p:nvSpPr>
        <p:spPr>
          <a:xfrm rot="16200000">
            <a:off x="2954039" y="2891630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2349840" y="2785291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Row 1, Column 1</a:t>
            </a:r>
            <a:endParaRPr lang="en-GB" sz="1100" dirty="0"/>
          </a:p>
        </p:txBody>
      </p:sp>
      <p:sp>
        <p:nvSpPr>
          <p:cNvPr id="16" name="Right Brace 15"/>
          <p:cNvSpPr/>
          <p:nvPr/>
        </p:nvSpPr>
        <p:spPr>
          <a:xfrm rot="16200000">
            <a:off x="4960175" y="2887062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355976" y="2780723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Row 1, Column 3</a:t>
            </a:r>
          </a:p>
        </p:txBody>
      </p:sp>
      <p:sp>
        <p:nvSpPr>
          <p:cNvPr id="18" name="Right Brace 17"/>
          <p:cNvSpPr/>
          <p:nvPr/>
        </p:nvSpPr>
        <p:spPr>
          <a:xfrm rot="16200000">
            <a:off x="7202511" y="2887062"/>
            <a:ext cx="171379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598312" y="2780723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Row </a:t>
            </a:r>
            <a:r>
              <a:rPr lang="en-GB" sz="1100" dirty="0" smtClean="0"/>
              <a:t>2, </a:t>
            </a:r>
            <a:r>
              <a:rPr lang="en-GB" sz="1100" dirty="0"/>
              <a:t>Column </a:t>
            </a:r>
            <a:r>
              <a:rPr lang="en-GB" sz="1100" dirty="0" smtClean="0"/>
              <a:t>2</a:t>
            </a:r>
            <a:endParaRPr lang="en-GB" sz="1100" dirty="0"/>
          </a:p>
        </p:txBody>
      </p:sp>
      <p:sp>
        <p:nvSpPr>
          <p:cNvPr id="20" name="Right Brace 19"/>
          <p:cNvSpPr/>
          <p:nvPr/>
        </p:nvSpPr>
        <p:spPr>
          <a:xfrm rot="16200000" flipH="1">
            <a:off x="3929639" y="3345898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347864" y="3671241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Row 1, Column </a:t>
            </a:r>
            <a:r>
              <a:rPr lang="en-GB" sz="1100" dirty="0" smtClean="0"/>
              <a:t>2</a:t>
            </a:r>
            <a:endParaRPr lang="en-GB" sz="1100" dirty="0"/>
          </a:p>
        </p:txBody>
      </p:sp>
      <p:sp>
        <p:nvSpPr>
          <p:cNvPr id="22" name="Right Brace 21"/>
          <p:cNvSpPr/>
          <p:nvPr/>
        </p:nvSpPr>
        <p:spPr>
          <a:xfrm rot="16200000" flipH="1">
            <a:off x="6171975" y="3346103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590200" y="3671446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Row </a:t>
            </a:r>
            <a:r>
              <a:rPr lang="en-GB" sz="1100" dirty="0" smtClean="0"/>
              <a:t>2, </a:t>
            </a:r>
            <a:r>
              <a:rPr lang="en-GB" sz="1100" dirty="0"/>
              <a:t>Column 1</a:t>
            </a:r>
          </a:p>
        </p:txBody>
      </p:sp>
      <p:sp>
        <p:nvSpPr>
          <p:cNvPr id="24" name="Right Brace 23"/>
          <p:cNvSpPr/>
          <p:nvPr/>
        </p:nvSpPr>
        <p:spPr>
          <a:xfrm rot="16200000" flipH="1">
            <a:off x="8178111" y="3346103"/>
            <a:ext cx="216230" cy="5256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7596336" y="3671446"/>
            <a:ext cx="13324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Row </a:t>
            </a:r>
            <a:r>
              <a:rPr lang="en-GB" sz="1100" dirty="0" smtClean="0"/>
              <a:t>2, </a:t>
            </a:r>
            <a:r>
              <a:rPr lang="en-GB" sz="1100" dirty="0"/>
              <a:t>Column </a:t>
            </a:r>
            <a:r>
              <a:rPr lang="en-GB" sz="1100" dirty="0" smtClean="0"/>
              <a:t>3</a:t>
            </a:r>
            <a:endParaRPr lang="en-GB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1367574" y="4901470"/>
            <a:ext cx="2659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visual interpretation of </a:t>
            </a:r>
            <a:r>
              <a:rPr lang="en-GB" dirty="0" err="1" smtClean="0"/>
              <a:t>two_dim_list</a:t>
            </a:r>
            <a:r>
              <a:rPr lang="en-GB" dirty="0" smtClean="0"/>
              <a:t>:</a:t>
            </a:r>
            <a:endParaRPr lang="en-US" dirty="0"/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/>
          </p:nvPr>
        </p:nvGraphicFramePr>
        <p:xfrm>
          <a:off x="4942128" y="4509120"/>
          <a:ext cx="3312368" cy="1279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26621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62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r1c3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62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r2c3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48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1" y="1355700"/>
            <a:ext cx="8892480" cy="156054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1" y="3856481"/>
            <a:ext cx="8892480" cy="170691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403003" y="332656"/>
            <a:ext cx="3405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Examples of 2D lists in action: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351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Data Structures – 2D Lists</vt:lpstr>
      <vt:lpstr>Data Structures – 2D Lists</vt:lpstr>
      <vt:lpstr>Data Structures – 2D Lists</vt:lpstr>
      <vt:lpstr>Data Structures – 2D Lists</vt:lpstr>
      <vt:lpstr>PowerPoint Presentation</vt:lpstr>
      <vt:lpstr>PowerPoint Presentation</vt:lpstr>
      <vt:lpstr>PowerPoint Presentation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166</cp:revision>
  <cp:lastPrinted>2016-10-18T07:43:41Z</cp:lastPrinted>
  <dcterms:created xsi:type="dcterms:W3CDTF">2013-09-11T18:04:43Z</dcterms:created>
  <dcterms:modified xsi:type="dcterms:W3CDTF">2017-07-02T10:40:14Z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