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embeddedFontLst>
    <p:embeddedFont>
      <p:font typeface="Museo900-Regular" panose="02000000000000000000" pitchFamily="2" charset="0"/>
      <p:bold r:id="rId16"/>
    </p:embeddedFont>
    <p:embeddedFont>
      <p:font typeface="Museo300-Regular" panose="02000000000000000000" pitchFamily="2"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guide id="6" orient="horz" pos="12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DEFF"/>
    <a:srgbClr val="420B72"/>
    <a:srgbClr val="E0FF81"/>
    <a:srgbClr val="F4E181"/>
    <a:srgbClr val="047D3F"/>
    <a:srgbClr val="B65DB6"/>
    <a:srgbClr val="D7098A"/>
    <a:srgbClr val="4E0072"/>
    <a:srgbClr val="8F53A1"/>
    <a:srgbClr val="F68D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snapToObjects="1" showGuides="1">
      <p:cViewPr varScale="1">
        <p:scale>
          <a:sx n="107" d="100"/>
          <a:sy n="107" d="100"/>
        </p:scale>
        <p:origin x="1632" y="102"/>
      </p:cViewPr>
      <p:guideLst>
        <p:guide orient="horz" pos="1245"/>
        <p:guide orient="horz" pos="3232"/>
        <p:guide orient="horz" pos="1912"/>
        <p:guide pos="5380"/>
        <p:guide pos="2959"/>
        <p:guide orient="horz" pos="1211"/>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17/11/2017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3.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4" name="Picture 3"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pic>
        <p:nvPicPr>
          <p:cNvPr id="14" name="Picture 13" descr="Arrow Unit 3.ai"/>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306800" y="4248000"/>
            <a:ext cx="685800" cy="685800"/>
          </a:xfrm>
          <a:prstGeom prst="rect">
            <a:avLst/>
          </a:prstGeom>
        </p:spPr>
      </p:pic>
      <p:sp>
        <p:nvSpPr>
          <p:cNvPr id="6" name="Text Placeholder 19"/>
          <p:cNvSpPr>
            <a:spLocks noGrp="1"/>
          </p:cNvSpPr>
          <p:nvPr>
            <p:ph type="body" sz="quarter" idx="11"/>
          </p:nvPr>
        </p:nvSpPr>
        <p:spPr>
          <a:xfrm>
            <a:off x="1803400" y="1798632"/>
            <a:ext cx="5765800" cy="2201863"/>
          </a:xfrm>
          <a:prstGeom prst="rect">
            <a:avLst/>
          </a:prstGeom>
        </p:spPr>
        <p:txBody>
          <a:bodyPr vert="horz" lIns="0"/>
          <a:lstStyle>
            <a:lvl1pPr marL="0" indent="0">
              <a:lnSpc>
                <a:spcPts val="4000"/>
              </a:lnSpc>
              <a:spcBef>
                <a:spcPts val="0"/>
              </a:spcBef>
              <a:spcAft>
                <a:spcPts val="1000"/>
              </a:spcAft>
              <a:buNone/>
              <a:defRPr sz="4000" b="0" i="0" kern="0" spc="-60">
                <a:solidFill>
                  <a:schemeClr val="bg1"/>
                </a:solidFill>
                <a:latin typeface="Museo900-Regular"/>
                <a:cs typeface="Museo900-Regular"/>
              </a:defRPr>
            </a:lvl1pPr>
            <a:lvl2pPr marL="0" indent="0">
              <a:lnSpc>
                <a:spcPts val="2000"/>
              </a:lnSpc>
              <a:spcBef>
                <a:spcPts val="500"/>
              </a:spcBef>
              <a:buNone/>
              <a:defRPr sz="2500" b="0" i="0">
                <a:solidFill>
                  <a:schemeClr val="bg1"/>
                </a:solidFill>
                <a:latin typeface="Museo300-Regular"/>
                <a:cs typeface="Museo300-Regular"/>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420B72"/>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172769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600188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E3DEFF"/>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8" name="Picture 17"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Subroutines</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19" name="Picture 18" descr="Logo Unit 3.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0" name="Picture 2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3"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Subroutines</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35" name="Picture 34"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24" name="Picture 23"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25" name="Picture 24"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Subroutines</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2" name="Picture 21"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20B72"/>
                </a:solidFill>
                <a:latin typeface="Arial"/>
                <a:cs typeface="Arial"/>
              </a:defRPr>
            </a:lvl2pPr>
            <a:lvl3pPr marL="723900" indent="-279400">
              <a:lnSpc>
                <a:spcPct val="100000"/>
              </a:lnSpc>
              <a:buFont typeface="Arial"/>
              <a:buChar char="•"/>
              <a:defRPr lang="en-US" sz="2000" kern="1200" baseline="0" dirty="0" smtClean="0">
                <a:solidFill>
                  <a:srgbClr val="E3DEFF"/>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Subroutines</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30" name="Picture 29" descr="Unit 3.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marL="0" marR="0" lvl="0" indent="0" algn="l" defTabSz="457200" rtl="0" eaLnBrk="1" fontAlgn="auto" latinLnBrk="0" hangingPunct="1">
              <a:lnSpc>
                <a:spcPct val="100000"/>
              </a:lnSpc>
              <a:spcBef>
                <a:spcPts val="288"/>
              </a:spcBef>
              <a:spcAft>
                <a:spcPts val="0"/>
              </a:spcAft>
              <a:buClrTx/>
              <a:buSzTx/>
              <a:buFontTx/>
              <a:buNone/>
              <a:tabLst/>
              <a:defRPr/>
            </a:pPr>
            <a:r>
              <a:rPr lang="en-US" sz="1200" b="1" dirty="0">
                <a:solidFill>
                  <a:srgbClr val="FFFFFF"/>
                </a:solidFill>
                <a:effectLst>
                  <a:glow rad="228600">
                    <a:schemeClr val="tx1">
                      <a:alpha val="40000"/>
                    </a:schemeClr>
                  </a:glow>
                </a:effectLst>
                <a:latin typeface="Arial"/>
                <a:cs typeface="Arial"/>
              </a:rPr>
              <a:t>Subroutines</a:t>
            </a:r>
          </a:p>
          <a:p>
            <a:pPr>
              <a:spcBef>
                <a:spcPts val="288"/>
              </a:spcBef>
            </a:pPr>
            <a:r>
              <a:rPr lang="en-US" sz="1200" b="0" dirty="0">
                <a:solidFill>
                  <a:srgbClr val="FFFFFF"/>
                </a:solidFill>
                <a:effectLst>
                  <a:glow rad="228600">
                    <a:schemeClr val="tx1">
                      <a:alpha val="40000"/>
                    </a:schemeClr>
                  </a:glow>
                </a:effectLst>
                <a:latin typeface="Arial"/>
                <a:cs typeface="Arial"/>
              </a:rPr>
              <a:t>Control systems with Flowol</a:t>
            </a:r>
          </a:p>
        </p:txBody>
      </p:sp>
      <p:pic>
        <p:nvPicPr>
          <p:cNvPr id="35" name="Picture 34" descr="Logo Unit 3.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2017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1688578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4" r:id="rId3"/>
    <p:sldLayoutId id="2147483652" r:id="rId4"/>
    <p:sldLayoutId id="2147483653" r:id="rId5"/>
    <p:sldLayoutId id="2147483655" r:id="rId6"/>
    <p:sldLayoutId id="2147483656" r:id="rId7"/>
    <p:sldLayoutId id="2147483668"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Subroutines</a:t>
            </a:r>
          </a:p>
          <a:p>
            <a:pPr lvl="1"/>
            <a:r>
              <a:rPr lang="en-US" dirty="0"/>
              <a:t>Control systems with Flowol</a:t>
            </a:r>
          </a:p>
          <a:p>
            <a:pPr lvl="1">
              <a:spcBef>
                <a:spcPts val="2400"/>
              </a:spcBef>
            </a:pPr>
            <a:r>
              <a:rPr lang="en-GB" dirty="0">
                <a:solidFill>
                  <a:srgbClr val="392A73"/>
                </a:solidFill>
              </a:rPr>
              <a:t>3</a:t>
            </a:r>
            <a:r>
              <a:rPr lang="en-US" baseline="30000" dirty="0" err="1">
                <a:solidFill>
                  <a:srgbClr val="392A73"/>
                </a:solidFill>
              </a:rPr>
              <a:t>rd</a:t>
            </a:r>
            <a:r>
              <a:rPr lang="en-US" dirty="0">
                <a:solidFill>
                  <a:srgbClr val="392A73"/>
                </a:solidFill>
              </a:rPr>
              <a:t> Edition</a:t>
            </a:r>
            <a:endParaRPr lang="en-US" dirty="0"/>
          </a:p>
        </p:txBody>
      </p:sp>
    </p:spTree>
    <p:extLst>
      <p:ext uri="{BB962C8B-B14F-4D97-AF65-F5344CB8AC3E}">
        <p14:creationId xmlns:p14="http://schemas.microsoft.com/office/powerpoint/2010/main" val="3673368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Create a subroutine</a:t>
            </a:r>
          </a:p>
        </p:txBody>
      </p:sp>
      <p:sp>
        <p:nvSpPr>
          <p:cNvPr id="3" name="Text Placeholder 2"/>
          <p:cNvSpPr>
            <a:spLocks noGrp="1"/>
          </p:cNvSpPr>
          <p:nvPr>
            <p:ph type="body" sz="quarter" idx="14"/>
          </p:nvPr>
        </p:nvSpPr>
        <p:spPr/>
        <p:txBody>
          <a:bodyPr/>
          <a:lstStyle/>
          <a:p>
            <a:r>
              <a:rPr lang="en-GB" dirty="0"/>
              <a:t>Create a subroutine to control only the flashing lights</a:t>
            </a:r>
          </a:p>
          <a:p>
            <a:pPr lvl="1"/>
            <a:r>
              <a:rPr lang="en-GB" dirty="0"/>
              <a:t>Use the Sub option with a Start / Stop symbol</a:t>
            </a:r>
          </a:p>
          <a:p>
            <a:pPr lvl="1"/>
            <a:r>
              <a:rPr lang="en-GB" dirty="0"/>
              <a:t>Refer to the Zebra Crossing mimic solution</a:t>
            </a:r>
          </a:p>
          <a:p>
            <a:pPr lvl="1"/>
            <a:r>
              <a:rPr lang="en-GB" dirty="0"/>
              <a:t>Call the subroutine from the main program</a:t>
            </a:r>
          </a:p>
        </p:txBody>
      </p:sp>
      <p:grpSp>
        <p:nvGrpSpPr>
          <p:cNvPr id="4" name="Group 3"/>
          <p:cNvGrpSpPr/>
          <p:nvPr/>
        </p:nvGrpSpPr>
        <p:grpSpPr>
          <a:xfrm flipH="1">
            <a:off x="3792976" y="4030007"/>
            <a:ext cx="1679078" cy="1662453"/>
            <a:chOff x="4981711" y="4919190"/>
            <a:chExt cx="1679078" cy="1662453"/>
          </a:xfrm>
        </p:grpSpPr>
        <p:sp>
          <p:nvSpPr>
            <p:cNvPr id="5" name="Oval 4"/>
            <p:cNvSpPr/>
            <p:nvPr/>
          </p:nvSpPr>
          <p:spPr>
            <a:xfrm>
              <a:off x="4981711" y="4919190"/>
              <a:ext cx="1679078" cy="166245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6"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184" t="14391" r="11963" b="10560"/>
            <a:stretch/>
          </p:blipFill>
          <p:spPr bwMode="auto">
            <a:xfrm>
              <a:off x="5344732" y="5061396"/>
              <a:ext cx="953037" cy="1378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579794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Advantages of modular programming</a:t>
            </a:r>
          </a:p>
        </p:txBody>
      </p:sp>
      <p:sp>
        <p:nvSpPr>
          <p:cNvPr id="3" name="Text Placeholder 2"/>
          <p:cNvSpPr>
            <a:spLocks noGrp="1"/>
          </p:cNvSpPr>
          <p:nvPr>
            <p:ph type="body" sz="quarter" idx="14"/>
          </p:nvPr>
        </p:nvSpPr>
        <p:spPr>
          <a:xfrm>
            <a:off x="724280" y="2144753"/>
            <a:ext cx="7797230" cy="3453607"/>
          </a:xfrm>
        </p:spPr>
        <p:txBody>
          <a:bodyPr/>
          <a:lstStyle/>
          <a:p>
            <a:r>
              <a:rPr lang="en-GB" dirty="0"/>
              <a:t>Each team member can work on a module</a:t>
            </a:r>
          </a:p>
          <a:p>
            <a:r>
              <a:rPr lang="en-GB" dirty="0"/>
              <a:t>Easier to isolate errors</a:t>
            </a:r>
          </a:p>
          <a:p>
            <a:r>
              <a:rPr lang="en-GB" dirty="0"/>
              <a:t>Can create the main program without the detail of the subroutines – they can be written later</a:t>
            </a:r>
          </a:p>
          <a:p>
            <a:r>
              <a:rPr lang="en-GB" dirty="0"/>
              <a:t>Can re-use subroutines in other programs</a:t>
            </a:r>
          </a:p>
          <a:p>
            <a:endParaRPr lang="en-GB" dirty="0"/>
          </a:p>
        </p:txBody>
      </p:sp>
    </p:spTree>
    <p:extLst>
      <p:ext uri="{BB962C8B-B14F-4D97-AF65-F5344CB8AC3E}">
        <p14:creationId xmlns:p14="http://schemas.microsoft.com/office/powerpoint/2010/main" val="746989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54" y="662858"/>
            <a:ext cx="9151054" cy="6190430"/>
          </a:xfrm>
          <a:prstGeom prst="rect">
            <a:avLst/>
          </a:prstGeom>
        </p:spPr>
      </p:pic>
      <p:sp>
        <p:nvSpPr>
          <p:cNvPr id="2" name="Text Placeholder 1"/>
          <p:cNvSpPr>
            <a:spLocks noGrp="1"/>
          </p:cNvSpPr>
          <p:nvPr>
            <p:ph type="body" sz="quarter" idx="13"/>
          </p:nvPr>
        </p:nvSpPr>
        <p:spPr/>
        <p:txBody>
          <a:bodyPr/>
          <a:lstStyle/>
          <a:p>
            <a:r>
              <a:rPr lang="en-GB" dirty="0"/>
              <a:t>How video games are made</a:t>
            </a:r>
          </a:p>
        </p:txBody>
      </p:sp>
      <p:sp>
        <p:nvSpPr>
          <p:cNvPr id="3" name="Text Placeholder 2"/>
          <p:cNvSpPr>
            <a:spLocks noGrp="1"/>
          </p:cNvSpPr>
          <p:nvPr>
            <p:ph type="body" sz="quarter" idx="14"/>
          </p:nvPr>
        </p:nvSpPr>
        <p:spPr/>
        <p:txBody>
          <a:bodyPr/>
          <a:lstStyle/>
          <a:p>
            <a:r>
              <a:rPr lang="en-GB" dirty="0"/>
              <a:t>Video games are created by large teams of programmers</a:t>
            </a:r>
          </a:p>
          <a:p>
            <a:r>
              <a:rPr lang="en-GB" dirty="0"/>
              <a:t>Each team may program one module of the game</a:t>
            </a:r>
          </a:p>
          <a:p>
            <a:endParaRPr lang="en-GB" dirty="0"/>
          </a:p>
        </p:txBody>
      </p:sp>
    </p:spTree>
    <p:extLst>
      <p:ext uri="{BB962C8B-B14F-4D97-AF65-F5344CB8AC3E}">
        <p14:creationId xmlns:p14="http://schemas.microsoft.com/office/powerpoint/2010/main" val="3354690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73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20B7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solidFill>
                  <a:schemeClr val="bg1"/>
                </a:solidFill>
              </a:rPr>
              <a:t>Develop a control solution for a system that includes a </a:t>
            </a:r>
            <a:r>
              <a:rPr lang="en-GB" b="1" dirty="0">
                <a:solidFill>
                  <a:schemeClr val="bg1"/>
                </a:solidFill>
              </a:rPr>
              <a:t>subroutine</a:t>
            </a:r>
            <a:endParaRPr lang="en-GB" dirty="0">
              <a:solidFill>
                <a:schemeClr val="bg1"/>
              </a:solidFill>
            </a:endParaRPr>
          </a:p>
          <a:p>
            <a:r>
              <a:rPr lang="en-GB" dirty="0">
                <a:solidFill>
                  <a:schemeClr val="bg1"/>
                </a:solidFill>
              </a:rPr>
              <a:t>Understand how the use of subroutines can make programs more efficient</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084629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a:ext>
            </a:extLst>
          </a:blip>
          <a:srcRect/>
          <a:stretch/>
        </p:blipFill>
        <p:spPr bwMode="auto">
          <a:xfrm>
            <a:off x="0" y="656705"/>
            <a:ext cx="9158514" cy="6201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 Placeholder 1"/>
          <p:cNvSpPr>
            <a:spLocks noGrp="1"/>
          </p:cNvSpPr>
          <p:nvPr>
            <p:ph type="body" sz="quarter" idx="13"/>
          </p:nvPr>
        </p:nvSpPr>
        <p:spPr/>
        <p:txBody>
          <a:bodyPr/>
          <a:lstStyle/>
          <a:p>
            <a:r>
              <a:rPr lang="en-GB" dirty="0"/>
              <a:t>The Pelican Crossing: Pedestrians</a:t>
            </a:r>
          </a:p>
          <a:p>
            <a:endParaRPr lang="en-GB" dirty="0"/>
          </a:p>
        </p:txBody>
      </p:sp>
    </p:spTree>
    <p:extLst>
      <p:ext uri="{BB962C8B-B14F-4D97-AF65-F5344CB8AC3E}">
        <p14:creationId xmlns:p14="http://schemas.microsoft.com/office/powerpoint/2010/main" val="3457566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5900"/>
                    </a14:imgEffect>
                    <a14:imgEffect>
                      <a14:brightnessContrast bright="40000"/>
                    </a14:imgEffect>
                  </a14:imgLayer>
                </a14:imgProps>
              </a:ext>
              <a:ext uri="{28A0092B-C50C-407E-A947-70E740481C1C}">
                <a14:useLocalDpi xmlns:a14="http://schemas.microsoft.com/office/drawing/2010/main"/>
              </a:ext>
            </a:extLst>
          </a:blip>
          <a:srcRect/>
          <a:stretch/>
        </p:blipFill>
        <p:spPr bwMode="auto">
          <a:xfrm>
            <a:off x="0" y="659468"/>
            <a:ext cx="9144000" cy="6189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5"/>
          <p:cNvSpPr txBox="1">
            <a:spLocks/>
          </p:cNvSpPr>
          <p:nvPr/>
        </p:nvSpPr>
        <p:spPr>
          <a:xfrm>
            <a:off x="673331" y="682377"/>
            <a:ext cx="8229600" cy="88297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dirty="0"/>
          </a:p>
        </p:txBody>
      </p:sp>
      <p:sp>
        <p:nvSpPr>
          <p:cNvPr id="2" name="Text Placeholder 1"/>
          <p:cNvSpPr>
            <a:spLocks noGrp="1"/>
          </p:cNvSpPr>
          <p:nvPr>
            <p:ph type="body" sz="quarter" idx="13"/>
          </p:nvPr>
        </p:nvSpPr>
        <p:spPr/>
        <p:txBody>
          <a:bodyPr/>
          <a:lstStyle/>
          <a:p>
            <a:r>
              <a:rPr lang="en-GB" dirty="0"/>
              <a:t>The Pelican Crossing: Motorists</a:t>
            </a:r>
          </a:p>
          <a:p>
            <a:endParaRPr lang="en-GB" dirty="0"/>
          </a:p>
        </p:txBody>
      </p:sp>
    </p:spTree>
    <p:extLst>
      <p:ext uri="{BB962C8B-B14F-4D97-AF65-F5344CB8AC3E}">
        <p14:creationId xmlns:p14="http://schemas.microsoft.com/office/powerpoint/2010/main" val="704164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5769" y="650436"/>
            <a:ext cx="9149769" cy="6207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Placeholder 5"/>
          <p:cNvSpPr>
            <a:spLocks noGrp="1"/>
          </p:cNvSpPr>
          <p:nvPr>
            <p:ph type="body" sz="quarter" idx="13"/>
          </p:nvPr>
        </p:nvSpPr>
        <p:spPr/>
        <p:txBody>
          <a:bodyPr/>
          <a:lstStyle/>
          <a:p>
            <a:r>
              <a:rPr lang="en-GB" dirty="0" err="1"/>
              <a:t>Flowol</a:t>
            </a:r>
            <a:r>
              <a:rPr lang="en-GB" dirty="0"/>
              <a:t>: Pelican Mimic</a:t>
            </a:r>
          </a:p>
          <a:p>
            <a:endParaRPr lang="en-GB" dirty="0"/>
          </a:p>
        </p:txBody>
      </p:sp>
    </p:spTree>
    <p:extLst>
      <p:ext uri="{BB962C8B-B14F-4D97-AF65-F5344CB8AC3E}">
        <p14:creationId xmlns:p14="http://schemas.microsoft.com/office/powerpoint/2010/main" val="282461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What is a Subroutine?</a:t>
            </a:r>
          </a:p>
        </p:txBody>
      </p:sp>
      <p:sp>
        <p:nvSpPr>
          <p:cNvPr id="3" name="Text Placeholder 2"/>
          <p:cNvSpPr>
            <a:spLocks noGrp="1"/>
          </p:cNvSpPr>
          <p:nvPr>
            <p:ph type="body" sz="quarter" idx="14"/>
          </p:nvPr>
        </p:nvSpPr>
        <p:spPr/>
        <p:txBody>
          <a:bodyPr/>
          <a:lstStyle/>
          <a:p>
            <a:r>
              <a:rPr lang="en-GB" dirty="0"/>
              <a:t>A subroutine is a mini program within another </a:t>
            </a:r>
            <a:br>
              <a:rPr lang="en-GB" dirty="0"/>
            </a:br>
            <a:r>
              <a:rPr lang="en-GB" dirty="0"/>
              <a:t>larger program</a:t>
            </a:r>
          </a:p>
          <a:p>
            <a:pPr lvl="1"/>
            <a:r>
              <a:rPr lang="en-GB" dirty="0"/>
              <a:t>It does a specific task</a:t>
            </a:r>
          </a:p>
          <a:p>
            <a:pPr lvl="1"/>
            <a:r>
              <a:rPr lang="en-GB" dirty="0"/>
              <a:t>The main program ‘calls’ the sub-program</a:t>
            </a:r>
          </a:p>
        </p:txBody>
      </p:sp>
      <p:pic>
        <p:nvPicPr>
          <p:cNvPr id="4" name="Picture 3"/>
          <p:cNvPicPr/>
          <p:nvPr/>
        </p:nvPicPr>
        <p:blipFill rotWithShape="1">
          <a:blip r:embed="rId2" cstate="print">
            <a:extLst>
              <a:ext uri="{28A0092B-C50C-407E-A947-70E740481C1C}">
                <a14:useLocalDpi xmlns:a14="http://schemas.microsoft.com/office/drawing/2010/main"/>
              </a:ext>
            </a:extLst>
          </a:blip>
          <a:srcRect/>
          <a:stretch/>
        </p:blipFill>
        <p:spPr bwMode="auto">
          <a:xfrm>
            <a:off x="1963459" y="3983771"/>
            <a:ext cx="2045507" cy="1290777"/>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cstate="print">
            <a:extLst>
              <a:ext uri="{28A0092B-C50C-407E-A947-70E740481C1C}">
                <a14:useLocalDpi xmlns:a14="http://schemas.microsoft.com/office/drawing/2010/main"/>
              </a:ext>
            </a:extLst>
          </a:blip>
          <a:srcRect/>
          <a:stretch/>
        </p:blipFill>
        <p:spPr bwMode="auto">
          <a:xfrm>
            <a:off x="4783043" y="4045823"/>
            <a:ext cx="2657475" cy="12287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882487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871200"/>
            <a:ext cx="7816470" cy="1307578"/>
          </a:xfrm>
        </p:spPr>
        <p:txBody>
          <a:bodyPr wrap="square" tIns="0"/>
          <a:lstStyle/>
          <a:p>
            <a:pPr>
              <a:lnSpc>
                <a:spcPts val="4500"/>
              </a:lnSpc>
            </a:pPr>
            <a:r>
              <a:rPr lang="en-GB" dirty="0"/>
              <a:t>Using a subroutine to make a light flash</a:t>
            </a:r>
          </a:p>
        </p:txBody>
      </p:sp>
      <p:pic>
        <p:nvPicPr>
          <p:cNvPr id="4" name="Picture 2" descr="C:\Users\Pat\AppData\Roaming\PixelMetrics\CaptureWiz\Temp\4.png"/>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432907" y="2178778"/>
            <a:ext cx="4399216" cy="3796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36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 ‘Flash’ subroutine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3688" y="1772816"/>
            <a:ext cx="5040560" cy="4697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612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Repeating the same steps several times</a:t>
            </a:r>
          </a:p>
        </p:txBody>
      </p:sp>
      <p:sp>
        <p:nvSpPr>
          <p:cNvPr id="3" name="Text Placeholder 2"/>
          <p:cNvSpPr>
            <a:spLocks noGrp="1"/>
          </p:cNvSpPr>
          <p:nvPr>
            <p:ph type="body" sz="quarter" idx="14"/>
          </p:nvPr>
        </p:nvSpPr>
        <p:spPr>
          <a:xfrm>
            <a:off x="733900" y="2194629"/>
            <a:ext cx="7797230" cy="3453607"/>
          </a:xfrm>
        </p:spPr>
        <p:txBody>
          <a:bodyPr/>
          <a:lstStyle/>
          <a:p>
            <a:r>
              <a:rPr lang="en-GB"/>
              <a:t>You can specify how many times a subroutine is to be performed: </a:t>
            </a:r>
            <a:endParaRPr lang="en-GB" dirty="0"/>
          </a:p>
        </p:txBody>
      </p:sp>
      <p:pic>
        <p:nvPicPr>
          <p:cNvPr id="4" name="Picture 2" descr="C:\Users\Pat\AppData\Roaming\PixelMetrics\CaptureWiz\Temp\1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19671" y="3276456"/>
            <a:ext cx="2672287" cy="22937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Pat\AppData\Roaming\PixelMetrics\CaptureWiz\Temp\16.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6568" y="3490306"/>
            <a:ext cx="3047275" cy="2077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89444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7CDDF3F51E584981E4D94E410B04A6" ma:contentTypeVersion="7" ma:contentTypeDescription="Create a new document." ma:contentTypeScope="" ma:versionID="641e81236215693743e72209d23af42d">
  <xsd:schema xmlns:xsd="http://www.w3.org/2001/XMLSchema" xmlns:xs="http://www.w3.org/2001/XMLSchema" xmlns:p="http://schemas.microsoft.com/office/2006/metadata/properties" xmlns:ns2="d6fc2dd9-ddcc-4145-9e38-b906d7c052bc" targetNamespace="http://schemas.microsoft.com/office/2006/metadata/properties" ma:root="true" ma:fieldsID="691d90c9bda338fbb30d2d3d96cd4f68" ns2:_="">
    <xsd:import namespace="d6fc2dd9-ddcc-4145-9e38-b906d7c052b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fc2dd9-ddcc-4145-9e38-b906d7c052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2AC3281-A1B2-42E0-83CA-CCCB72ABD467}"/>
</file>

<file path=customXml/itemProps2.xml><?xml version="1.0" encoding="utf-8"?>
<ds:datastoreItem xmlns:ds="http://schemas.openxmlformats.org/officeDocument/2006/customXml" ds:itemID="{0496D515-058F-402B-B892-3AD5C2890E2F}"/>
</file>

<file path=customXml/itemProps3.xml><?xml version="1.0" encoding="utf-8"?>
<ds:datastoreItem xmlns:ds="http://schemas.openxmlformats.org/officeDocument/2006/customXml" ds:itemID="{A05660C6-C3AF-4BE9-B3B0-81452F954800}"/>
</file>

<file path=docProps/app.xml><?xml version="1.0" encoding="utf-8"?>
<Properties xmlns="http://schemas.openxmlformats.org/officeDocument/2006/extended-properties" xmlns:vt="http://schemas.openxmlformats.org/officeDocument/2006/docPropsVTypes">
  <Template>Unit 3</Template>
  <TotalTime>36</TotalTime>
  <Words>188</Words>
  <Application>Microsoft Office PowerPoint</Application>
  <PresentationFormat>On-screen Show (4:3)</PresentationFormat>
  <Paragraphs>30</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Museo900-Regular</vt:lpstr>
      <vt:lpstr>Museo300-Regular</vt:lpstr>
      <vt:lpstr>Arial</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Rob Heathcote</cp:lastModifiedBy>
  <cp:revision>16</cp:revision>
  <dcterms:created xsi:type="dcterms:W3CDTF">2014-09-26T14:54:07Z</dcterms:created>
  <dcterms:modified xsi:type="dcterms:W3CDTF">2017-11-17T15:21:10Z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0x0101007C7CDDF3F51E584981E4D94E410B04A6</vt:lpwstr>
  </property>
  <property fmtid="{D5CDD505-2E9C-101B-9397-08002B2CF9AE}" pid="3" name="Order">
    <vt:r8>119400</vt:r8>
  </property>
</Properties>
</file>