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61" r:id="rId3"/>
    <p:sldId id="265" r:id="rId4"/>
    <p:sldId id="266" r:id="rId5"/>
    <p:sldId id="267" r:id="rId6"/>
    <p:sldId id="292" r:id="rId7"/>
    <p:sldId id="282" r:id="rId8"/>
    <p:sldId id="268" r:id="rId9"/>
    <p:sldId id="269" r:id="rId10"/>
    <p:sldId id="278" r:id="rId11"/>
    <p:sldId id="270" r:id="rId12"/>
    <p:sldId id="273" r:id="rId13"/>
    <p:sldId id="272" r:id="rId14"/>
    <p:sldId id="274" r:id="rId15"/>
    <p:sldId id="276" r:id="rId16"/>
    <p:sldId id="263" r:id="rId17"/>
    <p:sldId id="275" r:id="rId18"/>
    <p:sldId id="280" r:id="rId19"/>
    <p:sldId id="279" r:id="rId20"/>
    <p:sldId id="283" r:id="rId21"/>
    <p:sldId id="284" r:id="rId22"/>
    <p:sldId id="285" r:id="rId23"/>
    <p:sldId id="281" r:id="rId24"/>
    <p:sldId id="287" r:id="rId25"/>
    <p:sldId id="288" r:id="rId26"/>
    <p:sldId id="290" r:id="rId27"/>
    <p:sldId id="286" r:id="rId28"/>
    <p:sldId id="291" r:id="rId29"/>
    <p:sldId id="289" r:id="rId30"/>
  </p:sldIdLst>
  <p:sldSz cx="9144000" cy="6858000" type="screen4x3"/>
  <p:notesSz cx="6858000" cy="9144000"/>
  <p:embeddedFontLst>
    <p:embeddedFont>
      <p:font typeface="Museo 500" panose="02000000000000000000" charset="0"/>
      <p:regular r:id="rId32"/>
    </p:embeddedFont>
    <p:embeddedFont>
      <p:font typeface="Museo 900" panose="02000000000000000000" charset="0"/>
      <p:bold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Museo900-Regular" panose="02000000000000000000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useo 100" panose="02000000000000000000" charset="0"/>
      <p:regular r:id="rId43"/>
    </p:embeddedFont>
    <p:embeddedFont>
      <p:font typeface="Museo 700" panose="02000000000000000000" charset="0"/>
      <p:bold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19B"/>
    <a:srgbClr val="C396A3"/>
    <a:srgbClr val="5D9F6F"/>
    <a:srgbClr val="98A639"/>
    <a:srgbClr val="B2CB63"/>
    <a:srgbClr val="6C6F59"/>
    <a:srgbClr val="C0BB9E"/>
    <a:srgbClr val="2F586A"/>
    <a:srgbClr val="364656"/>
    <a:srgbClr val="274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294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t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C396A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C396A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C396A3"/>
                </a:solidFill>
                <a:latin typeface="Arial"/>
                <a:cs typeface="Arial"/>
              </a:rPr>
              <a:t>4</a:t>
            </a:r>
            <a:endParaRPr lang="en-US" sz="4500" b="1" dirty="0">
              <a:solidFill>
                <a:srgbClr val="C396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D19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67857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nit 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Assembly language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organisation and architecture</a:t>
            </a:r>
          </a:p>
        </p:txBody>
      </p:sp>
      <p:pic>
        <p:nvPicPr>
          <p:cNvPr id="32" name="Picture 31" descr="Logo Unit 5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ogo Unit 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  <p:pic>
        <p:nvPicPr>
          <p:cNvPr id="44" name="Picture 43" descr="Unit 5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Assembly language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organisation and architecture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37" name="Picture 36" descr="Unit 5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Assembly language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organisation and architecture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it 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Assembly language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organisation and architecture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Assembly language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Museo 100" panose="02000000000000000000" pitchFamily="50" charset="0"/>
              </a:rPr>
              <a:t/>
            </a:r>
            <a:br>
              <a:rPr lang="en-US" sz="2000" dirty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5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Computer </a:t>
            </a:r>
            <a:r>
              <a:rPr lang="en-GB" sz="2000" dirty="0" smtClean="0">
                <a:latin typeface="Museo 100" panose="02000000000000000000" pitchFamily="50" charset="0"/>
              </a:rPr>
              <a:t>organisation</a:t>
            </a:r>
            <a:r>
              <a:rPr lang="en-US" sz="2000" dirty="0" smtClean="0">
                <a:latin typeface="Museo 100" panose="02000000000000000000" pitchFamily="50" charset="0"/>
              </a:rPr>
              <a:t> </a:t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Adding comments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Adding a comment to each line helps to make the code understandable:</a:t>
            </a:r>
          </a:p>
          <a:p>
            <a:pPr marL="900113" indent="-900113">
              <a:spcAft>
                <a:spcPts val="600"/>
              </a:spcAft>
              <a:buNone/>
              <a:tabLst>
                <a:tab pos="2335213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 R1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301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;load contents of 301 into R1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00113" indent="-900113">
              <a:spcAft>
                <a:spcPts val="600"/>
              </a:spcAft>
              <a:buNone/>
              <a:tabLst>
                <a:tab pos="2335213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 R2,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302	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load contents of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302 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00113" indent="-900113">
              <a:spcAft>
                <a:spcPts val="600"/>
              </a:spcAft>
              <a:buNone/>
              <a:tabLst>
                <a:tab pos="2878138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 R1, R1, R2 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;add R2 to R1, store in R1</a:t>
            </a:r>
          </a:p>
          <a:p>
            <a:pPr marL="900113" indent="-900113">
              <a:spcAft>
                <a:spcPts val="600"/>
              </a:spcAft>
              <a:buNone/>
              <a:tabLst>
                <a:tab pos="2335213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 R3, 303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load contents of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303 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00113" indent="-900113">
              <a:spcAft>
                <a:spcPts val="600"/>
              </a:spcAft>
              <a:buNone/>
              <a:tabLst>
                <a:tab pos="2335213" algn="l"/>
              </a:tabLs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ADD	R1,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R1, R3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;Add R3 to R1, store in R1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00113" indent="-900113">
              <a:spcAft>
                <a:spcPts val="600"/>
              </a:spcAft>
              <a:buNone/>
              <a:tabLst>
                <a:tab pos="2335213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R1, 304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;store result in 304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41337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09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Branch instructions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There are no IF statements in assembly language </a:t>
            </a:r>
          </a:p>
          <a:p>
            <a:r>
              <a:rPr lang="en-GB" dirty="0" smtClean="0"/>
              <a:t>Instead, </a:t>
            </a:r>
            <a:r>
              <a:rPr lang="en-GB" dirty="0" smtClean="0">
                <a:solidFill>
                  <a:srgbClr val="D1919B"/>
                </a:solidFill>
              </a:rPr>
              <a:t>compare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D1919B"/>
                </a:solidFill>
              </a:rPr>
              <a:t>branch</a:t>
            </a:r>
            <a:r>
              <a:rPr lang="en-GB" dirty="0" smtClean="0"/>
              <a:t> instructions are used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44525"/>
              </p:ext>
            </p:extLst>
          </p:nvPr>
        </p:nvGraphicFramePr>
        <p:xfrm>
          <a:off x="1045029" y="3022008"/>
          <a:ext cx="70104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CMP Rn, &lt;operand&gt;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 the value stored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value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&lt;operand2&gt;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 &lt;label&gt;</a:t>
                      </a:r>
                    </a:p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Always branch to the instruction at position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&lt;label&gt;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program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&lt;condition&gt;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&lt;label&gt;</a:t>
                      </a:r>
                      <a:b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</a:br>
                      <a:endParaRPr lang="en-GB" sz="1800" kern="120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e.g.</a:t>
                      </a:r>
                      <a:b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</a:b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BEQ, BNE,              BGT, BLT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Conditionally branch to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&lt;label&gt;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the last comparison met the conditions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&lt;condition&gt;: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EQ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Equal to 0         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Not equal to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GT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greater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than      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LT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Less than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9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Two numbers are stored in locations 301, </a:t>
            </a:r>
            <a:r>
              <a:rPr lang="en-GB" dirty="0" smtClean="0"/>
              <a:t>302</a:t>
            </a:r>
          </a:p>
          <a:p>
            <a:r>
              <a:rPr lang="en-GB" dirty="0" smtClean="0"/>
              <a:t>Store </a:t>
            </a:r>
            <a:r>
              <a:rPr lang="en-GB" dirty="0"/>
              <a:t>the larger of the two numbers in location </a:t>
            </a:r>
            <a:r>
              <a:rPr lang="en-GB" dirty="0" smtClean="0"/>
              <a:t>303</a:t>
            </a:r>
            <a:endParaRPr lang="en-GB" dirty="0"/>
          </a:p>
          <a:p>
            <a:pPr lvl="1"/>
            <a:r>
              <a:rPr lang="en-GB" dirty="0"/>
              <a:t>Use </a:t>
            </a:r>
            <a:r>
              <a:rPr lang="en-GB" dirty="0" smtClean="0"/>
              <a:t>the instructions below in addition to LDR and STR: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41350"/>
              </p:ext>
            </p:extLst>
          </p:nvPr>
        </p:nvGraphicFramePr>
        <p:xfrm>
          <a:off x="1035504" y="3383505"/>
          <a:ext cx="7213146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CMP Rn &lt;operand&gt;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 the value stored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value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 &lt;label&gt;</a:t>
                      </a:r>
                    </a:p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Branch to the instruction at position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&lt;label&gt;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the program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&lt;condition&gt;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&lt;label&gt;</a:t>
                      </a:r>
                      <a:b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</a:br>
                      <a:endParaRPr lang="en-GB" sz="1800" kern="120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e.g.</a:t>
                      </a:r>
                      <a:b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</a:b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BEQ, BNE,              BGT, BLT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Conditionally branch to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&lt;label&gt;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the last comparison met the conditions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&lt;condition&gt;: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EQ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Equal to 0         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Not equal to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GT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greater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than       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LT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Less than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6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possible solution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577005"/>
            <a:ext cx="7797230" cy="4577052"/>
          </a:xfrm>
        </p:spPr>
        <p:txBody>
          <a:bodyPr/>
          <a:lstStyle/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LDR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R1,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301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;load 1st number into R1</a:t>
            </a: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 R1, 303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;assume R1 &gt; R2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LDR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R2,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302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;load 2nd number into R2</a:t>
            </a: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CMP	R1, R2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;Compare R1 to R2</a:t>
            </a: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BGT	LABEL1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;If R1&gt;R2 branch to LABEL1</a:t>
            </a: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 R2, 303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;else, store R2 in 303</a:t>
            </a: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LABEL1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… (continue)	</a:t>
            </a:r>
          </a:p>
          <a:p>
            <a:pPr marL="900113" indent="-900113">
              <a:spcAft>
                <a:spcPts val="300"/>
              </a:spcAft>
              <a:buNone/>
              <a:tabLst>
                <a:tab pos="900113" algn="l"/>
                <a:tab pos="1611313" algn="l"/>
                <a:tab pos="3048000" algn="l"/>
              </a:tabLst>
            </a:pP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66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endCxn id="10" idx="2"/>
          </p:cNvCxnSpPr>
          <p:nvPr/>
        </p:nvCxnSpPr>
        <p:spPr>
          <a:xfrm flipH="1" flipV="1">
            <a:off x="6310040" y="1883216"/>
            <a:ext cx="54772" cy="4292501"/>
          </a:xfrm>
          <a:prstGeom prst="straightConnector1">
            <a:avLst/>
          </a:prstGeom>
          <a:ln>
            <a:solidFill>
              <a:srgbClr val="C396A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8440" y="849160"/>
            <a:ext cx="7816470" cy="670772"/>
          </a:xfrm>
        </p:spPr>
        <p:txBody>
          <a:bodyPr/>
          <a:lstStyle/>
          <a:p>
            <a:r>
              <a:rPr lang="en-GB" dirty="0" smtClean="0"/>
              <a:t>While loops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805663" cy="3453607"/>
          </a:xfrm>
        </p:spPr>
        <p:txBody>
          <a:bodyPr/>
          <a:lstStyle/>
          <a:p>
            <a:r>
              <a:rPr lang="en-GB" dirty="0" smtClean="0"/>
              <a:t>The equivalent of a </a:t>
            </a:r>
            <a:r>
              <a:rPr lang="en-GB" dirty="0" smtClean="0">
                <a:solidFill>
                  <a:srgbClr val="D1919B"/>
                </a:solidFill>
              </a:rPr>
              <a:t>WHILE</a:t>
            </a:r>
            <a:r>
              <a:rPr lang="en-GB" dirty="0" smtClean="0"/>
              <a:t> loop can also be written using </a:t>
            </a:r>
            <a:r>
              <a:rPr lang="en-GB" dirty="0" smtClean="0">
                <a:solidFill>
                  <a:srgbClr val="D1919B"/>
                </a:solidFill>
              </a:rPr>
              <a:t>Compare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D1919B"/>
                </a:solidFill>
              </a:rPr>
              <a:t>Branch</a:t>
            </a:r>
            <a:r>
              <a:rPr lang="en-GB" dirty="0" smtClean="0"/>
              <a:t> instructions</a:t>
            </a:r>
          </a:p>
          <a:p>
            <a:r>
              <a:rPr lang="en-GB" dirty="0" smtClean="0"/>
              <a:t>Suppose a user inputs numbers into register 0 using the statement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 R0</a:t>
            </a:r>
          </a:p>
          <a:p>
            <a:pPr lvl="1"/>
            <a:r>
              <a:rPr lang="en-GB" dirty="0"/>
              <a:t>The last </a:t>
            </a:r>
            <a:r>
              <a:rPr lang="en-GB" dirty="0" smtClean="0"/>
              <a:t>number input </a:t>
            </a:r>
            <a:r>
              <a:rPr lang="en-GB" dirty="0"/>
              <a:t>is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“dummy” </a:t>
            </a:r>
            <a:r>
              <a:rPr lang="en-GB" dirty="0"/>
              <a:t>value of 0</a:t>
            </a:r>
          </a:p>
          <a:p>
            <a:pPr lvl="1"/>
            <a:r>
              <a:rPr lang="en-GB" dirty="0" smtClean="0"/>
              <a:t>The total of these numbers is </a:t>
            </a:r>
            <a:br>
              <a:rPr lang="en-GB" dirty="0" smtClean="0"/>
            </a:br>
            <a:r>
              <a:rPr lang="en-GB" dirty="0" smtClean="0"/>
              <a:t>to be stored in location 100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5475804" y="1421501"/>
            <a:ext cx="1668472" cy="461715"/>
          </a:xfrm>
          <a:prstGeom prst="flowChartTerminator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Data 10"/>
          <p:cNvSpPr/>
          <p:nvPr/>
        </p:nvSpPr>
        <p:spPr>
          <a:xfrm>
            <a:off x="5555850" y="3003297"/>
            <a:ext cx="1558603" cy="757408"/>
          </a:xfrm>
          <a:prstGeom prst="flowChartInputOutput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number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5544011" y="3917681"/>
            <a:ext cx="1600265" cy="770098"/>
          </a:xfrm>
          <a:prstGeom prst="flowChartDecision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0?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217426" y="2801061"/>
            <a:ext cx="0" cy="1304955"/>
          </a:xfrm>
          <a:prstGeom prst="straightConnector1">
            <a:avLst/>
          </a:prstGeom>
          <a:ln>
            <a:solidFill>
              <a:srgbClr val="C396A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362214" y="2808092"/>
            <a:ext cx="1852615" cy="0"/>
          </a:xfrm>
          <a:prstGeom prst="straightConnector1">
            <a:avLst/>
          </a:prstGeom>
          <a:ln>
            <a:solidFill>
              <a:srgbClr val="C396A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100385" y="4290496"/>
            <a:ext cx="1312285" cy="0"/>
          </a:xfrm>
          <a:prstGeom prst="straightConnector1">
            <a:avLst/>
          </a:prstGeom>
          <a:ln>
            <a:solidFill>
              <a:srgbClr val="C396A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5624" y="4012025"/>
            <a:ext cx="1325774" cy="556942"/>
          </a:xfrm>
          <a:prstGeom prst="rect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 smtClean="0"/>
              <a:t>Add to Total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969018" y="4000674"/>
            <a:ext cx="59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12981" y="4639885"/>
            <a:ext cx="493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592534" y="4890562"/>
            <a:ext cx="1507851" cy="768570"/>
          </a:xfrm>
          <a:prstGeom prst="rect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 smtClean="0"/>
              <a:t>Store Total in location 100</a:t>
            </a:r>
            <a:endParaRPr lang="en-GB" sz="1400" dirty="0"/>
          </a:p>
        </p:txBody>
      </p:sp>
      <p:sp>
        <p:nvSpPr>
          <p:cNvPr id="34" name="Flowchart: Terminator 33"/>
          <p:cNvSpPr/>
          <p:nvPr/>
        </p:nvSpPr>
        <p:spPr>
          <a:xfrm>
            <a:off x="5529943" y="5842248"/>
            <a:ext cx="1668472" cy="461715"/>
          </a:xfrm>
          <a:prstGeom prst="flowChartTerminator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289" y="2101297"/>
            <a:ext cx="1507851" cy="541610"/>
          </a:xfrm>
          <a:prstGeom prst="rect">
            <a:avLst/>
          </a:prstGeom>
          <a:solidFill>
            <a:srgbClr val="C396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dirty="0" smtClean="0"/>
              <a:t>Set Total to 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6982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loop to add numbers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40749" cy="446439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MOV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R1, #0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;initialise R1 to hold total</a:t>
            </a:r>
          </a:p>
          <a:p>
            <a:pPr marL="711200" indent="-71120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</a:p>
          <a:p>
            <a:pPr marL="711200" indent="-71120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INPUT R0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;input a number</a:t>
            </a:r>
          </a:p>
          <a:p>
            <a:pPr marL="711200" indent="-71120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 R1,R1,R0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;add number to R1</a:t>
            </a:r>
          </a:p>
          <a:p>
            <a:pPr marL="711200" indent="-71120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CMP R0, #0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;compare number with 0</a:t>
            </a:r>
          </a:p>
          <a:p>
            <a:pPr marL="0" indent="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BNE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;branch if not zero</a:t>
            </a:r>
          </a:p>
          <a:p>
            <a:pPr marL="0" indent="0">
              <a:spcAft>
                <a:spcPts val="600"/>
              </a:spcAft>
              <a:buNone/>
              <a:tabLst>
                <a:tab pos="365125" algn="l"/>
                <a:tab pos="2687638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 R1, 100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;store total in location 100</a:t>
            </a:r>
          </a:p>
          <a:p>
            <a:pPr marL="0" indent="0">
              <a:spcAft>
                <a:spcPts val="600"/>
              </a:spcAft>
              <a:buNone/>
              <a:tabLst>
                <a:tab pos="365125" algn="l"/>
              </a:tabLst>
            </a:pPr>
            <a:endParaRPr lang="en-GB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 smtClean="0"/>
              <a:t>There are many variations that could also be correct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32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in </a:t>
            </a:r>
            <a:r>
              <a:rPr lang="en-GB" b="1" dirty="0" smtClean="0"/>
              <a:t>Task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060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Logical bitwise operators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Instructions to perform AND, OR, NOT and XOR operations typically look like this: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42266"/>
              </p:ext>
            </p:extLst>
          </p:nvPr>
        </p:nvGraphicFramePr>
        <p:xfrm>
          <a:off x="724279" y="2703917"/>
          <a:ext cx="7759131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AND Rd, Rn, &lt;operand2&gt;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 a bitwise logical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AND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operation between the value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the value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&lt;operand2&gt;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store the result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ORR Rd, Rn, &lt;operand2&gt;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 a bitwise logical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OR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operation between the value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the value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&lt;operand2&gt;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store the result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EOR Rd, Rn, &lt;operand2&gt;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 a bitwise logical exclusive or (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XOR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operation between the value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the value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&lt;operand2&gt;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store the result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MVN Rd, &lt;operand2&gt;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 a bitwise logical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NOT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operation on the value specified by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&lt;operand2&gt;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store the result in register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5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  <a:tabLst>
                <a:tab pos="987425" algn="l"/>
                <a:tab pos="1524000" algn="l"/>
                <a:tab pos="3048000" algn="l"/>
                <a:tab pos="4484688" algn="l"/>
                <a:tab pos="5924550" algn="l"/>
              </a:tabLst>
            </a:pPr>
            <a:r>
              <a:rPr lang="en-GB" dirty="0" smtClean="0"/>
              <a:t>		AND	OR	XOR	NOT</a:t>
            </a:r>
          </a:p>
          <a:p>
            <a:pPr marL="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Inputs	A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1010	1010	1010	1010</a:t>
            </a:r>
            <a:r>
              <a:rPr lang="en-GB" dirty="0" smtClean="0"/>
              <a:t>	</a:t>
            </a:r>
          </a:p>
          <a:p>
            <a:pPr marL="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	B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1100	1100	1100</a:t>
            </a:r>
            <a:r>
              <a:rPr lang="en-GB" dirty="0" smtClean="0"/>
              <a:t>		</a:t>
            </a:r>
          </a:p>
          <a:p>
            <a:pPr marL="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Result	</a:t>
            </a:r>
          </a:p>
          <a:p>
            <a:pPr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Can you fill in the results of each of the operations:</a:t>
            </a:r>
          </a:p>
          <a:p>
            <a:pPr marL="62865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A </a:t>
            </a:r>
            <a:r>
              <a:rPr lang="en-GB" dirty="0" smtClean="0">
                <a:solidFill>
                  <a:srgbClr val="D1919B"/>
                </a:solidFill>
              </a:rPr>
              <a:t>AND</a:t>
            </a:r>
            <a:r>
              <a:rPr lang="en-GB" dirty="0" smtClean="0"/>
              <a:t> B,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 </a:t>
            </a:r>
            <a:r>
              <a:rPr lang="en-GB" dirty="0" smtClean="0">
                <a:solidFill>
                  <a:srgbClr val="D1919B"/>
                </a:solidFill>
              </a:rPr>
              <a:t>OR</a:t>
            </a:r>
            <a:r>
              <a:rPr lang="en-GB" dirty="0" smtClean="0"/>
              <a:t> B, 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smtClean="0">
                <a:solidFill>
                  <a:srgbClr val="D1919B"/>
                </a:solidFill>
              </a:rPr>
              <a:t>XOR</a:t>
            </a:r>
            <a:r>
              <a:rPr lang="en-GB" dirty="0" smtClean="0"/>
              <a:t> B, and</a:t>
            </a:r>
            <a:br>
              <a:rPr lang="en-GB" dirty="0" smtClean="0"/>
            </a:br>
            <a:r>
              <a:rPr lang="en-GB" dirty="0" smtClean="0">
                <a:solidFill>
                  <a:srgbClr val="D1919B"/>
                </a:solidFill>
              </a:rPr>
              <a:t>NOT</a:t>
            </a:r>
            <a:r>
              <a:rPr lang="en-GB" dirty="0" smtClean="0"/>
              <a:t> A?	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AND, OR, XOR, NOT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21638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72160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9527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81606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4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AND, OR, XOR, NOT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  <a:tabLst>
                <a:tab pos="987425" algn="l"/>
                <a:tab pos="1524000" algn="l"/>
                <a:tab pos="3048000" algn="l"/>
                <a:tab pos="4484688" algn="l"/>
                <a:tab pos="5924550" algn="l"/>
              </a:tabLst>
            </a:pPr>
            <a:r>
              <a:rPr lang="en-GB" dirty="0" smtClean="0"/>
              <a:t>		AND	OR	XOR	NOT</a:t>
            </a:r>
          </a:p>
          <a:p>
            <a:pPr marL="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Inputs	A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1010	1010	1010	1010</a:t>
            </a:r>
            <a:r>
              <a:rPr lang="en-GB" dirty="0" smtClean="0"/>
              <a:t>	</a:t>
            </a:r>
          </a:p>
          <a:p>
            <a:pPr marL="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	B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1100	1100	1100</a:t>
            </a:r>
            <a:r>
              <a:rPr lang="en-GB" dirty="0" smtClean="0"/>
              <a:t>		</a:t>
            </a:r>
          </a:p>
          <a:p>
            <a:pPr marL="0" indent="0">
              <a:buNone/>
              <a:tabLst>
                <a:tab pos="987425" algn="l"/>
                <a:tab pos="1524000" algn="l"/>
                <a:tab pos="2960688" algn="l"/>
                <a:tab pos="4397375" algn="l"/>
                <a:tab pos="5921375" algn="l"/>
              </a:tabLst>
            </a:pPr>
            <a:r>
              <a:rPr lang="en-GB" dirty="0" smtClean="0"/>
              <a:t>Result	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	1110	0110	0101</a:t>
            </a:r>
            <a:r>
              <a:rPr lang="en-GB" dirty="0" smtClean="0"/>
              <a:t>	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21638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72160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9527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81606" y="3294743"/>
            <a:ext cx="758280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Use basic machine code operations expressed in mnemonic-form assembly language</a:t>
            </a:r>
          </a:p>
          <a:p>
            <a:r>
              <a:rPr lang="en-GB" dirty="0" smtClean="0"/>
              <a:t>Understand and apply immediate and direct addressing modes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5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905370" cy="3453607"/>
          </a:xfrm>
        </p:spPr>
        <p:txBody>
          <a:bodyPr/>
          <a:lstStyle/>
          <a:p>
            <a:r>
              <a:rPr lang="en-GB" dirty="0" smtClean="0"/>
              <a:t>The AND function can be used to mask out certain bits of a number</a:t>
            </a:r>
          </a:p>
          <a:p>
            <a:pPr lvl="1"/>
            <a:r>
              <a:rPr lang="en-GB" dirty="0" smtClean="0"/>
              <a:t>This could be used to change an ASCII number to a pure binary number by masking the first four bits</a:t>
            </a:r>
          </a:p>
          <a:p>
            <a:r>
              <a:rPr lang="en-GB" dirty="0" smtClean="0"/>
              <a:t>For example, the ASCII character 7 is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0011 0111</a:t>
            </a:r>
          </a:p>
          <a:p>
            <a:pPr marL="261938" indent="0">
              <a:spcAft>
                <a:spcPts val="600"/>
              </a:spcAft>
              <a:buNone/>
              <a:tabLst>
                <a:tab pos="900113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 R2, 201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;load ASCII char from </a:t>
            </a:r>
            <a:r>
              <a:rPr lang="en-GB" dirty="0" err="1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201</a:t>
            </a:r>
          </a:p>
          <a:p>
            <a:pPr marL="261938" indent="0">
              <a:spcAft>
                <a:spcPts val="600"/>
              </a:spcAft>
              <a:buNone/>
              <a:tabLst>
                <a:tab pos="900113" algn="l"/>
                <a:tab pos="23368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 R3, R2, #00001111B	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;AND it, store in R3</a:t>
            </a:r>
          </a:p>
          <a:p>
            <a:pPr marL="261938" indent="0">
              <a:spcAft>
                <a:spcPts val="600"/>
              </a:spcAft>
              <a:buNone/>
              <a:tabLst>
                <a:tab pos="900113" algn="l"/>
                <a:tab pos="2336800" algn="l"/>
              </a:tabLst>
            </a:pP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1938" indent="0">
              <a:spcAft>
                <a:spcPts val="600"/>
              </a:spcAft>
              <a:buNone/>
              <a:tabLst>
                <a:tab pos="900113" algn="l"/>
                <a:tab pos="2336800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(#00001111</a:t>
            </a:r>
            <a:r>
              <a:rPr lang="en-GB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dirty="0" smtClean="0"/>
              <a:t>represents the 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inary value)</a:t>
            </a:r>
            <a:endParaRPr lang="en-GB" dirty="0"/>
          </a:p>
          <a:p>
            <a:pPr marL="0" indent="0"/>
            <a:endParaRPr lang="en-GB" dirty="0" smtClean="0"/>
          </a:p>
          <a:p>
            <a:pPr marL="26193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38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61950" indent="-361950"/>
            <a:r>
              <a:rPr lang="en-GB" dirty="0" smtClean="0"/>
              <a:t>The OR function can be used to set certain bits to 1 without affecting other bits</a:t>
            </a:r>
          </a:p>
          <a:p>
            <a:pPr lvl="1"/>
            <a:r>
              <a:rPr lang="en-GB" dirty="0" smtClean="0"/>
              <a:t>This could be used, for example, to turn on specific lights in a set of 8 lights</a:t>
            </a:r>
          </a:p>
          <a:p>
            <a:pPr marL="1162050" indent="0">
              <a:spcAft>
                <a:spcPts val="600"/>
              </a:spcAft>
              <a:buNone/>
              <a:tabLst>
                <a:tab pos="900113" algn="l"/>
                <a:tab pos="385762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Light numbers	1 2 3 4 5 6 7 8</a:t>
            </a:r>
          </a:p>
          <a:p>
            <a:pPr marL="1162050" indent="0">
              <a:spcAft>
                <a:spcPts val="600"/>
              </a:spcAft>
              <a:buNone/>
              <a:tabLst>
                <a:tab pos="900113" algn="l"/>
                <a:tab pos="385762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Present output	0 0 0 0 0 0 0 0</a:t>
            </a:r>
          </a:p>
          <a:p>
            <a:pPr marL="1162050" indent="0">
              <a:spcAft>
                <a:spcPts val="600"/>
              </a:spcAft>
              <a:buNone/>
              <a:tabLst>
                <a:tab pos="900113" algn="l"/>
                <a:tab pos="385762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OR with	0 0 0 0 0 0 1 1	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What does this do?</a:t>
            </a:r>
          </a:p>
          <a:p>
            <a:pPr lvl="1"/>
            <a:r>
              <a:rPr lang="en-GB" dirty="0"/>
              <a:t>Can you write the assembly code instructions to turn on lights 7 and 8? Assume the bit pattern for the light is in memory location </a:t>
            </a:r>
            <a:r>
              <a:rPr lang="en-GB" dirty="0" smtClean="0"/>
              <a:t>200</a:t>
            </a:r>
            <a:endParaRPr lang="en-GB" dirty="0"/>
          </a:p>
          <a:p>
            <a:pPr marL="604838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14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962400"/>
            <a:ext cx="9147825" cy="28955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5 - Solution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63538" indent="-363538">
              <a:tabLst>
                <a:tab pos="1262063" algn="l"/>
                <a:tab pos="2598738" algn="l"/>
              </a:tabLst>
            </a:pPr>
            <a:r>
              <a:rPr lang="en-GB" dirty="0" smtClean="0">
                <a:solidFill>
                  <a:schemeClr val="bg1"/>
                </a:solidFill>
              </a:rPr>
              <a:t>To turn on lights 7 and 8:</a:t>
            </a:r>
          </a:p>
          <a:p>
            <a:pPr marL="363538" indent="0">
              <a:spcAft>
                <a:spcPts val="600"/>
              </a:spcAft>
              <a:buNone/>
              <a:tabLst>
                <a:tab pos="1262063" algn="l"/>
              </a:tabLst>
            </a:pPr>
            <a:r>
              <a:rPr lang="en-GB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 	R2, 200 ;load bit pattern into R2</a:t>
            </a:r>
          </a:p>
          <a:p>
            <a:pPr marL="363538" indent="0">
              <a:spcAft>
                <a:spcPts val="600"/>
              </a:spcAft>
              <a:buNone/>
              <a:tabLst>
                <a:tab pos="1262063" algn="l"/>
                <a:tab pos="2598738" algn="l"/>
              </a:tabLst>
            </a:pPr>
            <a:r>
              <a:rPr lang="en-GB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ORR	R3, R2, 00000011B ;OR operation</a:t>
            </a:r>
          </a:p>
          <a:p>
            <a:pPr marL="363538" indent="0">
              <a:spcAft>
                <a:spcPts val="600"/>
              </a:spcAft>
              <a:buNone/>
              <a:tabLst>
                <a:tab pos="1262063" algn="l"/>
                <a:tab pos="2598738" algn="l"/>
              </a:tabLst>
            </a:pPr>
            <a:r>
              <a:rPr lang="en-GB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	R3, </a:t>
            </a:r>
            <a:r>
              <a:rPr lang="en-GB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 </a:t>
            </a:r>
            <a:r>
              <a:rPr lang="en-GB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;store the bits back in 200</a:t>
            </a:r>
            <a:r>
              <a:rPr lang="en-GB" dirty="0" smtClean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The NOT function can be used to find the two’s complement of a number:</a:t>
            </a:r>
          </a:p>
          <a:p>
            <a:pPr marL="447675" indent="0">
              <a:spcAft>
                <a:spcPts val="600"/>
              </a:spcAft>
              <a:buNone/>
              <a:tabLst>
                <a:tab pos="2867025" algn="r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A		0110 1100</a:t>
            </a:r>
          </a:p>
          <a:p>
            <a:pPr marL="447675" indent="0">
              <a:spcAft>
                <a:spcPts val="600"/>
              </a:spcAft>
              <a:buNone/>
              <a:tabLst>
                <a:tab pos="2867025" algn="r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NOT A		1001 0011</a:t>
            </a:r>
          </a:p>
          <a:p>
            <a:pPr marL="447675" indent="0">
              <a:spcAft>
                <a:spcPts val="600"/>
              </a:spcAft>
              <a:buNone/>
              <a:tabLst>
                <a:tab pos="2867025" algn="r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Add 1		0000 0001</a:t>
            </a:r>
          </a:p>
          <a:p>
            <a:pPr marL="447675" indent="0">
              <a:spcAft>
                <a:spcPts val="600"/>
              </a:spcAft>
              <a:buNone/>
              <a:tabLst>
                <a:tab pos="2867025" algn="r"/>
              </a:tabLst>
            </a:pP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2’s complement 		1001 0100</a:t>
            </a:r>
          </a:p>
          <a:p>
            <a:pPr marL="261938" indent="-261938">
              <a:spcAft>
                <a:spcPts val="600"/>
              </a:spcAft>
            </a:pPr>
            <a:r>
              <a:rPr lang="en-GB" dirty="0" smtClean="0"/>
              <a:t>If the number is in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GB" dirty="0" smtClean="0"/>
              <a:t>, the assembly language statements to carry out this operation could be:</a:t>
            </a:r>
          </a:p>
          <a:p>
            <a:pPr marL="261938" indent="0">
              <a:spcAft>
                <a:spcPts val="600"/>
              </a:spcAft>
              <a:buNone/>
              <a:tabLst>
                <a:tab pos="987425" algn="r"/>
              </a:tabLst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MVN R1, #01101100B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;perform NOT operation</a:t>
            </a:r>
          </a:p>
          <a:p>
            <a:pPr marL="261938" indent="0" defTabSz="458788">
              <a:buNone/>
              <a:tabLst>
                <a:tab pos="987425" algn="r"/>
                <a:tab pos="358457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 R1, R1, #1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;add 1 to result in R1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04838" indent="-342900"/>
            <a:endParaRPr lang="en-GB" dirty="0" smtClean="0"/>
          </a:p>
          <a:p>
            <a:pPr marL="261938" indent="0">
              <a:buNone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55238" y="3885293"/>
            <a:ext cx="1616937" cy="0"/>
          </a:xfrm>
          <a:prstGeom prst="line">
            <a:avLst/>
          </a:prstGeom>
          <a:ln w="38100">
            <a:solidFill>
              <a:srgbClr val="D1919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4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in </a:t>
            </a:r>
            <a:r>
              <a:rPr lang="en-GB" b="1" dirty="0" smtClean="0"/>
              <a:t>Task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55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flipH="1">
            <a:off x="2512694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23652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49391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335882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46840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57798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26322" y="3538885"/>
            <a:ext cx="522514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Logical Shift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logical shift left of one bit moves all the bits one place to the left</a:t>
            </a:r>
          </a:p>
          <a:p>
            <a:pPr marL="0" indent="0" algn="ctr"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LSL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R2, R1, #1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GB" dirty="0" smtClean="0"/>
              <a:t>	</a:t>
            </a:r>
            <a:r>
              <a:rPr lang="en-GB" dirty="0"/>
              <a:t> </a:t>
            </a:r>
            <a:r>
              <a:rPr lang="en-GB" dirty="0" smtClean="0"/>
              <a:t>  R1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	</a:t>
            </a:r>
            <a:r>
              <a:rPr lang="en-GB" dirty="0"/>
              <a:t> </a:t>
            </a:r>
            <a:r>
              <a:rPr lang="en-GB" dirty="0" smtClean="0"/>
              <a:t>  R2</a:t>
            </a:r>
          </a:p>
          <a:p>
            <a:pPr lvl="1"/>
            <a:r>
              <a:rPr lang="en-GB" dirty="0" smtClean="0"/>
              <a:t>The format of the instruction is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05834"/>
              </p:ext>
            </p:extLst>
          </p:nvPr>
        </p:nvGraphicFramePr>
        <p:xfrm>
          <a:off x="2104572" y="3234720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42031"/>
              </p:ext>
            </p:extLst>
          </p:nvPr>
        </p:nvGraphicFramePr>
        <p:xfrm>
          <a:off x="2104572" y="4112431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88110"/>
              </p:ext>
            </p:extLst>
          </p:nvPr>
        </p:nvGraphicFramePr>
        <p:xfrm>
          <a:off x="878304" y="5183505"/>
          <a:ext cx="7408445" cy="93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9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LSL Rd, Rn, &lt;operand&gt; </a:t>
                      </a:r>
                    </a:p>
                  </a:txBody>
                  <a:tcPr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Logically shift the value stored in register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the number of bits specified by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&lt;operand&gt;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store the result in register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3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2512694" y="3548410"/>
            <a:ext cx="1110888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68138" y="3548410"/>
            <a:ext cx="1110888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66555" y="3548408"/>
            <a:ext cx="1110888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12112" y="3548410"/>
            <a:ext cx="1110888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30984" y="3548409"/>
            <a:ext cx="1110888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76541" y="3548407"/>
            <a:ext cx="1110888" cy="5068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Logical </a:t>
            </a:r>
            <a:r>
              <a:rPr lang="en-GB" dirty="0" smtClean="0"/>
              <a:t>shift right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logical shift right of two bits moves all the bits two places to the right</a:t>
            </a:r>
          </a:p>
          <a:p>
            <a:pPr marL="0" indent="0" algn="ctr">
              <a:buNone/>
            </a:pPr>
            <a:r>
              <a:rPr lang="en-GB" smtClean="0">
                <a:latin typeface="Consolas" panose="020B0609020204030204" pitchFamily="49" charset="0"/>
                <a:cs typeface="Consolas" panose="020B0609020204030204" pitchFamily="49" charset="0"/>
              </a:rPr>
              <a:t>LSR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R2, R1,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#2 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GB" dirty="0" smtClean="0"/>
              <a:t>	   R1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	   R2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3535"/>
              </p:ext>
            </p:extLst>
          </p:nvPr>
        </p:nvGraphicFramePr>
        <p:xfrm>
          <a:off x="2114097" y="3234720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39821"/>
              </p:ext>
            </p:extLst>
          </p:nvPr>
        </p:nvGraphicFramePr>
        <p:xfrm>
          <a:off x="2114097" y="4112431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9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Logical shift right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logical shift right causes the least significant bit to be shifted into the carry bit and a zero moves in to occupy the vacated space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 R1:</a:t>
            </a:r>
          </a:p>
          <a:p>
            <a:pPr marL="0" indent="0">
              <a:buNone/>
            </a:pPr>
            <a:endParaRPr lang="en-GB" dirty="0" smtClean="0"/>
          </a:p>
          <a:p>
            <a:pPr marL="266700" indent="0">
              <a:buNone/>
            </a:pPr>
            <a:r>
              <a:rPr lang="en-GB" dirty="0" smtClean="0"/>
              <a:t>After the instruction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LSR R2, R1, #1 </a:t>
            </a:r>
          </a:p>
          <a:p>
            <a:pPr marL="0" indent="0">
              <a:buNone/>
            </a:pPr>
            <a:r>
              <a:rPr lang="en-GB" dirty="0" smtClean="0"/>
              <a:t>	   R2: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698970"/>
              </p:ext>
            </p:extLst>
          </p:nvPr>
        </p:nvGraphicFramePr>
        <p:xfrm>
          <a:off x="2247447" y="3580780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59292"/>
              </p:ext>
            </p:extLst>
          </p:nvPr>
        </p:nvGraphicFramePr>
        <p:xfrm>
          <a:off x="2247447" y="5271961"/>
          <a:ext cx="4876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609522" y="3335273"/>
            <a:ext cx="204651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29500" y="5271961"/>
            <a:ext cx="618672" cy="370840"/>
          </a:xfrm>
          <a:prstGeom prst="rect">
            <a:avLst/>
          </a:prstGeom>
          <a:solidFill>
            <a:srgbClr val="D1919B"/>
          </a:solidFill>
          <a:ln>
            <a:solidFill>
              <a:srgbClr val="D191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876" y="4929061"/>
            <a:ext cx="70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  <a:endParaRPr lang="en-GB" sz="1600" dirty="0">
              <a:solidFill>
                <a:srgbClr val="D191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 in </a:t>
            </a:r>
            <a:r>
              <a:rPr lang="en-GB" b="1" dirty="0" smtClean="0"/>
              <a:t>Task 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875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435364"/>
          </a:xfrm>
        </p:spPr>
        <p:txBody>
          <a:bodyPr/>
          <a:lstStyle/>
          <a:p>
            <a:r>
              <a:rPr lang="en-GB" dirty="0" smtClean="0"/>
              <a:t>Be aware that instruction formats vary – you will be given the format of instructions to use in any questions that involve writing assembly language</a:t>
            </a:r>
          </a:p>
          <a:p>
            <a:r>
              <a:rPr lang="en-GB" dirty="0" smtClean="0"/>
              <a:t>Be sure you can define the terms </a:t>
            </a:r>
            <a:r>
              <a:rPr lang="en-GB" dirty="0" smtClean="0">
                <a:solidFill>
                  <a:srgbClr val="D1919B"/>
                </a:solidFill>
              </a:rPr>
              <a:t>operator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D1919B"/>
                </a:solidFill>
              </a:rPr>
              <a:t>operand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D1919B"/>
                </a:solidFill>
              </a:rPr>
              <a:t>direct addressing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D1919B"/>
                </a:solidFill>
              </a:rPr>
              <a:t>immediate addressing </a:t>
            </a:r>
            <a:r>
              <a:rPr lang="en-GB" dirty="0" smtClean="0"/>
              <a:t>and give examples</a:t>
            </a:r>
          </a:p>
          <a:p>
            <a:endParaRPr lang="en-GB" dirty="0">
              <a:solidFill>
                <a:srgbClr val="D19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2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Assembly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Computers can only process instructions that are written in </a:t>
            </a:r>
            <a:r>
              <a:rPr lang="en-GB" dirty="0" smtClean="0">
                <a:solidFill>
                  <a:srgbClr val="D1919B"/>
                </a:solidFill>
              </a:rPr>
              <a:t>machine code</a:t>
            </a:r>
          </a:p>
          <a:p>
            <a:r>
              <a:rPr lang="en-GB" dirty="0" smtClean="0"/>
              <a:t>A machine code instruction has an </a:t>
            </a:r>
            <a:r>
              <a:rPr lang="en-GB" dirty="0" smtClean="0">
                <a:solidFill>
                  <a:srgbClr val="D1919B"/>
                </a:solidFill>
              </a:rPr>
              <a:t>operation code </a:t>
            </a:r>
            <a:r>
              <a:rPr lang="en-GB" dirty="0" smtClean="0"/>
              <a:t>(opcode) and an </a:t>
            </a:r>
            <a:r>
              <a:rPr lang="en-GB" dirty="0" smtClean="0">
                <a:solidFill>
                  <a:srgbClr val="D1919B"/>
                </a:solidFill>
              </a:rPr>
              <a:t>operand</a:t>
            </a:r>
          </a:p>
          <a:p>
            <a:r>
              <a:rPr lang="en-GB" dirty="0" smtClean="0"/>
              <a:t>Assembly language uses mnemonics to represent operation codes and addresses</a:t>
            </a:r>
          </a:p>
          <a:p>
            <a:r>
              <a:rPr lang="en-GB" dirty="0" smtClean="0"/>
              <a:t>Suggest some typical assembly code mnemonics for common operations carried out by the processor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28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Registers and accumulator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03135"/>
          </a:xfrm>
        </p:spPr>
        <p:txBody>
          <a:bodyPr/>
          <a:lstStyle/>
          <a:p>
            <a:r>
              <a:rPr lang="en-GB" dirty="0" smtClean="0"/>
              <a:t>In a simple computer, all calculations may be carried out in a single register called the </a:t>
            </a:r>
            <a:r>
              <a:rPr lang="en-GB" dirty="0" smtClean="0">
                <a:solidFill>
                  <a:srgbClr val="D1919B"/>
                </a:solidFill>
              </a:rPr>
              <a:t>Accumulator</a:t>
            </a:r>
          </a:p>
          <a:p>
            <a:r>
              <a:rPr lang="en-GB" dirty="0" smtClean="0"/>
              <a:t>Other computers may have up to 16 general purpose </a:t>
            </a:r>
            <a:r>
              <a:rPr lang="en-GB" dirty="0" smtClean="0">
                <a:solidFill>
                  <a:srgbClr val="D1919B"/>
                </a:solidFill>
              </a:rPr>
              <a:t>registers</a:t>
            </a:r>
            <a:r>
              <a:rPr lang="en-GB" dirty="0" smtClean="0"/>
              <a:t> used to hold values temporarily and perform calculations</a:t>
            </a:r>
          </a:p>
          <a:p>
            <a:r>
              <a:rPr lang="en-GB" dirty="0" smtClean="0"/>
              <a:t>The assembly code instructions are unique to a given computer architecture </a:t>
            </a:r>
          </a:p>
          <a:p>
            <a:r>
              <a:rPr lang="en-GB" dirty="0" smtClean="0"/>
              <a:t>All the instructions for a given computer form its </a:t>
            </a:r>
            <a:r>
              <a:rPr lang="en-GB" dirty="0" smtClean="0">
                <a:solidFill>
                  <a:srgbClr val="D1919B"/>
                </a:solidFill>
              </a:rPr>
              <a:t>instruction set</a:t>
            </a:r>
            <a:endParaRPr lang="en-GB" dirty="0">
              <a:solidFill>
                <a:srgbClr val="D19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Five </a:t>
            </a:r>
            <a:r>
              <a:rPr lang="en-GB" dirty="0"/>
              <a:t>common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80"/>
            <a:ext cx="7797230" cy="3041992"/>
          </a:xfrm>
        </p:spPr>
        <p:txBody>
          <a:bodyPr/>
          <a:lstStyle/>
          <a:p>
            <a:r>
              <a:rPr lang="en-GB" dirty="0" smtClean="0"/>
              <a:t>Common instructions might include:</a:t>
            </a:r>
          </a:p>
          <a:p>
            <a:endParaRPr lang="en-GB" dirty="0" smtClean="0"/>
          </a:p>
          <a:p>
            <a:pPr>
              <a:spcAft>
                <a:spcPts val="0"/>
              </a:spcAft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44500" lvl="1" indent="0">
              <a:spcAft>
                <a:spcPts val="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&lt;operand&gt;</a:t>
            </a:r>
            <a:r>
              <a:rPr lang="en-GB" dirty="0" smtClean="0"/>
              <a:t> could be: </a:t>
            </a:r>
          </a:p>
          <a:p>
            <a:pPr lvl="1">
              <a:spcAft>
                <a:spcPts val="0"/>
              </a:spcAft>
            </a:pPr>
            <a:r>
              <a:rPr lang="en-GB" dirty="0" smtClean="0"/>
              <a:t>an actual value, specified by # or </a:t>
            </a:r>
          </a:p>
          <a:p>
            <a:pPr lvl="1"/>
            <a:r>
              <a:rPr lang="en-GB" dirty="0" smtClean="0"/>
              <a:t>a value stored in another register specified by R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21536"/>
              </p:ext>
            </p:extLst>
          </p:nvPr>
        </p:nvGraphicFramePr>
        <p:xfrm>
          <a:off x="883102" y="2194780"/>
          <a:ext cx="7438861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Rd,  &lt;memory ref&gt;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the value stored in &lt;memory ref&gt; into register 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 Rd,  &lt;memory ref&gt;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Store the value in register d into the memory location specified by &lt;memory ref&gt;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ADD Rd, Rn, &lt;operand&gt;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the value specified in &lt;operand&gt; to the value in register n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store the result in register 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SUB Rd, Rn, &lt;operand&gt;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Subtract the value specified by &lt;operand&gt; from the value in register n and store the result in register 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MOV Rd, &lt;operand&gt;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Copy the value specified by &lt;operand&gt; into register 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97689" cy="3453607"/>
          </a:xfrm>
        </p:spPr>
        <p:txBody>
          <a:bodyPr/>
          <a:lstStyle/>
          <a:p>
            <a:pPr marL="0" indent="0">
              <a:buNone/>
              <a:tabLst>
                <a:tab pos="251777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 R1,300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;load contents of 300 into R1</a:t>
            </a:r>
          </a:p>
          <a:p>
            <a:pPr marL="0" indent="0">
              <a:buNone/>
              <a:tabLst>
                <a:tab pos="251777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 R1,R1,301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;add contents of 301 to R1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  <a:tabLst>
                <a:tab pos="251777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MOV R2,R1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;copy 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contents of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 </a:t>
            </a:r>
            <a:r>
              <a:rPr lang="en-GB" dirty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 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</a:p>
          <a:p>
            <a:pPr marL="0" indent="0">
              <a:buNone/>
              <a:tabLst>
                <a:tab pos="251777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R3,R2,#5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;subtract 5 from R2, put in R3</a:t>
            </a:r>
          </a:p>
          <a:p>
            <a:pPr marL="0" indent="0">
              <a:buNone/>
              <a:tabLst>
                <a:tab pos="2517775" algn="l"/>
              </a:tabLst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 R3,302</a:t>
            </a:r>
            <a:r>
              <a:rPr lang="en-GB" dirty="0" smtClean="0">
                <a:solidFill>
                  <a:srgbClr val="D1919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;store contents of R3 in 302  </a:t>
            </a:r>
            <a:endParaRPr lang="en-GB" dirty="0">
              <a:solidFill>
                <a:srgbClr val="D1919B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tabLst>
                <a:tab pos="1970088" algn="l"/>
              </a:tabLst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address 300 contains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 and address 301 contains 10, what are the contents of R1, R2, R3 and address 302 after execution of these instructions?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8114920" cy="670772"/>
          </a:xfrm>
        </p:spPr>
        <p:txBody>
          <a:bodyPr/>
          <a:lstStyle/>
          <a:p>
            <a:r>
              <a:rPr lang="en-GB" dirty="0" smtClean="0"/>
              <a:t>Immediate and direct addressing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instruction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SUB R3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, R2, #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5 </a:t>
            </a:r>
            <a:endParaRPr lang="en-GB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smtClean="0"/>
              <a:t>uses </a:t>
            </a:r>
            <a:r>
              <a:rPr lang="en-GB" dirty="0" smtClean="0">
                <a:solidFill>
                  <a:srgbClr val="D1919B"/>
                </a:solidFill>
              </a:rPr>
              <a:t>immediate</a:t>
            </a:r>
            <a:r>
              <a:rPr lang="en-GB" dirty="0" smtClean="0"/>
              <a:t> addressing, i.e. it uses the actual value 5 as the operand</a:t>
            </a:r>
          </a:p>
          <a:p>
            <a:r>
              <a:rPr lang="en-GB" dirty="0" smtClean="0"/>
              <a:t>The instruction</a:t>
            </a:r>
          </a:p>
          <a:p>
            <a:pPr marL="0" indent="0"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	LDR 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R1, </a:t>
            </a: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300</a:t>
            </a: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1938" indent="-261938">
              <a:buNone/>
            </a:pPr>
            <a:r>
              <a:rPr lang="en-GB" dirty="0"/>
              <a:t>	uses </a:t>
            </a:r>
            <a:r>
              <a:rPr lang="en-GB" dirty="0" smtClean="0">
                <a:solidFill>
                  <a:srgbClr val="D1919B"/>
                </a:solidFill>
              </a:rPr>
              <a:t>direct</a:t>
            </a:r>
            <a:r>
              <a:rPr lang="en-GB" dirty="0" smtClean="0"/>
              <a:t> </a:t>
            </a:r>
            <a:r>
              <a:rPr lang="en-GB" dirty="0"/>
              <a:t>addressing, i.e. it uses the </a:t>
            </a:r>
            <a:r>
              <a:rPr lang="en-GB" dirty="0" smtClean="0"/>
              <a:t>memory address (300) holding the value as </a:t>
            </a:r>
            <a:r>
              <a:rPr lang="en-GB" dirty="0"/>
              <a:t>the operand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4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11135"/>
          </a:xfrm>
        </p:spPr>
        <p:txBody>
          <a:bodyPr/>
          <a:lstStyle/>
          <a:p>
            <a:r>
              <a:rPr lang="en-GB" dirty="0" smtClean="0"/>
              <a:t>Three numbers are stored in locations 301, 302, 303 </a:t>
            </a:r>
          </a:p>
          <a:p>
            <a:pPr lvl="1"/>
            <a:r>
              <a:rPr lang="en-GB" dirty="0" smtClean="0"/>
              <a:t>Using instruction formats below, write instructions to add the three numbers and store the result in location 304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&lt;operand&gt; can be interpreted as a value (indicated by #, e.g. #35) or as a register (indicated by R, e.g. R0)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41685"/>
              </p:ext>
            </p:extLst>
          </p:nvPr>
        </p:nvGraphicFramePr>
        <p:xfrm>
          <a:off x="883103" y="2995596"/>
          <a:ext cx="7336972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LDR Rd,  &lt;memory ref&gt;</a:t>
                      </a:r>
                      <a:endParaRPr lang="en-GB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 the value stored in &lt;memory ref&gt; into register d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 Rd,  &lt;memory ref&gt;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Store the value in register d into the memory location specified by &lt;memory ref&gt;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ADD Rd, Rn, &lt;operand&gt;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 the value specified in &lt;operand&gt; to the value in register n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store the result in register 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MOV Rd, &lt;operand&gt;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Copy the value specified by &lt;operand&gt; into register 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0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possible solution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72573" y="1704179"/>
            <a:ext cx="7797230" cy="4464392"/>
          </a:xfrm>
        </p:spPr>
        <p:txBody>
          <a:bodyPr/>
          <a:lstStyle/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	 R1, 301</a:t>
            </a:r>
          </a:p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	 R2, 302</a:t>
            </a:r>
          </a:p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 R1, R1, R2</a:t>
            </a:r>
          </a:p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LDR	 R3, 303</a:t>
            </a:r>
          </a:p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	 R1, R1, R3</a:t>
            </a:r>
          </a:p>
          <a:p>
            <a:pPr marL="365125" indent="0">
              <a:spcAft>
                <a:spcPts val="60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	 R1, 304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dirty="0" smtClean="0"/>
              <a:t>There are many variations that could also be correct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</Template>
  <TotalTime>4567</TotalTime>
  <Words>1271</Words>
  <Application>Microsoft Office PowerPoint</Application>
  <PresentationFormat>On-screen Show (4:3)</PresentationFormat>
  <Paragraphs>298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Museo 500</vt:lpstr>
      <vt:lpstr>Museo 900</vt:lpstr>
      <vt:lpstr>Consolas</vt:lpstr>
      <vt:lpstr>Museo900-Regular</vt:lpstr>
      <vt:lpstr>Calibri</vt:lpstr>
      <vt:lpstr>Museo 100</vt:lpstr>
      <vt:lpstr>Museo 700</vt:lpstr>
      <vt:lpstr>Arial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Ruari Mears</cp:lastModifiedBy>
  <cp:revision>131</cp:revision>
  <dcterms:created xsi:type="dcterms:W3CDTF">2015-08-13T09:52:03Z</dcterms:created>
  <dcterms:modified xsi:type="dcterms:W3CDTF">2018-04-27T12:43:08Z</dcterms:modified>
</cp:coreProperties>
</file>