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308" r:id="rId2"/>
    <p:sldId id="312" r:id="rId3"/>
    <p:sldId id="313" r:id="rId4"/>
    <p:sldId id="314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  <p:sldId id="327" r:id="rId18"/>
    <p:sldId id="328" r:id="rId19"/>
    <p:sldId id="329" r:id="rId20"/>
    <p:sldId id="330" r:id="rId21"/>
    <p:sldId id="331" r:id="rId22"/>
    <p:sldId id="332" r:id="rId23"/>
    <p:sldId id="333" r:id="rId24"/>
    <p:sldId id="334" r:id="rId25"/>
    <p:sldId id="335" r:id="rId26"/>
    <p:sldId id="336" r:id="rId27"/>
    <p:sldId id="337" r:id="rId28"/>
    <p:sldId id="338" r:id="rId29"/>
    <p:sldId id="339" r:id="rId30"/>
    <p:sldId id="340" r:id="rId31"/>
    <p:sldId id="341" r:id="rId32"/>
    <p:sldId id="342" r:id="rId33"/>
    <p:sldId id="343" r:id="rId34"/>
    <p:sldId id="344" r:id="rId35"/>
    <p:sldId id="345" r:id="rId36"/>
    <p:sldId id="346" r:id="rId3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 varScale="1">
        <p:scale>
          <a:sx n="70" d="100"/>
          <a:sy n="70" d="100"/>
        </p:scale>
        <p:origin x="140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132389-8BD6-4FCC-986C-9E9347F9D2F4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7B6002-47FB-4F16-92AE-F4D25294A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786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C2631-AC97-4A73-A4D6-CCA7F3D957B9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790A5-5373-421F-B283-144185A24A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041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542007-3461-492F-A1ED-27AA84CC7805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2422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BEDD028-DD0F-48B0-89A0-8436BACC50C0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012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402776-0597-4EC5-A018-01C983640902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420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F88AB1A-2AF4-4F78-856A-A1E9C2C913DD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79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684C2C5-E0AB-4EC9-B852-64272493510B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31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0D7BF7-BF03-4117-BB3D-2B571D9D551B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858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4C65E5-D413-4D66-A2BE-FD040A3F55DC}" type="datetime1">
              <a:rPr lang="en-GB" smtClean="0"/>
              <a:t>02/07/2017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54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FFC85D-6DDD-439A-9A41-7C453475944F}" type="datetime1">
              <a:rPr lang="en-GB" smtClean="0"/>
              <a:t>02/07/2017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217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67DDC9-B874-412E-9B84-CF91310AA155}" type="datetime1">
              <a:rPr lang="en-GB" smtClean="0"/>
              <a:t>02/07/2017</a:t>
            </a:fld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66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13B1AAB-404A-4254-84D5-F92932EC4990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760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831FEF-999A-4878-A247-FF26C1AFC5D6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458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212" y="358165"/>
            <a:ext cx="8229600" cy="854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268760"/>
            <a:ext cx="8496944" cy="5170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323528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5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5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 Box 7"/>
          <p:cNvSpPr txBox="1">
            <a:spLocks noChangeArrowheads="1"/>
          </p:cNvSpPr>
          <p:nvPr userDrawn="1"/>
        </p:nvSpPr>
        <p:spPr bwMode="auto">
          <a:xfrm>
            <a:off x="1223628" y="-27384"/>
            <a:ext cx="6696744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GB" sz="1800" b="1" u="sng" kern="1200" dirty="0" err="1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ComputerScienceUK</a:t>
            </a:r>
            <a:r>
              <a:rPr lang="en-GB" sz="1800" b="1" u="sng" kern="1200" baseline="0" dirty="0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GB" sz="1800" b="1" u="sng" kern="1200" dirty="0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Programming Guide - Python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952" y="6430957"/>
            <a:ext cx="1522512" cy="377582"/>
          </a:xfrm>
          <a:prstGeom prst="rect">
            <a:avLst/>
          </a:prstGeom>
        </p:spPr>
      </p:pic>
      <p:sp>
        <p:nvSpPr>
          <p:cNvPr id="10" name="TextBox 8"/>
          <p:cNvSpPr txBox="1"/>
          <p:nvPr userDrawn="1"/>
        </p:nvSpPr>
        <p:spPr>
          <a:xfrm>
            <a:off x="6019578" y="6520507"/>
            <a:ext cx="28729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 smtClean="0"/>
              <a:t>www.computerscienceuk.com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521074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tmp"/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tmp"/><Relationship Id="rId2" Type="http://schemas.openxmlformats.org/officeDocument/2006/relationships/image" Target="../media/image13.tmp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tmp"/><Relationship Id="rId2" Type="http://schemas.openxmlformats.org/officeDocument/2006/relationships/image" Target="../media/image15.tmp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tmp"/><Relationship Id="rId2" Type="http://schemas.openxmlformats.org/officeDocument/2006/relationships/image" Target="../media/image17.tmp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tmp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tmp"/><Relationship Id="rId2" Type="http://schemas.openxmlformats.org/officeDocument/2006/relationships/image" Target="../media/image23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tmp"/><Relationship Id="rId2" Type="http://schemas.openxmlformats.org/officeDocument/2006/relationships/image" Target="../media/image25.tmp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tmp"/><Relationship Id="rId2" Type="http://schemas.openxmlformats.org/officeDocument/2006/relationships/image" Target="../media/image27.tmp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tmp"/><Relationship Id="rId2" Type="http://schemas.openxmlformats.org/officeDocument/2006/relationships/image" Target="../media/image29.tmp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tmp"/><Relationship Id="rId2" Type="http://schemas.openxmlformats.org/officeDocument/2006/relationships/image" Target="../media/image31.tmp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tmp"/><Relationship Id="rId2" Type="http://schemas.openxmlformats.org/officeDocument/2006/relationships/image" Target="../media/image33.tmp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tmp"/><Relationship Id="rId2" Type="http://schemas.openxmlformats.org/officeDocument/2006/relationships/image" Target="../media/image35.tmp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tmp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tmp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tmp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tmp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tmp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tmp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tmp"/><Relationship Id="rId2" Type="http://schemas.openxmlformats.org/officeDocument/2006/relationships/image" Target="../media/image43.tmp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tmp"/><Relationship Id="rId2" Type="http://schemas.openxmlformats.org/officeDocument/2006/relationships/image" Target="../media/image45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999" y="2708920"/>
            <a:ext cx="7772400" cy="1063898"/>
          </a:xfrm>
        </p:spPr>
        <p:txBody>
          <a:bodyPr>
            <a:normAutofit/>
          </a:bodyPr>
          <a:lstStyle/>
          <a:p>
            <a:r>
              <a:rPr lang="en-GB" dirty="0" smtClean="0"/>
              <a:t>String Methods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4221088"/>
            <a:ext cx="7128792" cy="1752600"/>
          </a:xfrm>
        </p:spPr>
        <p:txBody>
          <a:bodyPr/>
          <a:lstStyle/>
          <a:p>
            <a:r>
              <a:rPr lang="en-GB" dirty="0" smtClean="0"/>
              <a:t>Programming Guides</a:t>
            </a:r>
            <a:endParaRPr lang="en-GB" dirty="0"/>
          </a:p>
        </p:txBody>
      </p:sp>
      <p:pic>
        <p:nvPicPr>
          <p:cNvPr id="1026" name="Picture 2" descr="https://revisecomputerscience.com/wp-content/uploads/2016/10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4107" y="1102350"/>
            <a:ext cx="1656184" cy="1382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68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815" y="605228"/>
            <a:ext cx="8229600" cy="85496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Find out if a string is all in uppercase</a:t>
            </a:r>
            <a:endParaRPr lang="en-GB" sz="3600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702" y="1772816"/>
            <a:ext cx="4712382" cy="302335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3191222"/>
            <a:ext cx="4695921" cy="324036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06251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/>
              <a:t>F</a:t>
            </a:r>
            <a:r>
              <a:rPr lang="en-GB" sz="3600" dirty="0" smtClean="0"/>
              <a:t>ind out if a string is all in lowercase</a:t>
            </a:r>
            <a:endParaRPr lang="en-GB" sz="3600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562522"/>
            <a:ext cx="3672408" cy="251574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3374876"/>
            <a:ext cx="4393292" cy="309914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9780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424936" cy="115212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GB" sz="3200" dirty="0"/>
              <a:t>C</a:t>
            </a:r>
            <a:r>
              <a:rPr lang="en-GB" sz="3200" dirty="0" smtClean="0"/>
              <a:t>heck whether a string is alphanumeric (contains only letters and numbers)	</a:t>
            </a:r>
            <a:endParaRPr lang="en-GB" sz="3200" dirty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262882"/>
            <a:ext cx="4234070" cy="266429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9" y="3784309"/>
            <a:ext cx="4438461" cy="289957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17947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GB" sz="2800" dirty="0"/>
              <a:t>C</a:t>
            </a:r>
            <a:r>
              <a:rPr lang="en-GB" sz="2800" dirty="0" smtClean="0"/>
              <a:t>heck whether a string contains only letters</a:t>
            </a:r>
            <a:endParaRPr lang="en-GB" sz="2800" dirty="0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3573016"/>
            <a:ext cx="4462428" cy="295232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616337"/>
            <a:ext cx="3758703" cy="270337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62327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GB" sz="2800" dirty="0" smtClean="0"/>
              <a:t>Check whether a string contains only number</a:t>
            </a:r>
            <a:endParaRPr lang="en-GB" sz="2800" dirty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3122" y="3284984"/>
            <a:ext cx="4246413" cy="309634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906" y="1556792"/>
            <a:ext cx="3888432" cy="290829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99482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GB" sz="2400" dirty="0"/>
              <a:t>F</a:t>
            </a:r>
            <a:r>
              <a:rPr lang="en-GB" sz="2400" dirty="0" smtClean="0"/>
              <a:t>ind out if a string’s words all start with capitals letters</a:t>
            </a:r>
            <a:endParaRPr lang="en-GB" sz="2400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4106743"/>
            <a:ext cx="5393343" cy="226554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772815"/>
            <a:ext cx="4968552" cy="208869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5906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GB" sz="2800" dirty="0"/>
              <a:t>C</a:t>
            </a:r>
            <a:r>
              <a:rPr lang="en-GB" sz="2800" dirty="0" smtClean="0"/>
              <a:t>heck whether a string only contains spaces</a:t>
            </a:r>
            <a:endParaRPr lang="en-GB" sz="2800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3861048"/>
            <a:ext cx="4193566" cy="247713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700807"/>
            <a:ext cx="3888432" cy="2517149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001707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348880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dirty="0" smtClean="0"/>
              <a:t>Other useful string manipulation functions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742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36912"/>
            <a:ext cx="8229600" cy="85496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String Formatting Methods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564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dirty="0" smtClean="0"/>
              <a:t>Turn a string upper case</a:t>
            </a:r>
            <a:endParaRPr lang="en-GB" dirty="0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412776"/>
            <a:ext cx="4210698" cy="295232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9010" y="3212976"/>
            <a:ext cx="4378228" cy="331236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4272078" y="2785664"/>
            <a:ext cx="599844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3200" dirty="0" smtClean="0"/>
              <a:t>Or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60298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>
                <a:solidFill>
                  <a:srgbClr val="000000"/>
                </a:solidFill>
                <a:ea typeface="Times New Roman"/>
                <a:cs typeface="Times New Roman"/>
              </a:rPr>
              <a:t>String manipulation is very useful and very widely used in every language.</a:t>
            </a:r>
          </a:p>
          <a:p>
            <a:endParaRPr lang="en-GB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r>
              <a:rPr lang="en-GB" dirty="0" smtClean="0">
                <a:solidFill>
                  <a:srgbClr val="000000"/>
                </a:solidFill>
                <a:ea typeface="Times New Roman"/>
                <a:cs typeface="Times New Roman"/>
              </a:rPr>
              <a:t>Often, programmers are required to break down strings and examine them closely.</a:t>
            </a:r>
          </a:p>
          <a:p>
            <a:endParaRPr lang="en-GB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r>
              <a:rPr lang="en-GB" dirty="0" smtClean="0">
                <a:solidFill>
                  <a:srgbClr val="000000"/>
                </a:solidFill>
                <a:ea typeface="Times New Roman"/>
                <a:cs typeface="Times New Roman"/>
              </a:rPr>
              <a:t>For example, a password strength checker would have to strip a string down and examine them closely to see if it contains letters, numbers and/or symbols.</a:t>
            </a:r>
            <a:endParaRPr lang="en-GB" dirty="0">
              <a:ea typeface="Calibri"/>
              <a:cs typeface="Times New Roman"/>
            </a:endParaRPr>
          </a:p>
          <a:p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String Methods (String Manipulation)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880552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dirty="0" smtClean="0"/>
              <a:t>Turn a string lower case</a:t>
            </a:r>
            <a:endParaRPr lang="en-GB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3645024"/>
            <a:ext cx="3744651" cy="282960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628800"/>
            <a:ext cx="4166064" cy="295232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4417874" y="2895236"/>
            <a:ext cx="599844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3200" dirty="0" smtClean="0"/>
              <a:t>Or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2538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GB" sz="2800" dirty="0" smtClean="0"/>
              <a:t>Capitalise a string (make first letter capital)</a:t>
            </a:r>
            <a:endParaRPr lang="en-GB" sz="2800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949" y="1435613"/>
            <a:ext cx="4380619" cy="294639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3501008"/>
            <a:ext cx="4586880" cy="294971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4283968" y="2665017"/>
            <a:ext cx="599844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3200" dirty="0" smtClean="0"/>
              <a:t>Or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16259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dirty="0" smtClean="0"/>
              <a:t>Capitalize each word in a string</a:t>
            </a:r>
            <a:endParaRPr lang="en-GB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424" y="3140968"/>
            <a:ext cx="4081702" cy="319917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5" y="1588718"/>
            <a:ext cx="4061457" cy="277638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4157070" y="2684523"/>
            <a:ext cx="599844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3200" dirty="0" smtClean="0"/>
              <a:t>Or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93300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GB" sz="2400" dirty="0" smtClean="0"/>
              <a:t>Swap the case of each letter in a string around</a:t>
            </a:r>
            <a:endParaRPr lang="en-GB" sz="2400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3413347"/>
            <a:ext cx="4176464" cy="300975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535170"/>
            <a:ext cx="4176464" cy="308965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4200070" y="2684523"/>
            <a:ext cx="599844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3200" dirty="0" smtClean="0"/>
              <a:t>Or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96753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864" y="404664"/>
            <a:ext cx="8229600" cy="7920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GB" sz="2400" dirty="0" smtClean="0"/>
              <a:t>Add spaces to indent or centre strings on screen.</a:t>
            </a:r>
            <a:endParaRPr lang="en-GB" sz="2400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2095" y="1484784"/>
            <a:ext cx="4466369" cy="298903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501008"/>
            <a:ext cx="4244497" cy="283903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2372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864" y="332492"/>
            <a:ext cx="8229600" cy="56693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dirty="0" smtClean="0"/>
              <a:t>Pretty Printing</a:t>
            </a:r>
            <a:endParaRPr lang="en-GB" dirty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3407" y="1807467"/>
            <a:ext cx="5688632" cy="125739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6982" y="3815866"/>
            <a:ext cx="5601482" cy="147658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3" name="Rectangle 2"/>
          <p:cNvSpPr/>
          <p:nvPr/>
        </p:nvSpPr>
        <p:spPr>
          <a:xfrm>
            <a:off x="518864" y="899428"/>
            <a:ext cx="26725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/>
              <a:t>string.format() method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3509" y="1307487"/>
            <a:ext cx="230425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Here is an example of how the variables (contained in the format function’s brackets) is printed according to some pretty printing rules.</a:t>
            </a:r>
          </a:p>
          <a:p>
            <a:endParaRPr lang="en-GB" sz="1600" dirty="0" smtClean="0"/>
          </a:p>
          <a:p>
            <a:r>
              <a:rPr lang="en-GB" sz="1600" dirty="0" smtClean="0"/>
              <a:t>For digits:</a:t>
            </a:r>
            <a:endParaRPr lang="en-GB" sz="1600" dirty="0"/>
          </a:p>
          <a:p>
            <a:r>
              <a:rPr lang="en-GB" sz="1600" dirty="0" smtClean="0"/>
              <a:t>{0:2d} {1:3d} {2:4d} means, in the first column (0) allow for 2 digits, in the second column (1) allow for 3 digits etc.</a:t>
            </a:r>
          </a:p>
          <a:p>
            <a:endParaRPr lang="en-GB" sz="1600" dirty="0"/>
          </a:p>
          <a:p>
            <a:r>
              <a:rPr lang="en-GB" sz="1600" dirty="0" smtClean="0"/>
              <a:t>For strings:</a:t>
            </a:r>
          </a:p>
          <a:p>
            <a:r>
              <a:rPr lang="en-GB" sz="1600" dirty="0" smtClean="0"/>
              <a:t>{0:10} means, in the first column, allow for 10 characters.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149016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158417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dirty="0" smtClean="0"/>
              <a:t>Converting between</a:t>
            </a:r>
            <a:br>
              <a:rPr lang="en-GB" dirty="0" smtClean="0"/>
            </a:br>
            <a:r>
              <a:rPr lang="en-GB" dirty="0" smtClean="0"/>
              <a:t>Strings and Lists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127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GB" sz="2800" dirty="0"/>
              <a:t>S</a:t>
            </a:r>
            <a:r>
              <a:rPr lang="en-GB" sz="2800" dirty="0" smtClean="0"/>
              <a:t>plit a string into a number of items on a list</a:t>
            </a:r>
            <a:endParaRPr lang="en-GB" sz="2800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64" y="1988840"/>
            <a:ext cx="8474495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46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29600" cy="85496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GB" sz="2800" dirty="0"/>
              <a:t>Split a string into </a:t>
            </a:r>
            <a:r>
              <a:rPr lang="en-GB" sz="2800" dirty="0" smtClean="0"/>
              <a:t>2 </a:t>
            </a:r>
            <a:r>
              <a:rPr lang="en-GB" sz="2800" dirty="0"/>
              <a:t>items on a </a:t>
            </a:r>
            <a:r>
              <a:rPr lang="en-GB" sz="2800" dirty="0" smtClean="0"/>
              <a:t>list around a specific letter</a:t>
            </a:r>
            <a:endParaRPr lang="en-GB" sz="2800" dirty="0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060848"/>
            <a:ext cx="7819363" cy="3312368"/>
          </a:xfrm>
        </p:spPr>
      </p:pic>
    </p:spTree>
    <p:extLst>
      <p:ext uri="{BB962C8B-B14F-4D97-AF65-F5344CB8AC3E}">
        <p14:creationId xmlns:p14="http://schemas.microsoft.com/office/powerpoint/2010/main" val="364378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36912"/>
            <a:ext cx="8229600" cy="85496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dirty="0" smtClean="0"/>
              <a:t>Displaying only parts of a String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708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496944" cy="4248472"/>
          </a:xfrm>
        </p:spPr>
        <p:txBody>
          <a:bodyPr/>
          <a:lstStyle/>
          <a:p>
            <a:r>
              <a:rPr lang="en-GB" dirty="0" smtClean="0"/>
              <a:t>This presentation </a:t>
            </a:r>
            <a:r>
              <a:rPr lang="en-GB" dirty="0"/>
              <a:t>will take a look at the various methods of manipulating strings, covering things from basic methods to regular expressions in </a:t>
            </a:r>
            <a:r>
              <a:rPr lang="en-GB" dirty="0" smtClean="0"/>
              <a:t>Python.</a:t>
            </a:r>
          </a:p>
          <a:p>
            <a:endParaRPr lang="en-GB" dirty="0" smtClean="0"/>
          </a:p>
          <a:p>
            <a:r>
              <a:rPr lang="en-GB" dirty="0" smtClean="0"/>
              <a:t>String </a:t>
            </a:r>
            <a:r>
              <a:rPr lang="en-GB" dirty="0"/>
              <a:t>manipulation is a skill that every Python programmer should be familiar with.</a:t>
            </a:r>
          </a:p>
          <a:p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String Methods (String Manipulation)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95500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85496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GB" sz="2400" dirty="0" smtClean="0"/>
              <a:t>Return the first few letters/numbers/characters of the string from the left</a:t>
            </a:r>
            <a:endParaRPr lang="en-GB" sz="2400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1844824"/>
            <a:ext cx="3811680" cy="39650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97866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GB" sz="2400" dirty="0" smtClean="0"/>
              <a:t>Return the last </a:t>
            </a:r>
            <a:r>
              <a:rPr lang="en-GB" sz="2400" dirty="0"/>
              <a:t>few letters/numbers/characters of the string from the </a:t>
            </a:r>
            <a:r>
              <a:rPr lang="en-GB" sz="2400" dirty="0" smtClean="0"/>
              <a:t>right</a:t>
            </a:r>
            <a:endParaRPr lang="en-GB" sz="2400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060848"/>
            <a:ext cx="4325306" cy="403244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6555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GB" sz="2400" dirty="0" smtClean="0"/>
              <a:t>Return a certain number of letters/numbers/characters within the string </a:t>
            </a:r>
            <a:endParaRPr lang="en-GB" sz="2400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3527" y="1844824"/>
            <a:ext cx="4537634" cy="424847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0476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08920"/>
            <a:ext cx="8229600" cy="85496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Other Useful Methods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5855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72008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GB" sz="3600" dirty="0" smtClean="0"/>
              <a:t>Replace letters and words in a string</a:t>
            </a:r>
            <a:endParaRPr lang="en-GB" sz="3600" dirty="0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916832"/>
            <a:ext cx="8106166" cy="3600400"/>
          </a:xfrm>
        </p:spPr>
      </p:pic>
    </p:spTree>
    <p:extLst>
      <p:ext uri="{BB962C8B-B14F-4D97-AF65-F5344CB8AC3E}">
        <p14:creationId xmlns:p14="http://schemas.microsoft.com/office/powerpoint/2010/main" val="2502632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872" y="341784"/>
            <a:ext cx="8229600" cy="85496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GB" sz="2800" dirty="0" smtClean="0"/>
              <a:t>Count how many times a character appears in a string</a:t>
            </a:r>
            <a:endParaRPr lang="en-GB" sz="2800" dirty="0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772816"/>
            <a:ext cx="5661318" cy="3024336"/>
          </a:xfrm>
          <a:ln>
            <a:solidFill>
              <a:schemeClr val="tx1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4499992" y="3263986"/>
            <a:ext cx="599844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3200" dirty="0" smtClean="0"/>
              <a:t>Or</a:t>
            </a:r>
            <a:endParaRPr lang="en-GB" sz="3200" dirty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4185982"/>
            <a:ext cx="5504773" cy="229627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61923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7396" y="464297"/>
            <a:ext cx="8229600" cy="85496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GB" sz="2800" dirty="0" smtClean="0"/>
              <a:t>Find the location of a character in a string</a:t>
            </a:r>
            <a:endParaRPr lang="en-GB" sz="2800" dirty="0"/>
          </a:p>
        </p:txBody>
      </p:sp>
      <p:pic>
        <p:nvPicPr>
          <p:cNvPr id="4" name="Content Placeholder 3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8750" y="4149080"/>
            <a:ext cx="5168246" cy="2316301"/>
          </a:xfrm>
          <a:ln>
            <a:solidFill>
              <a:schemeClr val="tx1"/>
            </a:solidFill>
          </a:ln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788528"/>
            <a:ext cx="5413226" cy="227699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5043942" y="3481979"/>
            <a:ext cx="599844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3200" dirty="0" smtClean="0"/>
              <a:t>Or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86558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most basic way to manipulate strings is through the methods that are built into </a:t>
            </a:r>
            <a:r>
              <a:rPr lang="en-GB" dirty="0" smtClean="0"/>
              <a:t>Python.</a:t>
            </a:r>
          </a:p>
          <a:p>
            <a:endParaRPr lang="en-GB" dirty="0" smtClean="0"/>
          </a:p>
          <a:p>
            <a:r>
              <a:rPr lang="en-GB" dirty="0" smtClean="0"/>
              <a:t>We </a:t>
            </a:r>
            <a:r>
              <a:rPr lang="en-GB" dirty="0"/>
              <a:t>can perform a number of tasks on strings through these methods.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String Methods (String Manipulation)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421315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6419056" cy="345638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1100" b="1" i="1" dirty="0" smtClean="0"/>
              <a:t>We can perform:</a:t>
            </a:r>
          </a:p>
          <a:p>
            <a:pPr>
              <a:buNone/>
            </a:pPr>
            <a:endParaRPr lang="en-GB" sz="400" b="1" dirty="0" smtClean="0"/>
          </a:p>
          <a:p>
            <a:pPr>
              <a:buNone/>
            </a:pPr>
            <a:r>
              <a:rPr lang="en-GB" sz="1100" b="1" dirty="0" smtClean="0"/>
              <a:t>String Checks:</a:t>
            </a:r>
          </a:p>
          <a:p>
            <a:pPr>
              <a:buNone/>
            </a:pPr>
            <a:r>
              <a:rPr lang="en-GB" sz="1100" dirty="0"/>
              <a:t>	</a:t>
            </a:r>
            <a:r>
              <a:rPr lang="en-GB" sz="1100" dirty="0" smtClean="0"/>
              <a:t>- Find the length of a string</a:t>
            </a:r>
          </a:p>
          <a:p>
            <a:pPr>
              <a:buNone/>
            </a:pPr>
            <a:r>
              <a:rPr lang="en-GB" sz="1100" dirty="0"/>
              <a:t>	</a:t>
            </a:r>
            <a:r>
              <a:rPr lang="en-GB" sz="1100" dirty="0" smtClean="0"/>
              <a:t>- Find </a:t>
            </a:r>
            <a:r>
              <a:rPr lang="en-GB" sz="1100" dirty="0"/>
              <a:t>out if a string is all in uppercase</a:t>
            </a:r>
          </a:p>
          <a:p>
            <a:pPr>
              <a:buNone/>
            </a:pPr>
            <a:r>
              <a:rPr lang="en-GB" sz="1100" dirty="0"/>
              <a:t>	- find out if a string is all in lowercase</a:t>
            </a:r>
          </a:p>
          <a:p>
            <a:pPr>
              <a:buNone/>
            </a:pPr>
            <a:r>
              <a:rPr lang="en-GB" sz="1100" dirty="0"/>
              <a:t>	- find out if a string’s words all start with capitals letters</a:t>
            </a:r>
          </a:p>
          <a:p>
            <a:pPr>
              <a:buNone/>
            </a:pPr>
            <a:r>
              <a:rPr lang="en-GB" sz="1100" dirty="0"/>
              <a:t>	- Check whether a string is alphanumeric(contains both letters and numbers)</a:t>
            </a:r>
          </a:p>
          <a:p>
            <a:pPr>
              <a:buNone/>
            </a:pPr>
            <a:r>
              <a:rPr lang="en-GB" sz="1100" dirty="0"/>
              <a:t>	- Check whether a string contains only numbers</a:t>
            </a:r>
          </a:p>
          <a:p>
            <a:pPr>
              <a:buNone/>
            </a:pPr>
            <a:r>
              <a:rPr lang="en-GB" sz="1100" dirty="0"/>
              <a:t>	- Check whether a string contains only letters</a:t>
            </a:r>
          </a:p>
          <a:p>
            <a:pPr>
              <a:buNone/>
            </a:pPr>
            <a:r>
              <a:rPr lang="en-GB" sz="1100" dirty="0"/>
              <a:t>	- Check whether a string only contains spaces</a:t>
            </a:r>
          </a:p>
          <a:p>
            <a:pPr>
              <a:buNone/>
            </a:pPr>
            <a:r>
              <a:rPr lang="en-GB" sz="1100" dirty="0" smtClean="0"/>
              <a:t>	</a:t>
            </a:r>
            <a:r>
              <a:rPr lang="en-GB" sz="1100" dirty="0"/>
              <a:t>- </a:t>
            </a:r>
            <a:r>
              <a:rPr lang="en-GB" sz="1100" dirty="0" smtClean="0"/>
              <a:t>Find </a:t>
            </a:r>
            <a:r>
              <a:rPr lang="en-GB" sz="1100" dirty="0"/>
              <a:t>the location of a character in a </a:t>
            </a:r>
            <a:r>
              <a:rPr lang="en-GB" sz="1100" dirty="0" smtClean="0"/>
              <a:t>string</a:t>
            </a:r>
          </a:p>
          <a:p>
            <a:pPr>
              <a:buNone/>
            </a:pPr>
            <a:r>
              <a:rPr lang="en-GB" sz="1100" dirty="0"/>
              <a:t>	</a:t>
            </a:r>
            <a:r>
              <a:rPr lang="en-GB" sz="1100" dirty="0" smtClean="0"/>
              <a:t>- </a:t>
            </a:r>
            <a:r>
              <a:rPr lang="en-GB" sz="1100" dirty="0"/>
              <a:t>Count how many times a character appears in a string</a:t>
            </a:r>
          </a:p>
          <a:p>
            <a:pPr>
              <a:buNone/>
            </a:pPr>
            <a:endParaRPr lang="en-GB" sz="400" dirty="0" smtClean="0"/>
          </a:p>
          <a:p>
            <a:pPr>
              <a:buNone/>
            </a:pPr>
            <a:r>
              <a:rPr lang="en-GB" sz="1100" b="1" dirty="0" smtClean="0"/>
              <a:t>String to Lists Conversions:</a:t>
            </a:r>
            <a:r>
              <a:rPr lang="en-GB" sz="1100" dirty="0"/>
              <a:t>	</a:t>
            </a:r>
            <a:endParaRPr lang="en-GB" sz="1100" dirty="0" smtClean="0"/>
          </a:p>
          <a:p>
            <a:pPr>
              <a:buNone/>
            </a:pPr>
            <a:r>
              <a:rPr lang="en-GB" sz="1100" dirty="0"/>
              <a:t>	</a:t>
            </a:r>
            <a:r>
              <a:rPr lang="en-GB" sz="1100" dirty="0" smtClean="0"/>
              <a:t>- </a:t>
            </a:r>
            <a:r>
              <a:rPr lang="en-GB" sz="1100" dirty="0"/>
              <a:t>Split a string into a number of items on a </a:t>
            </a:r>
            <a:r>
              <a:rPr lang="en-GB" sz="1100" dirty="0" smtClean="0"/>
              <a:t>list</a:t>
            </a:r>
          </a:p>
          <a:p>
            <a:pPr>
              <a:buNone/>
            </a:pPr>
            <a:endParaRPr lang="en-GB" sz="11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String Methods (String Manipulation)</a:t>
            </a:r>
            <a:endParaRPr lang="en-GB" sz="3600" dirty="0"/>
          </a:p>
        </p:txBody>
      </p:sp>
      <p:sp>
        <p:nvSpPr>
          <p:cNvPr id="6" name="Rectangle 5"/>
          <p:cNvSpPr/>
          <p:nvPr/>
        </p:nvSpPr>
        <p:spPr>
          <a:xfrm>
            <a:off x="467544" y="4437112"/>
            <a:ext cx="6501513" cy="195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1100" b="1" dirty="0"/>
              <a:t>String Formatting Methods:</a:t>
            </a:r>
          </a:p>
          <a:p>
            <a:pPr>
              <a:buNone/>
            </a:pPr>
            <a:r>
              <a:rPr lang="en-GB" sz="1100" dirty="0"/>
              <a:t>	- Turn a string upper case</a:t>
            </a:r>
          </a:p>
          <a:p>
            <a:pPr>
              <a:buNone/>
            </a:pPr>
            <a:r>
              <a:rPr lang="en-GB" sz="1100" dirty="0"/>
              <a:t>	- Turn a string lower case</a:t>
            </a:r>
          </a:p>
          <a:p>
            <a:pPr>
              <a:buNone/>
            </a:pPr>
            <a:r>
              <a:rPr lang="en-GB" sz="1100" dirty="0"/>
              <a:t>	- Capitalize a string (make first letter capital)</a:t>
            </a:r>
          </a:p>
          <a:p>
            <a:pPr>
              <a:buNone/>
            </a:pPr>
            <a:r>
              <a:rPr lang="en-GB" sz="1100" dirty="0"/>
              <a:t>	- Capitalize each word in a string</a:t>
            </a:r>
          </a:p>
          <a:p>
            <a:pPr>
              <a:buNone/>
            </a:pPr>
            <a:r>
              <a:rPr lang="en-GB" sz="1100" dirty="0"/>
              <a:t>	- Swap the case of each letter in a string around</a:t>
            </a:r>
          </a:p>
          <a:p>
            <a:pPr>
              <a:buNone/>
            </a:pPr>
            <a:r>
              <a:rPr lang="en-GB" sz="1100" dirty="0"/>
              <a:t>	- Add spaces in either side of a string.</a:t>
            </a:r>
          </a:p>
          <a:p>
            <a:pPr>
              <a:buNone/>
            </a:pPr>
            <a:endParaRPr lang="en-GB" sz="1100" dirty="0"/>
          </a:p>
          <a:p>
            <a:pPr>
              <a:buNone/>
            </a:pPr>
            <a:r>
              <a:rPr lang="en-GB" sz="1100" b="1" dirty="0"/>
              <a:t>Other Useful String Methods:</a:t>
            </a:r>
          </a:p>
          <a:p>
            <a:pPr>
              <a:buNone/>
            </a:pPr>
            <a:r>
              <a:rPr lang="en-GB" sz="1100" dirty="0"/>
              <a:t>	- Return the character at a certain position of a string</a:t>
            </a:r>
          </a:p>
          <a:p>
            <a:pPr>
              <a:buNone/>
            </a:pPr>
            <a:r>
              <a:rPr lang="en-GB" sz="1100" dirty="0"/>
              <a:t>	- Replace letters and words in a string</a:t>
            </a:r>
          </a:p>
        </p:txBody>
      </p:sp>
    </p:spTree>
    <p:extLst>
      <p:ext uri="{BB962C8B-B14F-4D97-AF65-F5344CB8AC3E}">
        <p14:creationId xmlns:p14="http://schemas.microsoft.com/office/powerpoint/2010/main" val="252139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Concatenation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65212" y="1285141"/>
            <a:ext cx="8280920" cy="2791931"/>
          </a:xfr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2400" dirty="0" smtClean="0"/>
              <a:t>This simply means ‘joining’.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We know from before that the ‘+’ operator is used to add numeric data types together. 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 smtClean="0"/>
              <a:t>This operator has a different function when it deals with strings. The ‘+’ sign simply joins together two or more string.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i="1" dirty="0" smtClean="0"/>
              <a:t>Example:</a:t>
            </a:r>
            <a:endParaRPr lang="en-GB" sz="2400" i="1" dirty="0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4341457"/>
            <a:ext cx="4824536" cy="218388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6" name="Rectangle 5"/>
          <p:cNvSpPr/>
          <p:nvPr/>
        </p:nvSpPr>
        <p:spPr>
          <a:xfrm>
            <a:off x="1925706" y="3574757"/>
            <a:ext cx="34203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200" dirty="0" err="1"/>
              <a:t>full_name_no_space</a:t>
            </a:r>
            <a:r>
              <a:rPr lang="en-GB" sz="1200" dirty="0"/>
              <a:t> = </a:t>
            </a:r>
            <a:r>
              <a:rPr lang="en-GB" sz="1200" b="1" dirty="0" err="1"/>
              <a:t>firstname</a:t>
            </a:r>
            <a:r>
              <a:rPr lang="en-GB" sz="1200" b="1" dirty="0"/>
              <a:t> + surname</a:t>
            </a:r>
          </a:p>
          <a:p>
            <a:pPr algn="ctr"/>
            <a:endParaRPr lang="en-GB" sz="1200" dirty="0"/>
          </a:p>
          <a:p>
            <a:pPr algn="ctr"/>
            <a:r>
              <a:rPr lang="en-GB" sz="1200" dirty="0" err="1"/>
              <a:t>Full_name</a:t>
            </a:r>
            <a:r>
              <a:rPr lang="en-GB" sz="1200" dirty="0"/>
              <a:t> = </a:t>
            </a:r>
            <a:r>
              <a:rPr lang="en-GB" sz="1200" b="1" dirty="0" err="1"/>
              <a:t>firstname</a:t>
            </a:r>
            <a:r>
              <a:rPr lang="en-GB" sz="1200" b="1" dirty="0"/>
              <a:t> + “ ” + surname</a:t>
            </a:r>
          </a:p>
        </p:txBody>
      </p:sp>
    </p:spTree>
    <p:extLst>
      <p:ext uri="{BB962C8B-B14F-4D97-AF65-F5344CB8AC3E}">
        <p14:creationId xmlns:p14="http://schemas.microsoft.com/office/powerpoint/2010/main" val="4078293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872" y="346646"/>
            <a:ext cx="8229600" cy="63408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dirty="0"/>
              <a:t>F</a:t>
            </a:r>
            <a:r>
              <a:rPr lang="en-GB" dirty="0" smtClean="0"/>
              <a:t>ind the length of a string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 err="1" smtClean="0"/>
              <a:t>len</a:t>
            </a:r>
            <a:r>
              <a:rPr lang="en-GB" dirty="0" smtClean="0"/>
              <a:t> function: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796157"/>
            <a:ext cx="5321175" cy="283492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3584" y="3884389"/>
            <a:ext cx="5048088" cy="223224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4417640" y="2925971"/>
            <a:ext cx="599844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GB" sz="3200" dirty="0" smtClean="0"/>
              <a:t>Or</a:t>
            </a:r>
            <a:endParaRPr lang="en-GB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6138996" y="1556792"/>
            <a:ext cx="28054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 smtClean="0"/>
              <a:t>This helps us find the length of a string (how many characters it has – including spaces)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218837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dirty="0" smtClean="0"/>
              <a:t>Character of string at position…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from left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s</a:t>
            </a:r>
            <a:r>
              <a:rPr lang="en-GB" dirty="0" smtClean="0">
                <a:solidFill>
                  <a:srgbClr val="FF0000"/>
                </a:solidFill>
              </a:rPr>
              <a:t>tring[3]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from right</a:t>
            </a:r>
          </a:p>
          <a:p>
            <a:pPr marL="0" indent="0">
              <a:buNone/>
            </a:pPr>
            <a:endParaRPr lang="en-GB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string[-3</a:t>
            </a:r>
            <a:r>
              <a:rPr lang="en-GB" dirty="0">
                <a:solidFill>
                  <a:srgbClr val="FF0000"/>
                </a:solidFill>
              </a:rPr>
              <a:t>]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1412776"/>
            <a:ext cx="5112568" cy="251570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4202635"/>
            <a:ext cx="5112568" cy="236693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98932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85496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GB" sz="3200" dirty="0" smtClean="0"/>
              <a:t>Look at each character of string in turn</a:t>
            </a:r>
            <a:endParaRPr lang="en-GB" sz="3200" dirty="0"/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87" y="1628800"/>
            <a:ext cx="8036130" cy="468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82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1465</TotalTime>
  <Words>582</Words>
  <Application>Microsoft Office PowerPoint</Application>
  <PresentationFormat>On-screen Show (4:3)</PresentationFormat>
  <Paragraphs>110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Calibri</vt:lpstr>
      <vt:lpstr>Century Gothic</vt:lpstr>
      <vt:lpstr>Times New Roman</vt:lpstr>
      <vt:lpstr>Office Theme</vt:lpstr>
      <vt:lpstr>String Methods</vt:lpstr>
      <vt:lpstr>String Methods (String Manipulation)</vt:lpstr>
      <vt:lpstr>String Methods (String Manipulation)</vt:lpstr>
      <vt:lpstr>String Methods (String Manipulation)</vt:lpstr>
      <vt:lpstr>String Methods (String Manipulation)</vt:lpstr>
      <vt:lpstr>Concatenation</vt:lpstr>
      <vt:lpstr>Find the length of a string</vt:lpstr>
      <vt:lpstr>Character of string at position…</vt:lpstr>
      <vt:lpstr>Look at each character of string in turn</vt:lpstr>
      <vt:lpstr>Find out if a string is all in uppercase</vt:lpstr>
      <vt:lpstr>Find out if a string is all in lowercase</vt:lpstr>
      <vt:lpstr>Check whether a string is alphanumeric (contains only letters and numbers) </vt:lpstr>
      <vt:lpstr>Check whether a string contains only letters</vt:lpstr>
      <vt:lpstr>Check whether a string contains only number</vt:lpstr>
      <vt:lpstr>Find out if a string’s words all start with capitals letters</vt:lpstr>
      <vt:lpstr>Check whether a string only contains spaces</vt:lpstr>
      <vt:lpstr>Other useful string manipulation functions</vt:lpstr>
      <vt:lpstr>String Formatting Methods</vt:lpstr>
      <vt:lpstr>Turn a string upper case</vt:lpstr>
      <vt:lpstr>Turn a string lower case</vt:lpstr>
      <vt:lpstr>Capitalise a string (make first letter capital)</vt:lpstr>
      <vt:lpstr>Capitalize each word in a string</vt:lpstr>
      <vt:lpstr>Swap the case of each letter in a string around</vt:lpstr>
      <vt:lpstr>Add spaces to indent or centre strings on screen.</vt:lpstr>
      <vt:lpstr>Pretty Printing</vt:lpstr>
      <vt:lpstr>Converting between Strings and Lists</vt:lpstr>
      <vt:lpstr>Split a string into a number of items on a list</vt:lpstr>
      <vt:lpstr>Split a string into 2 items on a list around a specific letter</vt:lpstr>
      <vt:lpstr>Displaying only parts of a String</vt:lpstr>
      <vt:lpstr>Return the first few letters/numbers/characters of the string from the left</vt:lpstr>
      <vt:lpstr>Return the last few letters/numbers/characters of the string from the right</vt:lpstr>
      <vt:lpstr>Return a certain number of letters/numbers/characters within the string </vt:lpstr>
      <vt:lpstr>Other Useful Methods</vt:lpstr>
      <vt:lpstr>Replace letters and words in a string</vt:lpstr>
      <vt:lpstr>Count how many times a character appears in a string</vt:lpstr>
      <vt:lpstr>Find the location of a character in a string</vt:lpstr>
    </vt:vector>
  </TitlesOfParts>
  <Company>Sidmouth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</dc:creator>
  <cp:lastModifiedBy>Sam Wickins</cp:lastModifiedBy>
  <cp:revision>169</cp:revision>
  <cp:lastPrinted>2016-10-18T07:43:41Z</cp:lastPrinted>
  <dcterms:created xsi:type="dcterms:W3CDTF">2013-09-11T18:04:43Z</dcterms:created>
  <dcterms:modified xsi:type="dcterms:W3CDTF">2017-07-02T10:40:45Z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167548</vt:lpwstr>
  </property>
  <property fmtid="{D5CDD505-2E9C-101B-9397-08002B2CF9AE}" pid="3" name="NXPowerLiteSettings">
    <vt:lpwstr>C74006B004C800</vt:lpwstr>
  </property>
  <property fmtid="{D5CDD505-2E9C-101B-9397-08002B2CF9AE}" pid="4" name="NXPowerLiteVersion">
    <vt:lpwstr>S7.0.8</vt:lpwstr>
  </property>
</Properties>
</file>