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8" r:id="rId2"/>
    <p:sldId id="312" r:id="rId3"/>
    <p:sldId id="313" r:id="rId4"/>
    <p:sldId id="314" r:id="rId5"/>
    <p:sldId id="315" r:id="rId6"/>
    <p:sldId id="316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132389-8BD6-4FCC-986C-9E9347F9D2F4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6002-47FB-4F16-92AE-F4D25294AF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6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C2631-AC97-4A73-A4D6-CCA7F3D957B9}" type="datetimeFigureOut">
              <a:rPr lang="en-GB" smtClean="0"/>
              <a:t>02/07/2017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790A5-5373-421F-B283-144185A24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4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42007-3461-492F-A1ED-27AA84CC7805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242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DD028-DD0F-48B0-89A0-8436BACC50C0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012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402776-0597-4EC5-A018-01C983640902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2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88AB1A-2AF4-4F78-856A-A1E9C2C913DD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7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84C2C5-E0AB-4EC9-B852-64272493510B}" type="datetime1">
              <a:rPr lang="en-GB" smtClean="0"/>
              <a:t>02/07/2017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0D7BF7-BF03-4117-BB3D-2B571D9D551B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5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C65E5-D413-4D66-A2BE-FD040A3F55DC}" type="datetime1">
              <a:rPr lang="en-GB" smtClean="0"/>
              <a:t>02/07/2017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FFC85D-6DDD-439A-9A41-7C453475944F}" type="datetime1">
              <a:rPr lang="en-GB" smtClean="0"/>
              <a:t>02/07/2017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2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67DDC9-B874-412E-9B84-CF91310AA155}" type="datetime1">
              <a:rPr lang="en-GB" smtClean="0"/>
              <a:t>02/07/2017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6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3B1AAB-404A-4254-84D5-F92932EC4990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76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831FEF-999A-4878-A247-FF26C1AFC5D6}" type="datetime1">
              <a:rPr lang="en-GB" smtClean="0"/>
              <a:t>02/07/2017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886AFE-0FBB-4873-A1FF-B81B921E1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45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212" y="358165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496944" cy="5170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23528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1223628" y="-27384"/>
            <a:ext cx="6696744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sz="1800" b="1" u="sng" kern="1200" dirty="0" err="1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ComputerScienceUK</a:t>
            </a:r>
            <a:r>
              <a:rPr lang="en-GB" sz="1800" b="1" u="sng" kern="1200" baseline="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GB" sz="1800" b="1" u="sng" kern="1200" dirty="0" smtClean="0">
                <a:solidFill>
                  <a:schemeClr val="bg1">
                    <a:lumMod val="85000"/>
                  </a:schemeClr>
                </a:solidFill>
                <a:latin typeface="Arial" charset="0"/>
                <a:ea typeface="+mn-ea"/>
                <a:cs typeface="+mn-cs"/>
              </a:rPr>
              <a:t>Programming Guide - Python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52" y="6430957"/>
            <a:ext cx="1522512" cy="377582"/>
          </a:xfrm>
          <a:prstGeom prst="rect">
            <a:avLst/>
          </a:prstGeom>
        </p:spPr>
      </p:pic>
      <p:sp>
        <p:nvSpPr>
          <p:cNvPr id="10" name="TextBox 8"/>
          <p:cNvSpPr txBox="1"/>
          <p:nvPr userDrawn="1"/>
        </p:nvSpPr>
        <p:spPr>
          <a:xfrm>
            <a:off x="6019578" y="6520507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 smtClean="0"/>
              <a:t>www.computerscienceuk.com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21074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99" y="2708920"/>
            <a:ext cx="7772400" cy="1063898"/>
          </a:xfrm>
        </p:spPr>
        <p:txBody>
          <a:bodyPr>
            <a:normAutofit/>
          </a:bodyPr>
          <a:lstStyle/>
          <a:p>
            <a:r>
              <a:rPr lang="en-GB" dirty="0" smtClean="0"/>
              <a:t>Selection (IF Statements)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28792" cy="1752600"/>
          </a:xfrm>
        </p:spPr>
        <p:txBody>
          <a:bodyPr/>
          <a:lstStyle/>
          <a:p>
            <a:r>
              <a:rPr lang="en-GB" dirty="0" smtClean="0"/>
              <a:t>Programming Guides</a:t>
            </a:r>
            <a:endParaRPr lang="en-GB" dirty="0"/>
          </a:p>
        </p:txBody>
      </p:sp>
      <p:pic>
        <p:nvPicPr>
          <p:cNvPr id="1026" name="Picture 2" descr="https://revisecomputerscience.com/wp-content/uploads/2016/10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107" y="1102350"/>
            <a:ext cx="1656184" cy="138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158417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If we want the computer to make a decision based on our input we use “selection”.</a:t>
            </a:r>
          </a:p>
          <a:p>
            <a:r>
              <a:rPr lang="en-GB" sz="2800" dirty="0" smtClean="0"/>
              <a:t>Selection uses </a:t>
            </a:r>
            <a:r>
              <a:rPr lang="en-GB" sz="2800" b="1" dirty="0" smtClean="0">
                <a:solidFill>
                  <a:srgbClr val="FF0000"/>
                </a:solidFill>
              </a:rPr>
              <a:t>If – Else </a:t>
            </a:r>
            <a:r>
              <a:rPr lang="en-GB" sz="2800" dirty="0" smtClean="0"/>
              <a:t>statements</a:t>
            </a:r>
          </a:p>
          <a:p>
            <a:pPr marL="0" indent="0" algn="ctr">
              <a:buNone/>
            </a:pPr>
            <a:endParaRPr lang="en-GB" sz="1400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452320" y="5125999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Outcome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5661248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Outcome 2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955" y="3280189"/>
            <a:ext cx="5529551" cy="282269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Selection (IF Statements)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6741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789" y="2694095"/>
            <a:ext cx="3048000" cy="2171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4412" y="3132557"/>
            <a:ext cx="3096344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IF</a:t>
            </a:r>
            <a:r>
              <a:rPr lang="en-GB" dirty="0" smtClean="0"/>
              <a:t> age &gt; 17 do this</a:t>
            </a:r>
          </a:p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ELSE</a:t>
            </a:r>
            <a:r>
              <a:rPr lang="en-GB" dirty="0" smtClean="0"/>
              <a:t>, do that</a:t>
            </a:r>
            <a:endParaRPr lang="en-US" dirty="0"/>
          </a:p>
        </p:txBody>
      </p:sp>
      <p:cxnSp>
        <p:nvCxnSpPr>
          <p:cNvPr id="6" name="Elbow Connector 5"/>
          <p:cNvCxnSpPr/>
          <p:nvPr/>
        </p:nvCxnSpPr>
        <p:spPr>
          <a:xfrm>
            <a:off x="6073636" y="3365509"/>
            <a:ext cx="1152128" cy="720080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rot="10800000" flipV="1">
            <a:off x="1999404" y="3746503"/>
            <a:ext cx="1204442" cy="678171"/>
          </a:xfrm>
          <a:prstGeom prst="bentConnector3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Down Arrow 7"/>
          <p:cNvSpPr/>
          <p:nvPr/>
        </p:nvSpPr>
        <p:spPr>
          <a:xfrm>
            <a:off x="4360556" y="1983363"/>
            <a:ext cx="50405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63588" y="5262299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IF – ELSE </a:t>
            </a:r>
            <a:r>
              <a:rPr lang="en-GB" sz="2400" dirty="0" smtClean="0"/>
              <a:t>statements allow programs to make decisions based on certain conditions occurring.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515168" y="1521548"/>
            <a:ext cx="219483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What is your age?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85073" y="3703697"/>
            <a:ext cx="1918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“What can I get you?”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9522" y="3989935"/>
            <a:ext cx="1918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“Go home boy!”</a:t>
            </a:r>
            <a:endParaRPr lang="en-US" sz="2400" b="1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Selection (IF Statements)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540353" y="1712997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Example of a virtual barman program deciding whether to serve a customer: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421773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5916" t="7460" r="50264" b="70158"/>
          <a:stretch>
            <a:fillRect/>
          </a:stretch>
        </p:blipFill>
        <p:spPr bwMode="auto">
          <a:xfrm>
            <a:off x="1524448" y="1772816"/>
            <a:ext cx="707278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eft Brace 4"/>
          <p:cNvSpPr/>
          <p:nvPr/>
        </p:nvSpPr>
        <p:spPr>
          <a:xfrm>
            <a:off x="1668464" y="3356992"/>
            <a:ext cx="288032" cy="1368152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87207" y="3408824"/>
            <a:ext cx="1403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When you use selection statements you must indent accordingly. </a:t>
            </a:r>
            <a:endParaRPr lang="en-GB" sz="1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923928" y="3391255"/>
            <a:ext cx="1440160" cy="1800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828831" y="3391255"/>
            <a:ext cx="2535257" cy="7560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6096" y="292494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solidFill>
                  <a:srgbClr val="FF0000"/>
                </a:solidFill>
              </a:rPr>
              <a:t>Colons are needed at the end of each IF and ELSE statement</a:t>
            </a:r>
            <a:endParaRPr lang="en-GB" i="1" dirty="0">
              <a:solidFill>
                <a:srgbClr val="FF0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Selection (IF Statements)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678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3600400"/>
          </a:xfrm>
        </p:spPr>
        <p:txBody>
          <a:bodyPr>
            <a:noAutofit/>
          </a:bodyPr>
          <a:lstStyle/>
          <a:p>
            <a:r>
              <a:rPr lang="en-GB" sz="1600" dirty="0" smtClean="0"/>
              <a:t>In IF statements we will be looking to compare some data.</a:t>
            </a:r>
            <a:endParaRPr lang="en-GB" sz="1600" dirty="0"/>
          </a:p>
          <a:p>
            <a:pPr lvl="1"/>
            <a:r>
              <a:rPr lang="en-GB" sz="1400" dirty="0" smtClean="0"/>
              <a:t>We might want to see if a variable is equal to a number or a piece of text.</a:t>
            </a:r>
          </a:p>
          <a:p>
            <a:pPr lvl="1"/>
            <a:r>
              <a:rPr lang="en-GB" sz="1400" dirty="0" smtClean="0"/>
              <a:t>We might want to see if a variable contains a number greater than another</a:t>
            </a:r>
          </a:p>
          <a:p>
            <a:pPr lvl="1"/>
            <a:r>
              <a:rPr lang="en-GB" sz="1400" dirty="0" smtClean="0"/>
              <a:t>Or contains a number smaller than another.</a:t>
            </a:r>
          </a:p>
          <a:p>
            <a:pPr lvl="1"/>
            <a:endParaRPr lang="en-GB" sz="1400" dirty="0"/>
          </a:p>
          <a:p>
            <a:r>
              <a:rPr lang="en-GB" sz="1600" dirty="0" smtClean="0"/>
              <a:t>In python we use certain symbols to compare data.</a:t>
            </a:r>
          </a:p>
          <a:p>
            <a:pPr lvl="1"/>
            <a:r>
              <a:rPr lang="en-GB" sz="1400" dirty="0" smtClean="0"/>
              <a:t>To see if something is mathematically equal to another we use a double equals sign (==)</a:t>
            </a:r>
          </a:p>
          <a:p>
            <a:pPr lvl="1"/>
            <a:r>
              <a:rPr lang="en-GB" sz="1400" dirty="0" smtClean="0"/>
              <a:t>To see if a variable contains a number greater than another we use the greater than symbol (&gt;)</a:t>
            </a:r>
          </a:p>
          <a:p>
            <a:pPr lvl="1"/>
            <a:r>
              <a:rPr lang="en-GB" sz="1400" dirty="0"/>
              <a:t>To see if a variable contains a number </a:t>
            </a:r>
            <a:r>
              <a:rPr lang="en-GB" sz="1400" dirty="0" smtClean="0"/>
              <a:t>smaller </a:t>
            </a:r>
            <a:r>
              <a:rPr lang="en-GB" sz="1400" dirty="0"/>
              <a:t>than another we use the </a:t>
            </a:r>
            <a:r>
              <a:rPr lang="en-GB" sz="1400" dirty="0" smtClean="0"/>
              <a:t>less </a:t>
            </a:r>
            <a:r>
              <a:rPr lang="en-GB" sz="1400" dirty="0"/>
              <a:t>than symbol </a:t>
            </a:r>
            <a:r>
              <a:rPr lang="en-GB" sz="1400" dirty="0" smtClean="0"/>
              <a:t>(&lt;)</a:t>
            </a:r>
            <a:endParaRPr lang="en-GB" sz="1400" dirty="0"/>
          </a:p>
          <a:p>
            <a:pPr lvl="1"/>
            <a:endParaRPr lang="en-GB" sz="1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Selection (IF Statements)</a:t>
            </a:r>
            <a:endParaRPr lang="en-GB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212703"/>
              </p:ext>
            </p:extLst>
          </p:nvPr>
        </p:nvGraphicFramePr>
        <p:xfrm>
          <a:off x="1835696" y="4509120"/>
          <a:ext cx="6096000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3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902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Relational</a:t>
                      </a:r>
                      <a:r>
                        <a:rPr lang="en-GB" sz="1400" baseline="0" dirty="0" smtClean="0"/>
                        <a:t> Operators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How They Compare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02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= (or ==)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Is equal to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022">
                <a:tc>
                  <a:txBody>
                    <a:bodyPr/>
                    <a:lstStyle/>
                    <a:p>
                      <a:pPr marL="0" indent="0" algn="ctr">
                        <a:buFont typeface="Symbol" panose="05050102010706020507" pitchFamily="18" charset="2"/>
                        <a:buNone/>
                      </a:pPr>
                      <a:r>
                        <a:rPr lang="en-GB" sz="1100" dirty="0" smtClean="0"/>
                        <a:t>&lt;&gt;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(or !=)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Is not equal</a:t>
                      </a:r>
                      <a:r>
                        <a:rPr lang="en-GB" sz="1100" baseline="0" dirty="0" smtClean="0"/>
                        <a:t> to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902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&lt;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Is less than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902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&gt;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Is greater than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902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&lt;=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Is less</a:t>
                      </a:r>
                      <a:r>
                        <a:rPr lang="en-GB" sz="1100" baseline="0" dirty="0" smtClean="0"/>
                        <a:t> than or equal to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902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&gt;=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/>
                        <a:t>Is greater than or equal to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32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5916" t="7460" r="50264" b="70158"/>
          <a:stretch>
            <a:fillRect/>
          </a:stretch>
        </p:blipFill>
        <p:spPr bwMode="auto">
          <a:xfrm>
            <a:off x="455263" y="1844824"/>
            <a:ext cx="4624514" cy="244827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05064"/>
            <a:ext cx="4176464" cy="165618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544" y="358165"/>
            <a:ext cx="8496944" cy="854968"/>
          </a:xfr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Selection (IF Statements)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5436096" y="2181966"/>
            <a:ext cx="331236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You can compare the contents of two variables in an IF statement.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44012" y="4653136"/>
            <a:ext cx="3714553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You can also compare the contents of a variable against some ‘hard coded’ data. Remember, if it’s a string, you must use speech marks!</a:t>
            </a:r>
            <a:endParaRPr lang="en-GB" dirty="0"/>
          </a:p>
        </p:txBody>
      </p:sp>
      <p:sp>
        <p:nvSpPr>
          <p:cNvPr id="10" name="Freeform 9"/>
          <p:cNvSpPr/>
          <p:nvPr/>
        </p:nvSpPr>
        <p:spPr>
          <a:xfrm>
            <a:off x="2006221" y="2470245"/>
            <a:ext cx="3425588" cy="491319"/>
          </a:xfrm>
          <a:custGeom>
            <a:avLst/>
            <a:gdLst>
              <a:gd name="connsiteX0" fmla="*/ 3425588 w 3425588"/>
              <a:gd name="connsiteY0" fmla="*/ 0 h 491319"/>
              <a:gd name="connsiteX1" fmla="*/ 1187355 w 3425588"/>
              <a:gd name="connsiteY1" fmla="*/ 122830 h 491319"/>
              <a:gd name="connsiteX2" fmla="*/ 0 w 3425588"/>
              <a:gd name="connsiteY2" fmla="*/ 491319 h 49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5588" h="491319">
                <a:moveTo>
                  <a:pt x="3425588" y="0"/>
                </a:moveTo>
                <a:cubicBezTo>
                  <a:pt x="2591937" y="20472"/>
                  <a:pt x="1758286" y="40944"/>
                  <a:pt x="1187355" y="122830"/>
                </a:cubicBezTo>
                <a:cubicBezTo>
                  <a:pt x="616424" y="204717"/>
                  <a:pt x="308212" y="348018"/>
                  <a:pt x="0" y="491319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>
            <a:off x="3616657" y="4286685"/>
            <a:ext cx="1869743" cy="353554"/>
          </a:xfrm>
          <a:custGeom>
            <a:avLst/>
            <a:gdLst>
              <a:gd name="connsiteX0" fmla="*/ 0 w 1869743"/>
              <a:gd name="connsiteY0" fmla="*/ 353554 h 353554"/>
              <a:gd name="connsiteX1" fmla="*/ 791570 w 1869743"/>
              <a:gd name="connsiteY1" fmla="*/ 12360 h 353554"/>
              <a:gd name="connsiteX2" fmla="*/ 1869743 w 1869743"/>
              <a:gd name="connsiteY2" fmla="*/ 107894 h 35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69743" h="353554">
                <a:moveTo>
                  <a:pt x="0" y="353554"/>
                </a:moveTo>
                <a:cubicBezTo>
                  <a:pt x="239973" y="203428"/>
                  <a:pt x="479946" y="53303"/>
                  <a:pt x="791570" y="12360"/>
                </a:cubicBezTo>
                <a:cubicBezTo>
                  <a:pt x="1103194" y="-28583"/>
                  <a:pt x="1486468" y="39655"/>
                  <a:pt x="1869743" y="107894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3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337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Symbol</vt:lpstr>
      <vt:lpstr>Office Theme</vt:lpstr>
      <vt:lpstr>Selection (IF Statements)</vt:lpstr>
      <vt:lpstr>Selection (IF Statements)</vt:lpstr>
      <vt:lpstr>Selection (IF Statements)</vt:lpstr>
      <vt:lpstr>Selection (IF Statements)</vt:lpstr>
      <vt:lpstr>Selection (IF Statements)</vt:lpstr>
      <vt:lpstr>Selection (IF Statements)</vt:lpstr>
    </vt:vector>
  </TitlesOfParts>
  <Company>Sidmouth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</dc:creator>
  <cp:lastModifiedBy>Sam Wickins</cp:lastModifiedBy>
  <cp:revision>171</cp:revision>
  <cp:lastPrinted>2016-10-18T07:43:41Z</cp:lastPrinted>
  <dcterms:created xsi:type="dcterms:W3CDTF">2013-09-11T18:04:43Z</dcterms:created>
  <dcterms:modified xsi:type="dcterms:W3CDTF">2017-07-02T10:32:10Z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167548</vt:lpwstr>
  </property>
  <property fmtid="{D5CDD505-2E9C-101B-9397-08002B2CF9AE}" pid="3" name="NXPowerLiteSettings">
    <vt:lpwstr>C74006B004C800</vt:lpwstr>
  </property>
  <property fmtid="{D5CDD505-2E9C-101B-9397-08002B2CF9AE}" pid="4" name="NXPowerLiteVersion">
    <vt:lpwstr>S7.0.8</vt:lpwstr>
  </property>
</Properties>
</file>