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62" r:id="rId3"/>
    <p:sldId id="357" r:id="rId4"/>
    <p:sldId id="338" r:id="rId5"/>
    <p:sldId id="341" r:id="rId6"/>
    <p:sldId id="343" r:id="rId7"/>
    <p:sldId id="367" r:id="rId8"/>
    <p:sldId id="366" r:id="rId9"/>
    <p:sldId id="342" r:id="rId10"/>
    <p:sldId id="363" r:id="rId11"/>
    <p:sldId id="344" r:id="rId12"/>
    <p:sldId id="345" r:id="rId13"/>
    <p:sldId id="346" r:id="rId14"/>
    <p:sldId id="361" r:id="rId15"/>
    <p:sldId id="362" r:id="rId16"/>
    <p:sldId id="368" r:id="rId17"/>
    <p:sldId id="348" r:id="rId18"/>
    <p:sldId id="358" r:id="rId19"/>
    <p:sldId id="359" r:id="rId20"/>
    <p:sldId id="360" r:id="rId21"/>
    <p:sldId id="350" r:id="rId22"/>
    <p:sldId id="355" r:id="rId23"/>
    <p:sldId id="352" r:id="rId24"/>
    <p:sldId id="356" r:id="rId25"/>
    <p:sldId id="353" r:id="rId26"/>
  </p:sldIdLst>
  <p:sldSz cx="9144000" cy="6858000" type="screen4x3"/>
  <p:notesSz cx="6858000" cy="9144000"/>
  <p:embeddedFontLst>
    <p:embeddedFont>
      <p:font typeface="Museo 100" panose="02000000000000000000" pitchFamily="2" charset="0"/>
      <p:regular r:id="rId28"/>
    </p:embeddedFont>
    <p:embeddedFont>
      <p:font typeface="Museo 500" panose="02000000000000000000" pitchFamily="2" charset="0"/>
      <p:regular r:id="rId29"/>
    </p:embeddedFont>
    <p:embeddedFont>
      <p:font typeface="Museo 900" panose="02000000000000000000" pitchFamily="2" charset="0"/>
      <p:bold r:id="rId30"/>
    </p:embeddedFont>
    <p:embeddedFont>
      <p:font typeface="Museo 700" panose="02000000000000000000" pitchFamily="2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useo900-Regular" panose="02000000000000000000" pitchFamily="2" charset="0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7"/>
    <a:srgbClr val="A41E21"/>
    <a:srgbClr val="FFE101"/>
    <a:srgbClr val="008000"/>
    <a:srgbClr val="DA8200"/>
    <a:srgbClr val="238296"/>
    <a:srgbClr val="5C89A4"/>
    <a:srgbClr val="D1919B"/>
    <a:srgbClr val="C396A3"/>
    <a:srgbClr val="98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2" autoAdjust="0"/>
    <p:restoredTop sz="94660"/>
  </p:normalViewPr>
  <p:slideViewPr>
    <p:cSldViewPr snapToGrid="0" snapToObjects="1" showGuides="1">
      <p:cViewPr varScale="1">
        <p:scale>
          <a:sx n="72" d="100"/>
          <a:sy n="72" d="100"/>
        </p:scale>
        <p:origin x="78" y="29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05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611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4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27168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Bitmapped graphics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lang="en-US" sz="1200" b="0" baseline="0" dirty="0" smtClean="0">
                <a:solidFill>
                  <a:srgbClr val="FFFFFF"/>
                </a:solidFill>
                <a:latin typeface="Arial"/>
                <a:cs typeface="Arial"/>
              </a:rPr>
              <a:t> representation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7" name="Picture 36" descr="Logo Unit 3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Logo Unit 3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Bitmapped graphics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lang="en-US" sz="1200" b="0" baseline="0" dirty="0" smtClean="0">
                <a:solidFill>
                  <a:srgbClr val="FFFFFF"/>
                </a:solidFill>
                <a:latin typeface="Arial"/>
                <a:cs typeface="Arial"/>
              </a:rPr>
              <a:t> representation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6" name="Picture 45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Bitmapped graphics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lang="en-US" sz="1200" b="0" baseline="0" dirty="0" smtClean="0">
                <a:solidFill>
                  <a:srgbClr val="FFFFFF"/>
                </a:solidFill>
                <a:latin typeface="Arial"/>
                <a:cs typeface="Arial"/>
              </a:rPr>
              <a:t> representation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70"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Bitmapped graphics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lang="en-US" sz="1200" b="0" baseline="0" dirty="0" smtClean="0">
                <a:solidFill>
                  <a:srgbClr val="FFFFFF"/>
                </a:solidFill>
                <a:latin typeface="Arial"/>
                <a:cs typeface="Arial"/>
              </a:rPr>
              <a:t> representation</a:t>
            </a: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GB" dirty="0" smtClean="0">
                <a:latin typeface="Museo 900" panose="02000000000000000000" pitchFamily="50" charset="0"/>
              </a:rPr>
              <a:t>Representing images</a:t>
            </a:r>
            <a:br>
              <a:rPr lang="en-GB" dirty="0" smtClean="0">
                <a:latin typeface="Museo 900" panose="02000000000000000000" pitchFamily="50" charset="0"/>
              </a:rPr>
            </a:b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Data </a:t>
            </a:r>
            <a:r>
              <a:rPr lang="en-US" sz="2000" dirty="0" smtClean="0">
                <a:latin typeface="Museo 100" panose="02000000000000000000" pitchFamily="50" charset="0"/>
              </a:rPr>
              <a:t>representation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Types of bitmap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An image that is comprised of pixels is a bitmap file</a:t>
            </a:r>
          </a:p>
          <a:p>
            <a:r>
              <a:rPr lang="en-GB" dirty="0" smtClean="0"/>
              <a:t>Common bitmap file types are:</a:t>
            </a:r>
          </a:p>
          <a:p>
            <a:pPr lvl="1"/>
            <a:r>
              <a:rPr lang="en-GB" dirty="0" smtClean="0"/>
              <a:t>BMP</a:t>
            </a:r>
          </a:p>
          <a:p>
            <a:pPr lvl="1"/>
            <a:r>
              <a:rPr lang="en-GB" dirty="0" smtClean="0"/>
              <a:t>JPG</a:t>
            </a:r>
          </a:p>
          <a:p>
            <a:pPr lvl="1"/>
            <a:r>
              <a:rPr lang="en-GB" dirty="0" smtClean="0"/>
              <a:t>GIF</a:t>
            </a:r>
          </a:p>
          <a:p>
            <a:pPr lvl="1"/>
            <a:r>
              <a:rPr lang="en-GB" dirty="0" smtClean="0"/>
              <a:t>PNG</a:t>
            </a:r>
          </a:p>
          <a:p>
            <a:pPr lvl="1"/>
            <a:r>
              <a:rPr lang="en-GB" dirty="0" smtClean="0"/>
              <a:t>TIF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Bitmap resolution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number of pixels used to make up a bitmap image is defined by the </a:t>
            </a:r>
            <a:r>
              <a:rPr lang="en-US" b="1" dirty="0" smtClean="0"/>
              <a:t>resolution</a:t>
            </a:r>
          </a:p>
          <a:p>
            <a:r>
              <a:rPr lang="en-GB" dirty="0"/>
              <a:t>The area is defined by the image width and height in pixels e.g. </a:t>
            </a:r>
            <a:r>
              <a:rPr lang="en-GB" dirty="0" smtClean="0"/>
              <a:t>1080x768</a:t>
            </a:r>
            <a:endParaRPr lang="en-GB" dirty="0"/>
          </a:p>
          <a:p>
            <a:pPr lvl="1"/>
            <a:r>
              <a:rPr lang="en-GB" dirty="0"/>
              <a:t>72dpi = screen resolution</a:t>
            </a:r>
          </a:p>
          <a:p>
            <a:pPr lvl="1"/>
            <a:r>
              <a:rPr lang="en-GB" dirty="0"/>
              <a:t>300 dpi = print quality resolution</a:t>
            </a:r>
          </a:p>
        </p:txBody>
      </p:sp>
      <p:pic>
        <p:nvPicPr>
          <p:cNvPr id="5" name="Picture 4" descr="C:\Users\Rob\Desktop\FirefoxResolutio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39" y="4938893"/>
            <a:ext cx="8650258" cy="11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800" y="4566237"/>
            <a:ext cx="850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1x1	    2x2            5x5	        10x10	   25x25	      50x50	72x72     300x300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92" y="3540932"/>
            <a:ext cx="4121116" cy="309083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Number of pixels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2258221"/>
          </a:xfrm>
        </p:spPr>
        <p:txBody>
          <a:bodyPr/>
          <a:lstStyle/>
          <a:p>
            <a:r>
              <a:rPr lang="en-US" dirty="0" smtClean="0"/>
              <a:t>Resolution is defined as </a:t>
            </a:r>
            <a:r>
              <a:rPr lang="en-GB" i="1" dirty="0"/>
              <a:t>width x height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A </a:t>
            </a:r>
            <a:r>
              <a:rPr lang="en-GB" dirty="0"/>
              <a:t>typical bitmap might be 1000 x 1000 </a:t>
            </a:r>
            <a:endParaRPr lang="en-GB" dirty="0" smtClean="0"/>
          </a:p>
          <a:p>
            <a:pPr lvl="1"/>
            <a:r>
              <a:rPr lang="en-GB" dirty="0" smtClean="0"/>
              <a:t>This would mean a total of 1,000,000 pixels would be used</a:t>
            </a:r>
          </a:p>
          <a:p>
            <a:pPr lvl="1"/>
            <a:r>
              <a:rPr lang="en-GB" dirty="0" smtClean="0"/>
              <a:t>Typically this would be referred to as a 1 megapixel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4676" y="3384278"/>
            <a:ext cx="8028974" cy="2681277"/>
            <a:chOff x="574676" y="3384278"/>
            <a:chExt cx="8028974" cy="2681277"/>
          </a:xfrm>
        </p:grpSpPr>
        <p:pic>
          <p:nvPicPr>
            <p:cNvPr id="3074" name="Picture 2" descr="C:\Users\Rob\AppData\Roaming\PixelMetrics\CaptureWiz\Temp\3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300" y="3384278"/>
              <a:ext cx="7828350" cy="231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4676" y="5696223"/>
              <a:ext cx="764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x0.5      x1             x2	                   x4	                             x16	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Resolution doesn’t define the actual physical size of an image</a:t>
            </a:r>
          </a:p>
          <a:p>
            <a:pPr lvl="1"/>
            <a:r>
              <a:rPr lang="en-US" dirty="0" smtClean="0"/>
              <a:t>If an image is made bigger (or smaller), the size of each pixel grows or shrinks to maintain the required resolution</a:t>
            </a:r>
          </a:p>
          <a:p>
            <a:pPr lvl="1"/>
            <a:r>
              <a:rPr lang="en-US" dirty="0" smtClean="0"/>
              <a:t>This is why </a:t>
            </a:r>
            <a:r>
              <a:rPr lang="en-US" dirty="0"/>
              <a:t>there is a deterioration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quality when a bitmap is resized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53989" y="4580591"/>
            <a:ext cx="981635" cy="268941"/>
          </a:xfrm>
          <a:prstGeom prst="straightConnector1">
            <a:avLst/>
          </a:prstGeom>
          <a:ln w="28575">
            <a:solidFill>
              <a:srgbClr val="EE312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95082" y="4888846"/>
            <a:ext cx="541788" cy="148434"/>
          </a:xfrm>
          <a:prstGeom prst="straightConnector1">
            <a:avLst/>
          </a:prstGeom>
          <a:ln w="28575">
            <a:solidFill>
              <a:srgbClr val="EE3127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7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en-US" dirty="0"/>
              <a:t>Creating </a:t>
            </a:r>
            <a:r>
              <a:rPr lang="en-GB" altLang="en-US"/>
              <a:t>an </a:t>
            </a:r>
            <a:r>
              <a:rPr lang="en-GB" altLang="en-US" smtClean="0"/>
              <a:t>Image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778894" cy="3453607"/>
          </a:xfrm>
        </p:spPr>
        <p:txBody>
          <a:bodyPr/>
          <a:lstStyle/>
          <a:p>
            <a:r>
              <a:rPr lang="en-GB" altLang="en-US" dirty="0"/>
              <a:t>Each Pixel is given a binary value</a:t>
            </a:r>
          </a:p>
          <a:p>
            <a:r>
              <a:rPr lang="en-GB" altLang="en-US" dirty="0"/>
              <a:t>Each value represents a different colour</a:t>
            </a:r>
          </a:p>
          <a:p>
            <a:r>
              <a:rPr lang="en-GB" altLang="en-US" dirty="0"/>
              <a:t>Using one bit per pixel allows only 2 values, 0 and 1</a:t>
            </a:r>
          </a:p>
          <a:p>
            <a:pPr>
              <a:buNone/>
            </a:pPr>
            <a:r>
              <a:rPr lang="en-GB" altLang="en-US" dirty="0"/>
              <a:t>	1 = </a:t>
            </a:r>
            <a:r>
              <a:rPr lang="en-GB" altLang="en-US" dirty="0" smtClean="0"/>
              <a:t>White, </a:t>
            </a:r>
            <a:r>
              <a:rPr lang="en-GB" altLang="en-US" dirty="0"/>
              <a:t>0 = </a:t>
            </a:r>
            <a:r>
              <a:rPr lang="en-GB" altLang="en-US" dirty="0" smtClean="0"/>
              <a:t>Black</a:t>
            </a:r>
            <a:endParaRPr lang="en-GB" altLang="en-US" dirty="0"/>
          </a:p>
          <a:p>
            <a:endParaRPr lang="en-GB" altLang="en-US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517842"/>
              </p:ext>
            </p:extLst>
          </p:nvPr>
        </p:nvGraphicFramePr>
        <p:xfrm>
          <a:off x="4788023" y="1742920"/>
          <a:ext cx="3600326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21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</a:tblGrid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9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724279" y="906233"/>
            <a:ext cx="8158463" cy="670772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GB" altLang="en-US" dirty="0"/>
              <a:t>Increasing the number of colours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995204" cy="345360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 smtClean="0"/>
              <a:t>More </a:t>
            </a:r>
            <a:r>
              <a:rPr lang="en-GB" dirty="0"/>
              <a:t>bits per pixel = more colour combinations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/>
              <a:t>1 bit = 2 Colours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b="1" dirty="0"/>
              <a:t>2 bits = 4 Colours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/>
              <a:t>3 bits = 8 Colours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/>
              <a:t>4 bits = 16 Colours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GB" dirty="0"/>
              <a:t>How many bits per pixel required for 256 colours?</a:t>
            </a:r>
          </a:p>
          <a:p>
            <a:pPr>
              <a:spcAft>
                <a:spcPts val="0"/>
              </a:spcAft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18559" name="Content Placeholder 5"/>
          <p:cNvSpPr txBox="1">
            <a:spLocks/>
          </p:cNvSpPr>
          <p:nvPr/>
        </p:nvSpPr>
        <p:spPr bwMode="auto">
          <a:xfrm rot="10800000" flipV="1">
            <a:off x="4919663" y="5949950"/>
            <a:ext cx="9382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3200">
                <a:latin typeface="Calibri" pitchFamily="34" charset="0"/>
              </a:rPr>
              <a:t>00 =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3437"/>
              </p:ext>
            </p:extLst>
          </p:nvPr>
        </p:nvGraphicFramePr>
        <p:xfrm>
          <a:off x="5930900" y="6084888"/>
          <a:ext cx="358775" cy="36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75"/>
              </a:tblGrid>
              <a:tr h="36036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8566" name="Content Placeholder 5"/>
          <p:cNvSpPr txBox="1">
            <a:spLocks/>
          </p:cNvSpPr>
          <p:nvPr/>
        </p:nvSpPr>
        <p:spPr bwMode="auto">
          <a:xfrm rot="10800000" flipV="1">
            <a:off x="6805613" y="5949950"/>
            <a:ext cx="9382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3200">
                <a:latin typeface="Calibri" pitchFamily="34" charset="0"/>
              </a:rPr>
              <a:t>11 =  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815263" y="6084888"/>
          <a:ext cx="360362" cy="36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2"/>
              </a:tblGrid>
              <a:tr h="36036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73" name="Content Placeholder 5"/>
          <p:cNvSpPr txBox="1">
            <a:spLocks/>
          </p:cNvSpPr>
          <p:nvPr/>
        </p:nvSpPr>
        <p:spPr bwMode="auto">
          <a:xfrm rot="10800000" flipV="1">
            <a:off x="4929188" y="5445125"/>
            <a:ext cx="9382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3200">
                <a:latin typeface="Calibri" pitchFamily="34" charset="0"/>
              </a:rPr>
              <a:t>01 =  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59460"/>
              </p:ext>
            </p:extLst>
          </p:nvPr>
        </p:nvGraphicFramePr>
        <p:xfrm>
          <a:off x="5938838" y="5581650"/>
          <a:ext cx="360362" cy="3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2"/>
              </a:tblGrid>
              <a:tr h="35877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18580" name="Content Placeholder 5"/>
          <p:cNvSpPr txBox="1">
            <a:spLocks/>
          </p:cNvSpPr>
          <p:nvPr/>
        </p:nvSpPr>
        <p:spPr bwMode="auto">
          <a:xfrm rot="10800000" flipV="1">
            <a:off x="6800850" y="5445125"/>
            <a:ext cx="9382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3200">
                <a:latin typeface="Calibri" pitchFamily="34" charset="0"/>
              </a:rPr>
              <a:t>10 =  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34185"/>
              </p:ext>
            </p:extLst>
          </p:nvPr>
        </p:nvGraphicFramePr>
        <p:xfrm>
          <a:off x="7812088" y="5581650"/>
          <a:ext cx="358775" cy="35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75"/>
              </a:tblGrid>
              <a:tr h="35877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308363"/>
              </p:ext>
            </p:extLst>
          </p:nvPr>
        </p:nvGraphicFramePr>
        <p:xfrm>
          <a:off x="4919662" y="1846265"/>
          <a:ext cx="3600450" cy="359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  <a:gridCol w="360045"/>
              </a:tblGrid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00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5988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GB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8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Creating images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Use Bit depth.xls to create an image of either 1 or 2 bits colour depth</a:t>
            </a:r>
          </a:p>
          <a:p>
            <a:pPr lvl="1"/>
            <a:r>
              <a:rPr lang="en-GB" dirty="0" smtClean="0"/>
              <a:t>How does the colour depth affect the number of colours that can be represented?</a:t>
            </a:r>
          </a:p>
          <a:p>
            <a:pPr lvl="1"/>
            <a:r>
              <a:rPr lang="en-GB" dirty="0" smtClean="0"/>
              <a:t>How does bit depth </a:t>
            </a:r>
            <a:br>
              <a:rPr lang="en-GB" dirty="0" smtClean="0"/>
            </a:br>
            <a:r>
              <a:rPr lang="en-GB" dirty="0" smtClean="0"/>
              <a:t>affect file size?</a:t>
            </a:r>
          </a:p>
          <a:p>
            <a:endParaRPr lang="en-GB" dirty="0"/>
          </a:p>
        </p:txBody>
      </p:sp>
      <p:pic>
        <p:nvPicPr>
          <p:cNvPr id="1028" name="Picture 4" descr="C:\Users\Rob\AppData\Roaming\PixelMetrics\CaptureWiz\Tem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116657"/>
            <a:ext cx="4191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6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or bit depth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Each pixel can represent a finite number of </a:t>
            </a:r>
            <a:r>
              <a:rPr lang="en-US" dirty="0" err="1" smtClean="0"/>
              <a:t>colours</a:t>
            </a:r>
            <a:endParaRPr lang="en-US" dirty="0" smtClean="0"/>
          </a:p>
          <a:p>
            <a:pPr lvl="1"/>
            <a:r>
              <a:rPr lang="en-US" dirty="0" smtClean="0"/>
              <a:t>A pixel is attributed a number of </a:t>
            </a:r>
            <a:r>
              <a:rPr lang="en-US" i="1" dirty="0" smtClean="0"/>
              <a:t>n</a:t>
            </a:r>
            <a:r>
              <a:rPr lang="en-US" dirty="0" smtClean="0"/>
              <a:t> bits</a:t>
            </a:r>
          </a:p>
          <a:p>
            <a:pPr lvl="1"/>
            <a:r>
              <a:rPr lang="en-US" dirty="0" smtClean="0"/>
              <a:t>The number of combinations (2</a:t>
            </a:r>
            <a:r>
              <a:rPr lang="en-US" baseline="30000" dirty="0" smtClean="0"/>
              <a:t>n</a:t>
            </a:r>
            <a:r>
              <a:rPr lang="en-US" dirty="0" smtClean="0"/>
              <a:t>) dictates the bit depth and therefore the number of </a:t>
            </a:r>
            <a:r>
              <a:rPr lang="en-US" dirty="0" err="1" smtClean="0"/>
              <a:t>colours</a:t>
            </a:r>
            <a:r>
              <a:rPr lang="en-US" dirty="0" smtClean="0"/>
              <a:t> that can be represented</a:t>
            </a:r>
          </a:p>
          <a:p>
            <a:pPr lvl="1"/>
            <a:r>
              <a:rPr lang="en-US" dirty="0" smtClean="0"/>
              <a:t>A higher bit depth gives a greater range of </a:t>
            </a:r>
            <a:r>
              <a:rPr lang="en-US" dirty="0" err="1" smtClean="0"/>
              <a:t>colour</a:t>
            </a:r>
            <a:r>
              <a:rPr lang="en-US" dirty="0" smtClean="0"/>
              <a:t> and a better quality of image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EE3127"/>
                </a:solidFill>
              </a:rPr>
              <a:t>8 bits per pixel = 2</a:t>
            </a:r>
            <a:r>
              <a:rPr lang="en-US" sz="2800" b="1" baseline="30000" dirty="0" smtClean="0">
                <a:solidFill>
                  <a:srgbClr val="EE3127"/>
                </a:solidFill>
              </a:rPr>
              <a:t>8</a:t>
            </a:r>
            <a:r>
              <a:rPr lang="en-US" sz="2800" b="1" dirty="0" smtClean="0">
                <a:solidFill>
                  <a:srgbClr val="EE3127"/>
                </a:solidFill>
              </a:rPr>
              <a:t> = </a:t>
            </a:r>
            <a:r>
              <a:rPr lang="en-US" sz="2800" b="1" dirty="0" smtClean="0">
                <a:solidFill>
                  <a:srgbClr val="A41E21"/>
                </a:solidFill>
              </a:rPr>
              <a:t>256 </a:t>
            </a:r>
            <a:r>
              <a:rPr lang="en-US" sz="2800" b="1" dirty="0" err="1" smtClean="0">
                <a:solidFill>
                  <a:srgbClr val="A41E21"/>
                </a:solidFill>
              </a:rPr>
              <a:t>colours</a:t>
            </a:r>
            <a:endParaRPr lang="en-US" sz="2800" b="1" dirty="0" smtClean="0">
              <a:solidFill>
                <a:srgbClr val="A41E2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EE3127"/>
                </a:solidFill>
              </a:rPr>
              <a:t>16 bits per pixel = 2</a:t>
            </a:r>
            <a:r>
              <a:rPr lang="en-US" sz="2800" b="1" baseline="30000" dirty="0" smtClean="0">
                <a:solidFill>
                  <a:srgbClr val="EE3127"/>
                </a:solidFill>
              </a:rPr>
              <a:t>16</a:t>
            </a:r>
            <a:r>
              <a:rPr lang="en-US" sz="2800" b="1" dirty="0" smtClean="0">
                <a:solidFill>
                  <a:srgbClr val="EE3127"/>
                </a:solidFill>
              </a:rPr>
              <a:t> = </a:t>
            </a:r>
            <a:r>
              <a:rPr lang="en-US" sz="2800" b="1" dirty="0" smtClean="0">
                <a:solidFill>
                  <a:srgbClr val="A41E21"/>
                </a:solidFill>
              </a:rPr>
              <a:t>65,536 </a:t>
            </a:r>
            <a:r>
              <a:rPr lang="en-US" sz="2800" b="1" dirty="0" err="1" smtClean="0">
                <a:solidFill>
                  <a:srgbClr val="A41E21"/>
                </a:solidFill>
              </a:rPr>
              <a:t>colours</a:t>
            </a:r>
            <a:endParaRPr lang="en-US" sz="2800" b="1" dirty="0" smtClean="0">
              <a:solidFill>
                <a:srgbClr val="A41E21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EE3127"/>
                </a:solidFill>
              </a:rPr>
              <a:t>24 bits per pixel = 2</a:t>
            </a:r>
            <a:r>
              <a:rPr lang="en-US" sz="2800" b="1" baseline="30000" dirty="0" smtClean="0">
                <a:solidFill>
                  <a:srgbClr val="EE3127"/>
                </a:solidFill>
              </a:rPr>
              <a:t>24</a:t>
            </a:r>
            <a:r>
              <a:rPr lang="en-US" sz="2800" b="1" dirty="0" smtClean="0">
                <a:solidFill>
                  <a:srgbClr val="EE3127"/>
                </a:solidFill>
              </a:rPr>
              <a:t> = </a:t>
            </a:r>
            <a:r>
              <a:rPr lang="en-US" sz="2800" b="1" dirty="0" smtClean="0">
                <a:solidFill>
                  <a:srgbClr val="A41E21"/>
                </a:solidFill>
              </a:rPr>
              <a:t>16,777,216 </a:t>
            </a:r>
            <a:r>
              <a:rPr lang="en-US" sz="2800" b="1" dirty="0" err="1" smtClean="0">
                <a:solidFill>
                  <a:srgbClr val="A41E21"/>
                </a:solidFill>
              </a:rPr>
              <a:t>colours</a:t>
            </a:r>
            <a:endParaRPr lang="en-US" sz="2800" b="1" dirty="0">
              <a:solidFill>
                <a:srgbClr val="A41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Variation in quality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Changing the colour depth of an image will affect the number of colours it can display, as shown below: 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9936" y="2865505"/>
            <a:ext cx="8506473" cy="3303152"/>
            <a:chOff x="359936" y="2937929"/>
            <a:chExt cx="8506473" cy="3303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36" y="2937929"/>
              <a:ext cx="2101236" cy="282008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18600000" rev="0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528" y="2937929"/>
              <a:ext cx="2101236" cy="282008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18600000" rev="0"/>
              </a:camera>
              <a:lightRig rig="threePt" dir="t"/>
            </a:scene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120" y="2937929"/>
              <a:ext cx="2101236" cy="282008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18600000" rev="0"/>
              </a:camera>
              <a:lightRig rig="threePt" dir="t"/>
            </a:scene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712" y="2937932"/>
              <a:ext cx="2101236" cy="282007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18600000" rev="0"/>
              </a:camera>
              <a:lightRig rig="threePt" dir="t"/>
            </a:scene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04" y="2937932"/>
              <a:ext cx="2101236" cy="282007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18600000" rev="0"/>
              </a:camera>
              <a:lightRig rig="threePt" dir="t"/>
            </a:scene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5173" y="2937932"/>
              <a:ext cx="2101236" cy="2820078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Right">
                <a:rot lat="0" lon="3000000" rev="0"/>
              </a:camera>
              <a:lightRig rig="threePt" dir="t"/>
            </a:scene3d>
          </p:spPr>
        </p:pic>
        <p:sp>
          <p:nvSpPr>
            <p:cNvPr id="12" name="TextBox 11"/>
            <p:cNvSpPr txBox="1"/>
            <p:nvPr/>
          </p:nvSpPr>
          <p:spPr>
            <a:xfrm>
              <a:off x="793941" y="5933304"/>
              <a:ext cx="77468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2 Colours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4 Colours           8 Colours          16 Colours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256 Colours         16.7m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Colours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9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Colour values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5964" y="932498"/>
            <a:ext cx="8555598" cy="5442901"/>
            <a:chOff x="385964" y="932498"/>
            <a:chExt cx="8555598" cy="5442901"/>
          </a:xfrm>
        </p:grpSpPr>
        <p:grpSp>
          <p:nvGrpSpPr>
            <p:cNvPr id="10" name="Group 9"/>
            <p:cNvGrpSpPr/>
            <p:nvPr/>
          </p:nvGrpSpPr>
          <p:grpSpPr>
            <a:xfrm>
              <a:off x="385964" y="932498"/>
              <a:ext cx="8555598" cy="5442901"/>
              <a:chOff x="487564" y="830898"/>
              <a:chExt cx="8555598" cy="54429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03699" y="830898"/>
                <a:ext cx="4339463" cy="309589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564" y="1375464"/>
                <a:ext cx="3622271" cy="257296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56376" y="1447952"/>
                <a:ext cx="1409330" cy="2176090"/>
              </a:xfrm>
              <a:prstGeom prst="rect">
                <a:avLst/>
              </a:prstGeom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576" y="3278194"/>
                <a:ext cx="4611877" cy="2995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557857" y="295329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181ml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9339014">
              <a:off x="4968169" y="255340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126ml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219849">
              <a:off x="2931848" y="2726427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61ml</a:t>
              </a:r>
              <a:endParaRPr lang="en-GB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8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GB" dirty="0" smtClean="0"/>
              <a:t>Understand how bitmapped images are represented in terms of size in pixels, resolution and colour depth</a:t>
            </a:r>
          </a:p>
          <a:p>
            <a:pPr lvl="0"/>
            <a:r>
              <a:rPr lang="en-GB" dirty="0" smtClean="0"/>
              <a:t>Be able to calculate the storage requirements for a bitmap image</a:t>
            </a:r>
          </a:p>
          <a:p>
            <a:pPr lvl="0"/>
            <a:r>
              <a:rPr lang="en-GB" dirty="0" smtClean="0"/>
              <a:t>Be aware that images contain metadata and be able to describe typical metadata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Looking at colour codes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98121"/>
          </a:xfrm>
        </p:spPr>
        <p:txBody>
          <a:bodyPr/>
          <a:lstStyle/>
          <a:p>
            <a:r>
              <a:rPr lang="en-GB"/>
              <a:t>Colour values of individual pixels are expressed as denary RGB values and in hexadecimal. Why not in binary in this instance?</a:t>
            </a:r>
          </a:p>
          <a:p>
            <a:r>
              <a:rPr lang="en-GB"/>
              <a:t>RGB (Red, Green and Blue) values range between 0-255. How many bits are required for 256 variations of each?</a:t>
            </a:r>
          </a:p>
          <a:p>
            <a:r>
              <a:rPr lang="en-GB"/>
              <a:t>How many bits altogether?</a:t>
            </a:r>
          </a:p>
          <a:p>
            <a:r>
              <a:rPr lang="en-GB"/>
              <a:t>In 32-bit colour what are the last 8 bits for?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5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Calculating file size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Image file size is determined by the number of pixels used and the number of colour combinations available</a:t>
            </a:r>
          </a:p>
          <a:p>
            <a:r>
              <a:rPr lang="en-GB" dirty="0" smtClean="0"/>
              <a:t>For example:</a:t>
            </a:r>
          </a:p>
          <a:p>
            <a:pPr lvl="1"/>
            <a:r>
              <a:rPr lang="en-GB" dirty="0" smtClean="0"/>
              <a:t>An image is captured on a 2 </a:t>
            </a:r>
            <a:r>
              <a:rPr lang="en-GB" dirty="0"/>
              <a:t>megapixel </a:t>
            </a:r>
            <a:r>
              <a:rPr lang="en-GB" dirty="0" smtClean="0"/>
              <a:t>camera</a:t>
            </a:r>
          </a:p>
          <a:p>
            <a:pPr lvl="1"/>
            <a:r>
              <a:rPr lang="en-GB" dirty="0" smtClean="0"/>
              <a:t>Image captured with a 24 </a:t>
            </a:r>
            <a:r>
              <a:rPr lang="en-GB" dirty="0"/>
              <a:t>bit colour depth </a:t>
            </a:r>
            <a:endParaRPr lang="en-GB" dirty="0" smtClean="0"/>
          </a:p>
          <a:p>
            <a:pPr lvl="1"/>
            <a:r>
              <a:rPr lang="en-GB" dirty="0" smtClean="0"/>
              <a:t>2,000,000 x 24 = 48,000,000 bits / 8 = 6,000,000 bytes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6 MB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Quality is traded off </a:t>
            </a:r>
            <a:r>
              <a:rPr lang="en-GB" dirty="0">
                <a:solidFill>
                  <a:srgbClr val="000000"/>
                </a:solidFill>
              </a:rPr>
              <a:t>against file </a:t>
            </a:r>
            <a:r>
              <a:rPr lang="en-GB" dirty="0" smtClean="0">
                <a:solidFill>
                  <a:srgbClr val="000000"/>
                </a:solidFill>
              </a:rPr>
              <a:t>size – you can’t have high quality and a low file size</a:t>
            </a: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Bitmap images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on </a:t>
            </a:r>
            <a:r>
              <a:rPr lang="en-GB" b="1" dirty="0" smtClean="0"/>
              <a:t>Worksheet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637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427142" cy="3453607"/>
          </a:xfrm>
        </p:spPr>
        <p:txBody>
          <a:bodyPr/>
          <a:lstStyle/>
          <a:p>
            <a:r>
              <a:rPr lang="en-GB" dirty="0" smtClean="0"/>
              <a:t>Metadata is data about data and is stored in the same file as the image data</a:t>
            </a:r>
          </a:p>
          <a:p>
            <a:r>
              <a:rPr lang="en-GB" dirty="0" smtClean="0"/>
              <a:t>This includes: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date </a:t>
            </a:r>
            <a:r>
              <a:rPr lang="en-GB" dirty="0" smtClean="0"/>
              <a:t>it </a:t>
            </a:r>
            <a:r>
              <a:rPr lang="en-GB" dirty="0"/>
              <a:t>was </a:t>
            </a:r>
            <a:r>
              <a:rPr lang="en-GB" dirty="0" smtClean="0"/>
              <a:t>created</a:t>
            </a:r>
          </a:p>
          <a:p>
            <a:pPr lvl="1"/>
            <a:r>
              <a:rPr lang="en-GB" dirty="0" smtClean="0"/>
              <a:t>the width and height in pixels of the image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colour </a:t>
            </a:r>
            <a:r>
              <a:rPr lang="en-GB" dirty="0" smtClean="0"/>
              <a:t>depth and 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GPS coordinates of where a photo was taken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59" y="1749161"/>
            <a:ext cx="3155803" cy="43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88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Metadata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2</a:t>
            </a:r>
            <a:r>
              <a:rPr lang="en-GB" dirty="0" smtClean="0"/>
              <a:t> on </a:t>
            </a:r>
            <a:r>
              <a:rPr lang="en-GB" b="1" dirty="0" smtClean="0"/>
              <a:t>Worksheet 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691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Resolution is the density of pixels over an area, it is not the physical size of the image</a:t>
            </a:r>
          </a:p>
          <a:p>
            <a:r>
              <a:rPr lang="en-US" dirty="0" err="1" smtClean="0"/>
              <a:t>Colour</a:t>
            </a:r>
            <a:r>
              <a:rPr lang="en-US" dirty="0" smtClean="0"/>
              <a:t> or bit depth determines the number of </a:t>
            </a:r>
            <a:r>
              <a:rPr lang="en-US" dirty="0" err="1" smtClean="0"/>
              <a:t>colours</a:t>
            </a:r>
            <a:r>
              <a:rPr lang="en-US" dirty="0" smtClean="0"/>
              <a:t> that an image can display</a:t>
            </a:r>
          </a:p>
          <a:p>
            <a:r>
              <a:rPr lang="en-US" dirty="0" smtClean="0"/>
              <a:t>Image quality comes at the expense of file size</a:t>
            </a:r>
          </a:p>
          <a:p>
            <a:r>
              <a:rPr lang="en-US" dirty="0" smtClean="0"/>
              <a:t>Metadata is stored with images and specifies the width, height and </a:t>
            </a:r>
            <a:r>
              <a:rPr lang="en-US" dirty="0" err="1" smtClean="0"/>
              <a:t>colour</a:t>
            </a:r>
            <a:r>
              <a:rPr lang="en-US" dirty="0" smtClean="0"/>
              <a:t> depth amongst other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Binary 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number of bits there </a:t>
            </a:r>
            <a:r>
              <a:rPr lang="en-US" i="1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possible combinations</a:t>
            </a:r>
          </a:p>
          <a:p>
            <a:r>
              <a:rPr lang="en-US" dirty="0" smtClean="0"/>
              <a:t>How many combinations can be represented by:</a:t>
            </a:r>
          </a:p>
          <a:p>
            <a:pPr lvl="1"/>
            <a:r>
              <a:rPr lang="en-US" dirty="0"/>
              <a:t>8 bits</a:t>
            </a:r>
          </a:p>
          <a:p>
            <a:pPr lvl="1"/>
            <a:r>
              <a:rPr lang="en-US" dirty="0"/>
              <a:t>16 bits</a:t>
            </a:r>
          </a:p>
          <a:p>
            <a:pPr lvl="1"/>
            <a:r>
              <a:rPr lang="en-US" dirty="0"/>
              <a:t>24 bits</a:t>
            </a:r>
          </a:p>
        </p:txBody>
      </p:sp>
    </p:spTree>
    <p:extLst>
      <p:ext uri="{BB962C8B-B14F-4D97-AF65-F5344CB8AC3E}">
        <p14:creationId xmlns:p14="http://schemas.microsoft.com/office/powerpoint/2010/main" val="13456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Computer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/>
              <a:t>computer often has to store and process real-world data </a:t>
            </a:r>
            <a:endParaRPr lang="en-GB" dirty="0" smtClean="0"/>
          </a:p>
          <a:p>
            <a:r>
              <a:rPr lang="en-US" dirty="0" smtClean="0"/>
              <a:t>A computer needs data in a format it can understand: patterns of 1s and 0s</a:t>
            </a:r>
          </a:p>
          <a:p>
            <a:r>
              <a:rPr lang="en-US" dirty="0" smtClean="0"/>
              <a:t>This type of data is referred to as </a:t>
            </a:r>
            <a:r>
              <a:rPr lang="en-US" b="1" dirty="0" smtClean="0"/>
              <a:t>digital </a:t>
            </a:r>
            <a:r>
              <a:rPr lang="en-US" b="1" dirty="0" smtClean="0"/>
              <a:t>data</a:t>
            </a:r>
          </a:p>
          <a:p>
            <a:r>
              <a:rPr lang="en-US" dirty="0" smtClean="0"/>
              <a:t>It is different from </a:t>
            </a:r>
            <a:r>
              <a:rPr lang="en-US" b="1" dirty="0" smtClean="0"/>
              <a:t>analogue data </a:t>
            </a:r>
            <a:r>
              <a:rPr lang="en-US" dirty="0" smtClean="0"/>
              <a:t>which can in theory be measured to any degree of accuracy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467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‘Seeing’ images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Humans see ‘images’ by detecting the light reflected by objects they are looking at </a:t>
            </a:r>
            <a:endParaRPr lang="en-GB" dirty="0" smtClean="0"/>
          </a:p>
          <a:p>
            <a:r>
              <a:rPr lang="en-GB" dirty="0"/>
              <a:t>Light is transmitted as waves and changing wave lengths produce different colours </a:t>
            </a:r>
            <a:endParaRPr lang="en-GB" dirty="0" smtClean="0"/>
          </a:p>
          <a:p>
            <a:pPr lvl="1"/>
            <a:r>
              <a:rPr lang="en-GB" dirty="0" smtClean="0"/>
              <a:t>Even though a human cannot detect them all, there is an infinite number of possible colours</a:t>
            </a:r>
          </a:p>
          <a:p>
            <a:pPr lvl="1"/>
            <a:r>
              <a:rPr lang="en-GB" dirty="0" smtClean="0"/>
              <a:t>When a photo is taken using a digital camera, the embedded computer needs to capture and approximate these colours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Capturing an image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53825"/>
          </a:xfrm>
        </p:spPr>
        <p:txBody>
          <a:bodyPr/>
          <a:lstStyle/>
          <a:p>
            <a:r>
              <a:rPr lang="en-GB" dirty="0"/>
              <a:t>When a digital camera captures the image it </a:t>
            </a:r>
            <a:r>
              <a:rPr lang="en-GB" dirty="0" smtClean="0"/>
              <a:t>breaks up </a:t>
            </a:r>
            <a:r>
              <a:rPr lang="en-GB" dirty="0"/>
              <a:t>what it sees through its lens into a grid of </a:t>
            </a:r>
            <a:r>
              <a:rPr lang="en-GB" dirty="0" smtClean="0"/>
              <a:t>pixels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light sensor </a:t>
            </a:r>
            <a:r>
              <a:rPr lang="en-GB" dirty="0" smtClean="0"/>
              <a:t>measures the intensity of colour in each pixel</a:t>
            </a:r>
          </a:p>
          <a:p>
            <a:pPr lvl="1"/>
            <a:r>
              <a:rPr lang="en-GB" dirty="0"/>
              <a:t>Each measurement is converted into a binary code using an electronic component called an </a:t>
            </a:r>
            <a:r>
              <a:rPr lang="en-GB" b="1" dirty="0"/>
              <a:t>analogue-to-digital </a:t>
            </a:r>
            <a:r>
              <a:rPr lang="en-GB" b="1" dirty="0" smtClean="0"/>
              <a:t>convertor</a:t>
            </a:r>
            <a:endParaRPr lang="en-GB" dirty="0" smtClean="0"/>
          </a:p>
          <a:p>
            <a:pPr lvl="1"/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number of pixels recorded </a:t>
            </a:r>
            <a:r>
              <a:rPr lang="en-GB" dirty="0" smtClean="0"/>
              <a:t>in the grid affects </a:t>
            </a:r>
            <a:r>
              <a:rPr lang="en-GB" dirty="0"/>
              <a:t>the number of bits used and, therefore, the size of the file </a:t>
            </a:r>
            <a:r>
              <a:rPr lang="en-GB" dirty="0" smtClean="0"/>
              <a:t>created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729" r="5239" b="7694"/>
          <a:stretch/>
        </p:blipFill>
        <p:spPr>
          <a:xfrm>
            <a:off x="1312328" y="1693333"/>
            <a:ext cx="6477000" cy="431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a camera sensor sees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86627"/>
              </p:ext>
            </p:extLst>
          </p:nvPr>
        </p:nvGraphicFramePr>
        <p:xfrm>
          <a:off x="1310335" y="1697318"/>
          <a:ext cx="6480000" cy="43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729" r="5239" b="7694"/>
          <a:stretch/>
        </p:blipFill>
        <p:spPr>
          <a:xfrm>
            <a:off x="1312328" y="1693333"/>
            <a:ext cx="6477000" cy="431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2" y="1557868"/>
            <a:ext cx="669555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Approximating an image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42861"/>
              </p:ext>
            </p:extLst>
          </p:nvPr>
        </p:nvGraphicFramePr>
        <p:xfrm>
          <a:off x="1300664" y="1702303"/>
          <a:ext cx="6480000" cy="43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6" y="1577005"/>
            <a:ext cx="6695552" cy="47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907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ob\AppData\Roaming\PixelMetrics\CaptureWiz\Temp\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89" y="1625687"/>
            <a:ext cx="371475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Bitmapped (Raster) graphics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907610" cy="4545095"/>
          </a:xfrm>
        </p:spPr>
        <p:txBody>
          <a:bodyPr/>
          <a:lstStyle/>
          <a:p>
            <a:r>
              <a:rPr lang="en-US" dirty="0" smtClean="0"/>
              <a:t>Bitmapped graphics are created using a grid of </a:t>
            </a:r>
            <a:r>
              <a:rPr lang="en-US" b="1" dirty="0" smtClean="0">
                <a:solidFill>
                  <a:srgbClr val="FF0000"/>
                </a:solidFill>
              </a:rPr>
              <a:t>pixels</a:t>
            </a:r>
          </a:p>
          <a:p>
            <a:r>
              <a:rPr lang="en-US" dirty="0" smtClean="0"/>
              <a:t>Each pixel is given a </a:t>
            </a:r>
            <a:r>
              <a:rPr lang="en-US" dirty="0" err="1" smtClean="0"/>
              <a:t>colour</a:t>
            </a:r>
            <a:r>
              <a:rPr lang="en-US" dirty="0" smtClean="0"/>
              <a:t> value</a:t>
            </a:r>
            <a:endParaRPr lang="en-US" dirty="0"/>
          </a:p>
        </p:txBody>
      </p:sp>
      <p:pic>
        <p:nvPicPr>
          <p:cNvPr id="1026" name="Picture 2" descr="C:\Users\Rob\AppData\Roaming\PixelMetrics\CaptureWiz\Temp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94" y="4983600"/>
            <a:ext cx="1075696" cy="10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68952"/>
              </p:ext>
            </p:extLst>
          </p:nvPr>
        </p:nvGraphicFramePr>
        <p:xfrm>
          <a:off x="1034100" y="4134258"/>
          <a:ext cx="2136743" cy="479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81"/>
                <a:gridCol w="347481"/>
                <a:gridCol w="1441781"/>
              </a:tblGrid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75a248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84756"/>
              </p:ext>
            </p:extLst>
          </p:nvPr>
        </p:nvGraphicFramePr>
        <p:xfrm>
          <a:off x="1034100" y="4847816"/>
          <a:ext cx="2136743" cy="479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81"/>
                <a:gridCol w="347481"/>
                <a:gridCol w="1441781"/>
              </a:tblGrid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f0c297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28683"/>
              </p:ext>
            </p:extLst>
          </p:nvPr>
        </p:nvGraphicFramePr>
        <p:xfrm>
          <a:off x="1034100" y="5584680"/>
          <a:ext cx="2136743" cy="479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81"/>
                <a:gridCol w="347481"/>
                <a:gridCol w="1441781"/>
              </a:tblGrid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r>
                        <a:rPr lang="en-GB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239829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751b13</a:t>
                      </a:r>
                      <a:endParaRPr lang="en-GB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040" marR="34040" marT="17020" marB="1702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 flipH="1">
            <a:off x="3017575" y="3194215"/>
            <a:ext cx="2633925" cy="1783193"/>
          </a:xfrm>
          <a:prstGeom prst="line">
            <a:avLst/>
          </a:prstGeom>
          <a:ln w="19050">
            <a:solidFill>
              <a:srgbClr val="EE3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170844" y="5035965"/>
            <a:ext cx="3712556" cy="665983"/>
          </a:xfrm>
          <a:prstGeom prst="line">
            <a:avLst/>
          </a:prstGeom>
          <a:ln w="19050">
            <a:solidFill>
              <a:srgbClr val="EE3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70844" y="2146300"/>
            <a:ext cx="4550756" cy="2095830"/>
          </a:xfrm>
          <a:prstGeom prst="line">
            <a:avLst/>
          </a:prstGeom>
          <a:ln w="19050">
            <a:solidFill>
              <a:srgbClr val="EE3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01459" y="14048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7597" y="24279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2264</TotalTime>
  <Words>1170</Words>
  <Application>Microsoft Office PowerPoint</Application>
  <PresentationFormat>On-screen Show (4:3)</PresentationFormat>
  <Paragraphs>343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Museo 100</vt:lpstr>
      <vt:lpstr>Museo 500</vt:lpstr>
      <vt:lpstr>Museo 900</vt:lpstr>
      <vt:lpstr>Museo 700</vt:lpstr>
      <vt:lpstr>Calibri</vt:lpstr>
      <vt:lpstr>Arial</vt:lpstr>
      <vt:lpstr>Museo900-Regular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Pat</cp:lastModifiedBy>
  <cp:revision>269</cp:revision>
  <dcterms:created xsi:type="dcterms:W3CDTF">2015-03-13T10:25:06Z</dcterms:created>
  <dcterms:modified xsi:type="dcterms:W3CDTF">2015-06-28T19:01:50Z</dcterms:modified>
</cp:coreProperties>
</file>