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5" r:id="rId2"/>
  </p:sldMasterIdLst>
  <p:notesMasterIdLst>
    <p:notesMasterId r:id="rId41"/>
  </p:notesMasterIdLst>
  <p:sldIdLst>
    <p:sldId id="260" r:id="rId3"/>
    <p:sldId id="262" r:id="rId4"/>
    <p:sldId id="286" r:id="rId5"/>
    <p:sldId id="263" r:id="rId6"/>
    <p:sldId id="264" r:id="rId7"/>
    <p:sldId id="288" r:id="rId8"/>
    <p:sldId id="265" r:id="rId9"/>
    <p:sldId id="266" r:id="rId10"/>
    <p:sldId id="267" r:id="rId11"/>
    <p:sldId id="268" r:id="rId12"/>
    <p:sldId id="290" r:id="rId13"/>
    <p:sldId id="291" r:id="rId14"/>
    <p:sldId id="269" r:id="rId15"/>
    <p:sldId id="271" r:id="rId16"/>
    <p:sldId id="270" r:id="rId17"/>
    <p:sldId id="273" r:id="rId18"/>
    <p:sldId id="292" r:id="rId19"/>
    <p:sldId id="293" r:id="rId20"/>
    <p:sldId id="294" r:id="rId21"/>
    <p:sldId id="301" r:id="rId22"/>
    <p:sldId id="302" r:id="rId23"/>
    <p:sldId id="284" r:id="rId24"/>
    <p:sldId id="276" r:id="rId25"/>
    <p:sldId id="279" r:id="rId26"/>
    <p:sldId id="277" r:id="rId27"/>
    <p:sldId id="295" r:id="rId28"/>
    <p:sldId id="296" r:id="rId29"/>
    <p:sldId id="297" r:id="rId30"/>
    <p:sldId id="303" r:id="rId31"/>
    <p:sldId id="304" r:id="rId32"/>
    <p:sldId id="285" r:id="rId33"/>
    <p:sldId id="281" r:id="rId34"/>
    <p:sldId id="282" r:id="rId35"/>
    <p:sldId id="287" r:id="rId36"/>
    <p:sldId id="298" r:id="rId37"/>
    <p:sldId id="280" r:id="rId38"/>
    <p:sldId id="299" r:id="rId39"/>
    <p:sldId id="300" r:id="rId40"/>
  </p:sldIdLst>
  <p:sldSz cx="9144000" cy="6858000" type="screen4x3"/>
  <p:notesSz cx="6858000" cy="9144000"/>
  <p:embeddedFontLst>
    <p:embeddedFont>
      <p:font typeface="Museo 100" panose="02000000000000000000" pitchFamily="2" charset="0"/>
      <p:regular r:id="rId42"/>
    </p:embeddedFont>
    <p:embeddedFont>
      <p:font typeface="Castellar" panose="020A0402060406010301" pitchFamily="18" charset="0"/>
      <p:regular r:id="rId43"/>
    </p:embeddedFont>
    <p:embeddedFont>
      <p:font typeface="Museo 900" panose="02000000000000000000" pitchFamily="2" charset="0"/>
      <p:bold r:id="rId44"/>
    </p:embeddedFont>
    <p:embeddedFont>
      <p:font typeface="Cambria Math" panose="02040503050406030204" pitchFamily="18" charset="0"/>
      <p:regular r:id="rId45"/>
    </p:embeddedFont>
    <p:embeddedFont>
      <p:font typeface="Calibri" panose="020F0502020204030204" pitchFamily="34" charset="0"/>
      <p:regular r:id="rId46"/>
      <p:bold r:id="rId47"/>
      <p:italic r:id="rId48"/>
      <p:boldItalic r:id="rId49"/>
    </p:embeddedFont>
    <p:embeddedFont>
      <p:font typeface="Museo 700" panose="02000000000000000000" pitchFamily="2" charset="0"/>
      <p:bold r:id="rId50"/>
    </p:embeddedFont>
    <p:embeddedFont>
      <p:font typeface="Museo900-Regular" panose="02000000000000000000" pitchFamily="2" charset="0"/>
      <p:bold r:id="rId51"/>
    </p:embeddedFont>
    <p:embeddedFont>
      <p:font typeface="Museo 500" panose="02000000000000000000" pitchFamily="2" charset="0"/>
      <p:regular r:id="rId52"/>
    </p:embeddedFont>
    <p:embeddedFont>
      <p:font typeface="Calibri Light" panose="020F0302020204030204" pitchFamily="34" charset="0"/>
      <p:regular r:id="rId53"/>
      <p:italic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2" clrIdx="0">
    <p:extLst>
      <p:ext uri="{19B8F6BF-5375-455C-9EA6-DF929625EA0E}">
        <p15:presenceInfo xmlns:p15="http://schemas.microsoft.com/office/powerpoint/2012/main" userId="f91a954299b6cd1a" providerId="Windows Live"/>
      </p:ext>
    </p:extLst>
  </p:cmAuthor>
  <p:cmAuthor id="2" name="CSelby" initials="CCS" lastIdx="3"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2B75A6"/>
    <a:srgbClr val="D68328"/>
    <a:srgbClr val="979A78"/>
    <a:srgbClr val="50AAC1"/>
    <a:srgbClr val="D7A764"/>
    <a:srgbClr val="0C4B7F"/>
    <a:srgbClr val="223E7A"/>
    <a:srgbClr val="B9D769"/>
    <a:srgbClr val="70B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3" autoAdjust="0"/>
    <p:restoredTop sz="86364" autoAdjust="0"/>
  </p:normalViewPr>
  <p:slideViewPr>
    <p:cSldViewPr snapToGrid="0" snapToObjects="1" showGuides="1">
      <p:cViewPr varScale="1">
        <p:scale>
          <a:sx n="65" d="100"/>
          <a:sy n="65" d="100"/>
        </p:scale>
        <p:origin x="384" y="78"/>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02/12/2016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dirty="0"/>
          </a:p>
        </p:txBody>
      </p:sp>
    </p:spTree>
    <p:extLst>
      <p:ext uri="{BB962C8B-B14F-4D97-AF65-F5344CB8AC3E}">
        <p14:creationId xmlns:p14="http://schemas.microsoft.com/office/powerpoint/2010/main" val="169871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17</a:t>
            </a:fld>
            <a:endParaRPr lang="en-GB" dirty="0"/>
          </a:p>
        </p:txBody>
      </p:sp>
    </p:spTree>
    <p:extLst>
      <p:ext uri="{BB962C8B-B14F-4D97-AF65-F5344CB8AC3E}">
        <p14:creationId xmlns:p14="http://schemas.microsoft.com/office/powerpoint/2010/main" val="311166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20</a:t>
            </a:fld>
            <a:endParaRPr lang="en-GB" dirty="0"/>
          </a:p>
        </p:txBody>
      </p:sp>
    </p:spTree>
    <p:extLst>
      <p:ext uri="{BB962C8B-B14F-4D97-AF65-F5344CB8AC3E}">
        <p14:creationId xmlns:p14="http://schemas.microsoft.com/office/powerpoint/2010/main" val="176132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21</a:t>
            </a:fld>
            <a:endParaRPr lang="en-GB" dirty="0"/>
          </a:p>
        </p:txBody>
      </p:sp>
    </p:spTree>
    <p:extLst>
      <p:ext uri="{BB962C8B-B14F-4D97-AF65-F5344CB8AC3E}">
        <p14:creationId xmlns:p14="http://schemas.microsoft.com/office/powerpoint/2010/main" val="147174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798D5B-57F4-4A7F-8DDC-A432FF1B0DAA}" type="slidenum">
              <a:rPr lang="en-GB" smtClean="0"/>
              <a:t>35</a:t>
            </a:fld>
            <a:endParaRPr lang="en-GB" dirty="0"/>
          </a:p>
        </p:txBody>
      </p:sp>
    </p:spTree>
    <p:extLst>
      <p:ext uri="{BB962C8B-B14F-4D97-AF65-F5344CB8AC3E}">
        <p14:creationId xmlns:p14="http://schemas.microsoft.com/office/powerpoint/2010/main" val="198245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36</a:t>
            </a:fld>
            <a:endParaRPr lang="en-GB" dirty="0"/>
          </a:p>
        </p:txBody>
      </p:sp>
    </p:spTree>
    <p:extLst>
      <p:ext uri="{BB962C8B-B14F-4D97-AF65-F5344CB8AC3E}">
        <p14:creationId xmlns:p14="http://schemas.microsoft.com/office/powerpoint/2010/main" val="76104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37</a:t>
            </a:fld>
            <a:endParaRPr lang="en-GB" dirty="0"/>
          </a:p>
        </p:txBody>
      </p:sp>
    </p:spTree>
    <p:extLst>
      <p:ext uri="{BB962C8B-B14F-4D97-AF65-F5344CB8AC3E}">
        <p14:creationId xmlns:p14="http://schemas.microsoft.com/office/powerpoint/2010/main" val="3524059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41378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315085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427378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433078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818604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184753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718244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659622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32496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3463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7214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Sets</a:t>
            </a:r>
          </a:p>
          <a:p>
            <a:pPr>
              <a:spcBef>
                <a:spcPts val="288"/>
              </a:spcBef>
            </a:pPr>
            <a:r>
              <a:rPr lang="en-US" sz="1200" b="0" dirty="0">
                <a:solidFill>
                  <a:srgbClr val="FFFFFF"/>
                </a:solidFill>
                <a:latin typeface="Arial"/>
                <a:cs typeface="Arial"/>
              </a:rPr>
              <a:t>Unit 9 Regular languages</a:t>
            </a:r>
          </a:p>
        </p:txBody>
      </p:sp>
      <p:pic>
        <p:nvPicPr>
          <p:cNvPr id="20" name="Picture 19" descr="Logo Unit 9.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Sets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Sets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Sets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41543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117345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Unit 9.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8" name="Picture 7" descr="Unit 9.jpg"/>
          <p:cNvPicPr>
            <a:picLocks noChangeAspect="1"/>
          </p:cNvPicPr>
          <p:nvPr userDrawn="1"/>
        </p:nvPicPr>
        <p:blipFill rotWithShape="1">
          <a:blip r:embed="rId14">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
        <p:nvSpPr>
          <p:cNvPr id="10" name="Rectangle 9"/>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tx1"/>
              </a:solidFill>
            </a:endParaRPr>
          </a:p>
        </p:txBody>
      </p:sp>
    </p:spTree>
    <p:extLst>
      <p:ext uri="{BB962C8B-B14F-4D97-AF65-F5344CB8AC3E}">
        <p14:creationId xmlns:p14="http://schemas.microsoft.com/office/powerpoint/2010/main" val="3263177794"/>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Sets</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Questions:</a:t>
            </a:r>
          </a:p>
        </p:txBody>
      </p:sp>
      <p:sp>
        <p:nvSpPr>
          <p:cNvPr id="3" name="Text Placeholder 2"/>
          <p:cNvSpPr>
            <a:spLocks noGrp="1"/>
          </p:cNvSpPr>
          <p:nvPr>
            <p:ph type="body" sz="quarter" idx="14"/>
          </p:nvPr>
        </p:nvSpPr>
        <p:spPr>
          <a:xfrm>
            <a:off x="724280" y="1704179"/>
            <a:ext cx="7969344" cy="4257006"/>
          </a:xfrm>
        </p:spPr>
        <p:txBody>
          <a:bodyPr/>
          <a:lstStyle/>
          <a:p>
            <a:r>
              <a:rPr lang="en-GB" dirty="0"/>
              <a:t>Is each member of </a:t>
            </a:r>
            <a:r>
              <a:rPr lang="en-GB" b="1" dirty="0"/>
              <a:t>Z</a:t>
            </a:r>
            <a:r>
              <a:rPr lang="en-GB" dirty="0"/>
              <a:t> also a member of </a:t>
            </a:r>
            <a:r>
              <a:rPr lang="en-GB" b="1" dirty="0"/>
              <a:t>Q</a:t>
            </a:r>
            <a:r>
              <a:rPr lang="en-GB" dirty="0"/>
              <a:t>?</a:t>
            </a:r>
          </a:p>
          <a:p>
            <a:pPr lvl="1"/>
            <a:r>
              <a:rPr lang="en-GB" b="1" dirty="0"/>
              <a:t>Z</a:t>
            </a:r>
            <a:r>
              <a:rPr lang="en-GB" dirty="0"/>
              <a:t> = set of all integers: {…, -2,-1, 0,1, 2,…}</a:t>
            </a:r>
          </a:p>
          <a:p>
            <a:pPr lvl="1"/>
            <a:r>
              <a:rPr lang="en-GB" b="1" dirty="0"/>
              <a:t>Q</a:t>
            </a:r>
            <a:r>
              <a:rPr lang="en-GB" dirty="0"/>
              <a:t> = set of rational numbers (can be expressed as a fraction)</a:t>
            </a:r>
          </a:p>
          <a:p>
            <a:r>
              <a:rPr lang="en-GB" dirty="0"/>
              <a:t>Describe an empty set</a:t>
            </a:r>
          </a:p>
          <a:p>
            <a:r>
              <a:rPr lang="en-GB" dirty="0"/>
              <a:t>How might the empty set be represented?</a:t>
            </a:r>
          </a:p>
          <a:p>
            <a:r>
              <a:rPr lang="en-GB" dirty="0"/>
              <a:t>How many different empty sets are there?</a:t>
            </a:r>
          </a:p>
          <a:p>
            <a:endParaRPr lang="en-GB" dirty="0"/>
          </a:p>
        </p:txBody>
      </p:sp>
    </p:spTree>
    <p:extLst>
      <p:ext uri="{BB962C8B-B14F-4D97-AF65-F5344CB8AC3E}">
        <p14:creationId xmlns:p14="http://schemas.microsoft.com/office/powerpoint/2010/main" val="272722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a:xfrm>
            <a:off x="724280" y="1704178"/>
            <a:ext cx="7989816" cy="4819713"/>
          </a:xfrm>
        </p:spPr>
        <p:txBody>
          <a:bodyPr/>
          <a:lstStyle/>
          <a:p>
            <a:pPr>
              <a:spcAft>
                <a:spcPts val="600"/>
              </a:spcAft>
            </a:pPr>
            <a:r>
              <a:rPr lang="en-GB" dirty="0"/>
              <a:t>Is each member of </a:t>
            </a:r>
            <a:r>
              <a:rPr lang="en-GB" b="1" dirty="0"/>
              <a:t>Z</a:t>
            </a:r>
            <a:r>
              <a:rPr lang="en-GB" dirty="0"/>
              <a:t> also a member of </a:t>
            </a:r>
            <a:r>
              <a:rPr lang="en-GB" b="1" dirty="0"/>
              <a:t>Q</a:t>
            </a:r>
            <a:r>
              <a:rPr lang="en-GB" dirty="0"/>
              <a:t>?</a:t>
            </a:r>
          </a:p>
          <a:p>
            <a:pPr lvl="1">
              <a:spcAft>
                <a:spcPts val="600"/>
              </a:spcAft>
            </a:pPr>
            <a:r>
              <a:rPr lang="en-GB" dirty="0"/>
              <a:t>Yes, because the number 12 for example, can be written 12/1</a:t>
            </a:r>
          </a:p>
          <a:p>
            <a:pPr>
              <a:spcAft>
                <a:spcPts val="600"/>
              </a:spcAft>
            </a:pPr>
            <a:r>
              <a:rPr lang="en-GB" dirty="0"/>
              <a:t>Describe an empty set</a:t>
            </a:r>
          </a:p>
          <a:p>
            <a:pPr lvl="1">
              <a:spcAft>
                <a:spcPts val="600"/>
              </a:spcAft>
            </a:pPr>
            <a:r>
              <a:rPr lang="en-GB" dirty="0"/>
              <a:t>One with no members</a:t>
            </a:r>
          </a:p>
          <a:p>
            <a:pPr>
              <a:spcAft>
                <a:spcPts val="0"/>
              </a:spcAft>
            </a:pPr>
            <a:r>
              <a:rPr lang="en-GB" dirty="0"/>
              <a:t>How might the empty set be represented?</a:t>
            </a:r>
          </a:p>
          <a:p>
            <a:pPr lvl="1">
              <a:spcAft>
                <a:spcPts val="600"/>
              </a:spcAft>
            </a:pPr>
            <a:r>
              <a:rPr lang="en-GB" dirty="0"/>
              <a:t>{} or </a:t>
            </a:r>
            <a:r>
              <a:rPr lang="en-GB" sz="3200" dirty="0">
                <a:latin typeface="Courier New" panose="02070309020205020404" pitchFamily="49" charset="0"/>
                <a:cs typeface="Courier New" panose="02070309020205020404" pitchFamily="49" charset="0"/>
              </a:rPr>
              <a:t>ø</a:t>
            </a:r>
            <a:endParaRPr lang="en-GB" sz="1800" dirty="0"/>
          </a:p>
          <a:p>
            <a:pPr>
              <a:spcAft>
                <a:spcPts val="600"/>
              </a:spcAft>
            </a:pPr>
            <a:r>
              <a:rPr lang="en-GB" dirty="0"/>
              <a:t>How many different empty sets are there?</a:t>
            </a:r>
          </a:p>
          <a:p>
            <a:pPr lvl="1">
              <a:spcAft>
                <a:spcPts val="600"/>
              </a:spcAft>
            </a:pPr>
            <a:r>
              <a:rPr lang="en-GB" dirty="0"/>
              <a:t>Just one</a:t>
            </a:r>
          </a:p>
          <a:p>
            <a:pPr>
              <a:spcAft>
                <a:spcPts val="600"/>
              </a:spcAft>
            </a:pPr>
            <a:r>
              <a:rPr lang="en-GB" dirty="0"/>
              <a:t>How could you define the set of all girls born in 2000?</a:t>
            </a:r>
          </a:p>
          <a:p>
            <a:pPr lvl="1">
              <a:spcAft>
                <a:spcPts val="600"/>
              </a:spcAft>
            </a:pPr>
            <a:r>
              <a:rPr lang="en-GB" dirty="0"/>
              <a:t>We need a new notation for this</a:t>
            </a:r>
          </a:p>
          <a:p>
            <a:endParaRPr lang="en-GB" dirty="0"/>
          </a:p>
        </p:txBody>
      </p:sp>
    </p:spTree>
    <p:extLst>
      <p:ext uri="{BB962C8B-B14F-4D97-AF65-F5344CB8AC3E}">
        <p14:creationId xmlns:p14="http://schemas.microsoft.com/office/powerpoint/2010/main" val="379009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Set membership</a:t>
            </a:r>
          </a:p>
        </p:txBody>
      </p:sp>
      <p:sp>
        <p:nvSpPr>
          <p:cNvPr id="3" name="Text Placeholder 2"/>
          <p:cNvSpPr>
            <a:spLocks noGrp="1"/>
          </p:cNvSpPr>
          <p:nvPr>
            <p:ph type="body" sz="quarter" idx="14"/>
          </p:nvPr>
        </p:nvSpPr>
        <p:spPr>
          <a:xfrm>
            <a:off x="724280" y="1704179"/>
            <a:ext cx="7797230" cy="4327344"/>
          </a:xfrm>
        </p:spPr>
        <p:txBody>
          <a:bodyPr/>
          <a:lstStyle/>
          <a:p>
            <a:r>
              <a:rPr lang="en-GB" dirty="0"/>
              <a:t>If </a:t>
            </a:r>
            <a:r>
              <a:rPr lang="en-GB" b="1" dirty="0"/>
              <a:t>S</a:t>
            </a:r>
            <a:r>
              <a:rPr lang="en-GB" dirty="0"/>
              <a:t> is a set, then the expression</a:t>
            </a:r>
          </a:p>
          <a:p>
            <a:pPr marL="0" indent="0">
              <a:buNone/>
            </a:pPr>
            <a:r>
              <a:rPr lang="en-GB" sz="3200" dirty="0"/>
              <a:t>		x </a:t>
            </a:r>
            <a:r>
              <a:rPr lang="nl-NL" sz="3200" dirty="0"/>
              <a:t>∈ S</a:t>
            </a:r>
          </a:p>
          <a:p>
            <a:pPr marL="0" indent="0">
              <a:spcAft>
                <a:spcPts val="600"/>
              </a:spcAft>
              <a:buNone/>
            </a:pPr>
            <a:r>
              <a:rPr lang="nl-NL" dirty="0"/>
              <a:t>	means </a:t>
            </a:r>
          </a:p>
          <a:p>
            <a:pPr marL="263525" indent="-263525">
              <a:buNone/>
            </a:pPr>
            <a:r>
              <a:rPr lang="nl-NL" dirty="0"/>
              <a:t>	“</a:t>
            </a:r>
            <a:r>
              <a:rPr lang="nl-NL" b="1" dirty="0"/>
              <a:t>x</a:t>
            </a:r>
            <a:r>
              <a:rPr lang="nl-NL" dirty="0"/>
              <a:t> is a member of the set </a:t>
            </a:r>
            <a:r>
              <a:rPr lang="nl-NL" b="1" dirty="0"/>
              <a:t>S</a:t>
            </a:r>
            <a:r>
              <a:rPr lang="nl-NL" dirty="0"/>
              <a:t>”</a:t>
            </a:r>
          </a:p>
          <a:p>
            <a:pPr marL="0" indent="0">
              <a:buNone/>
            </a:pPr>
            <a:endParaRPr lang="nl-NL" dirty="0"/>
          </a:p>
          <a:p>
            <a:pPr>
              <a:spcAft>
                <a:spcPts val="600"/>
              </a:spcAft>
            </a:pPr>
            <a:r>
              <a:rPr lang="nl-NL" dirty="0"/>
              <a:t>The expression </a:t>
            </a:r>
          </a:p>
          <a:p>
            <a:pPr marL="0" indent="0">
              <a:spcAft>
                <a:spcPts val="600"/>
              </a:spcAft>
              <a:buNone/>
            </a:pPr>
            <a:r>
              <a:rPr lang="nl-NL" sz="3200" dirty="0"/>
              <a:t>		x </a:t>
            </a:r>
            <a:r>
              <a:rPr lang="en-GB" sz="3200" dirty="0"/>
              <a:t> ∉ S</a:t>
            </a:r>
          </a:p>
          <a:p>
            <a:pPr marL="0" indent="0">
              <a:spcAft>
                <a:spcPts val="600"/>
              </a:spcAft>
              <a:buNone/>
            </a:pPr>
            <a:r>
              <a:rPr lang="en-GB" dirty="0"/>
              <a:t>	means </a:t>
            </a:r>
          </a:p>
          <a:p>
            <a:pPr marL="263525" indent="-263525">
              <a:buNone/>
            </a:pPr>
            <a:r>
              <a:rPr lang="en-GB" dirty="0"/>
              <a:t>	“</a:t>
            </a:r>
            <a:r>
              <a:rPr lang="en-GB" b="1" dirty="0"/>
              <a:t>x </a:t>
            </a:r>
            <a:r>
              <a:rPr lang="en-GB" dirty="0"/>
              <a:t>is not a member of the set </a:t>
            </a:r>
            <a:r>
              <a:rPr lang="en-GB" b="1" dirty="0"/>
              <a:t>S</a:t>
            </a:r>
            <a:r>
              <a:rPr lang="en-GB" dirty="0"/>
              <a:t>”</a:t>
            </a:r>
            <a:endParaRPr lang="nl-NL" dirty="0"/>
          </a:p>
        </p:txBody>
      </p:sp>
      <p:pic>
        <p:nvPicPr>
          <p:cNvPr id="1026" name="Picture 2" descr="C:\Users\Gavin Parsons\AppData\Roaming\PixelMetrics\CaptureWiz\Temp\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920" y="1810235"/>
            <a:ext cx="1839691" cy="1839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avin Parsons\AppData\Roaming\PixelMetrics\CaptureWiz\Temp\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065" y="4080833"/>
            <a:ext cx="2597546" cy="182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823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Set comprehension</a:t>
            </a:r>
          </a:p>
        </p:txBody>
      </p:sp>
      <p:sp>
        <p:nvSpPr>
          <p:cNvPr id="3" name="Text Placeholder 2"/>
          <p:cNvSpPr>
            <a:spLocks noGrp="1"/>
          </p:cNvSpPr>
          <p:nvPr>
            <p:ph type="body" sz="quarter" idx="14"/>
          </p:nvPr>
        </p:nvSpPr>
        <p:spPr/>
        <p:txBody>
          <a:bodyPr/>
          <a:lstStyle/>
          <a:p>
            <a:r>
              <a:rPr lang="en-GB" dirty="0"/>
              <a:t>A set can be defined by stating the properties held by the members, but not by the non-members </a:t>
            </a:r>
          </a:p>
          <a:p>
            <a:r>
              <a:rPr lang="nl-NL" dirty="0"/>
              <a:t>Example:</a:t>
            </a:r>
          </a:p>
          <a:p>
            <a:pPr lvl="1">
              <a:spcAft>
                <a:spcPts val="600"/>
              </a:spcAft>
            </a:pPr>
            <a:r>
              <a:rPr lang="nl-NL" dirty="0"/>
              <a:t>S = { x | x ∈ </a:t>
            </a:r>
            <a:r>
              <a:rPr lang="nl-NL" b="1" dirty="0"/>
              <a:t>N</a:t>
            </a:r>
            <a:r>
              <a:rPr lang="nl-NL" dirty="0"/>
              <a:t> ᴧ x is even }</a:t>
            </a:r>
          </a:p>
          <a:p>
            <a:pPr lvl="1">
              <a:spcAft>
                <a:spcPts val="600"/>
              </a:spcAft>
            </a:pPr>
            <a:r>
              <a:rPr lang="nl-NL" dirty="0"/>
              <a:t>The set of all even natural numbers {0, 2, 4, 6, ...}</a:t>
            </a:r>
          </a:p>
          <a:p>
            <a:r>
              <a:rPr lang="nl-NL" dirty="0"/>
              <a:t>Translation:</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56042552"/>
              </p:ext>
            </p:extLst>
          </p:nvPr>
        </p:nvGraphicFramePr>
        <p:xfrm>
          <a:off x="1056502" y="4492438"/>
          <a:ext cx="7173098" cy="1676400"/>
        </p:xfrm>
        <a:graphic>
          <a:graphicData uri="http://schemas.openxmlformats.org/drawingml/2006/table">
            <a:tbl>
              <a:tblPr firstRow="1" bandRow="1">
                <a:tableStyleId>{5C22544A-7EE6-4342-B048-85BDC9FD1C3A}</a:tableStyleId>
              </a:tblPr>
              <a:tblGrid>
                <a:gridCol w="1147453">
                  <a:extLst>
                    <a:ext uri="{9D8B030D-6E8A-4147-A177-3AD203B41FA5}">
                      <a16:colId xmlns:a16="http://schemas.microsoft.com/office/drawing/2014/main" xmlns="" val="20000"/>
                    </a:ext>
                  </a:extLst>
                </a:gridCol>
                <a:gridCol w="6025645">
                  <a:extLst>
                    <a:ext uri="{9D8B030D-6E8A-4147-A177-3AD203B41FA5}">
                      <a16:colId xmlns:a16="http://schemas.microsoft.com/office/drawing/2014/main" xmlns="" val="20001"/>
                    </a:ext>
                  </a:extLst>
                </a:gridCol>
              </a:tblGrid>
              <a:tr h="324000">
                <a:tc>
                  <a:txBody>
                    <a:bodyPr/>
                    <a:lstStyle/>
                    <a:p>
                      <a:r>
                        <a:rPr lang="en-GB" sz="1600" dirty="0">
                          <a:latin typeface="Arial" panose="020B0604020202020204" pitchFamily="34" charset="0"/>
                          <a:cs typeface="Arial" panose="020B0604020202020204" pitchFamily="34" charset="0"/>
                        </a:rPr>
                        <a:t>Symbol</a:t>
                      </a:r>
                    </a:p>
                  </a:txBody>
                  <a:tcPr>
                    <a:lnL w="12700" cmpd="sng">
                      <a:noFill/>
                    </a:lnL>
                    <a:lnR w="12700" cap="flat" cmpd="sng" algn="ctr">
                      <a:solidFill>
                        <a:srgbClr val="8D8959"/>
                      </a:solidFill>
                      <a:prstDash val="solid"/>
                      <a:round/>
                      <a:headEnd type="none" w="med" len="med"/>
                      <a:tailEnd type="none" w="med" len="med"/>
                    </a:lnR>
                    <a:lnT w="127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600" dirty="0">
                          <a:latin typeface="Arial" panose="020B0604020202020204" pitchFamily="34" charset="0"/>
                          <a:cs typeface="Arial" panose="020B0604020202020204" pitchFamily="34" charset="0"/>
                        </a:rPr>
                        <a:t>Meaning</a:t>
                      </a:r>
                    </a:p>
                  </a:txBody>
                  <a:tcPr>
                    <a:lnL w="12700" cap="flat" cmpd="sng" algn="ctr">
                      <a:solidFill>
                        <a:srgbClr val="8D8959"/>
                      </a:solidFill>
                      <a:prstDash val="solid"/>
                      <a:round/>
                      <a:headEnd type="none" w="med" len="med"/>
                      <a:tailEnd type="none" w="med" len="med"/>
                    </a:lnL>
                    <a:lnR w="12700" cmpd="sng">
                      <a:noFill/>
                    </a:lnR>
                    <a:lnT w="127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xmlns="" val="10000"/>
                  </a:ext>
                </a:extLst>
              </a:tr>
              <a:tr h="324000">
                <a:tc>
                  <a:txBody>
                    <a:bodyPr/>
                    <a:lstStyle/>
                    <a:p>
                      <a:pPr algn="ctr"/>
                      <a:r>
                        <a:rPr lang="en-GB" sz="1600" dirty="0">
                          <a:latin typeface="Arial" panose="020B0604020202020204" pitchFamily="34" charset="0"/>
                          <a:cs typeface="Arial" panose="020B0604020202020204" pitchFamily="34" charset="0"/>
                        </a:rPr>
                        <a:t>|</a:t>
                      </a:r>
                    </a:p>
                  </a:txBody>
                  <a:tcP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latin typeface="Arial" panose="020B0604020202020204" pitchFamily="34" charset="0"/>
                          <a:cs typeface="Arial" panose="020B0604020202020204" pitchFamily="34" charset="0"/>
                        </a:rPr>
                        <a:t>(pipe)</a:t>
                      </a:r>
                      <a:r>
                        <a:rPr lang="en-GB" sz="1600" baseline="0" dirty="0">
                          <a:latin typeface="Arial" panose="020B0604020202020204" pitchFamily="34" charset="0"/>
                          <a:cs typeface="Arial" panose="020B0604020202020204" pitchFamily="34" charset="0"/>
                        </a:rPr>
                        <a:t> ‘such that’</a:t>
                      </a:r>
                      <a:endParaRPr lang="en-GB" sz="16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24000">
                <a:tc>
                  <a:txBody>
                    <a:bodyPr/>
                    <a:lstStyle/>
                    <a:p>
                      <a:pPr algn="ctr"/>
                      <a:r>
                        <a:rPr lang="nl-NL" sz="1600" dirty="0">
                          <a:latin typeface="Arial" panose="020B0604020202020204" pitchFamily="34" charset="0"/>
                          <a:cs typeface="Arial" panose="020B0604020202020204" pitchFamily="34" charset="0"/>
                        </a:rPr>
                        <a:t>x ∈ </a:t>
                      </a:r>
                      <a:r>
                        <a:rPr lang="nl-NL" sz="1600" b="1" dirty="0">
                          <a:latin typeface="Arial" panose="020B0604020202020204" pitchFamily="34" charset="0"/>
                          <a:cs typeface="Arial" panose="020B0604020202020204" pitchFamily="34" charset="0"/>
                        </a:rPr>
                        <a:t>N</a:t>
                      </a:r>
                      <a:r>
                        <a:rPr lang="nl-NL"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txBody>
                  <a:tcP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latin typeface="Arial" panose="020B0604020202020204" pitchFamily="34" charset="0"/>
                          <a:cs typeface="Arial" panose="020B0604020202020204" pitchFamily="34" charset="0"/>
                        </a:rPr>
                        <a:t>x is a member of the set of </a:t>
                      </a:r>
                      <a:r>
                        <a:rPr lang="en-GB" sz="1600" b="1" dirty="0">
                          <a:latin typeface="Arial" panose="020B0604020202020204" pitchFamily="34" charset="0"/>
                          <a:cs typeface="Arial" panose="020B0604020202020204" pitchFamily="34" charset="0"/>
                        </a:rPr>
                        <a:t>N</a:t>
                      </a:r>
                      <a:r>
                        <a:rPr lang="en-GB" sz="1600" dirty="0">
                          <a:latin typeface="Arial" panose="020B0604020202020204" pitchFamily="34" charset="0"/>
                          <a:cs typeface="Arial" panose="020B0604020202020204" pitchFamily="34" charset="0"/>
                        </a:rPr>
                        <a:t> (natural numbers {0,</a:t>
                      </a:r>
                      <a:r>
                        <a:rPr lang="en-GB" sz="1600" baseline="0" dirty="0">
                          <a:latin typeface="Arial" panose="020B0604020202020204" pitchFamily="34" charset="0"/>
                          <a:cs typeface="Arial" panose="020B0604020202020204" pitchFamily="34" charset="0"/>
                        </a:rPr>
                        <a:t> 1, 2, …})</a:t>
                      </a:r>
                      <a:endParaRPr lang="en-GB" sz="16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24000">
                <a:tc>
                  <a:txBody>
                    <a:bodyPr/>
                    <a:lstStyle/>
                    <a:p>
                      <a:pPr algn="ctr"/>
                      <a:r>
                        <a:rPr lang="nl-NL" sz="1600" dirty="0">
                          <a:latin typeface="Arial" panose="020B0604020202020204" pitchFamily="34" charset="0"/>
                          <a:cs typeface="Arial" panose="020B0604020202020204" pitchFamily="34" charset="0"/>
                        </a:rPr>
                        <a:t>ᴧ</a:t>
                      </a:r>
                      <a:endParaRPr lang="en-GB" sz="1600" dirty="0">
                        <a:latin typeface="Arial" panose="020B0604020202020204" pitchFamily="34" charset="0"/>
                        <a:cs typeface="Arial" panose="020B0604020202020204" pitchFamily="34" charset="0"/>
                      </a:endParaRPr>
                    </a:p>
                  </a:txBody>
                  <a:tcP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latin typeface="Arial" panose="020B0604020202020204" pitchFamily="34" charset="0"/>
                          <a:cs typeface="Arial" panose="020B0604020202020204" pitchFamily="34" charset="0"/>
                        </a:rPr>
                        <a:t>‘and’</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24000">
                <a:tc>
                  <a:txBody>
                    <a:bodyPr/>
                    <a:lstStyle/>
                    <a:p>
                      <a:pPr algn="ctr"/>
                      <a:r>
                        <a:rPr lang="nl-NL" sz="1600" dirty="0">
                          <a:latin typeface="Arial" panose="020B0604020202020204" pitchFamily="34" charset="0"/>
                          <a:cs typeface="Arial" panose="020B0604020202020204" pitchFamily="34" charset="0"/>
                        </a:rPr>
                        <a:t>x is even </a:t>
                      </a:r>
                      <a:endParaRPr lang="en-GB" sz="1600" dirty="0">
                        <a:latin typeface="Arial" panose="020B0604020202020204" pitchFamily="34" charset="0"/>
                        <a:cs typeface="Arial" panose="020B0604020202020204" pitchFamily="34" charset="0"/>
                      </a:endParaRPr>
                    </a:p>
                  </a:txBody>
                  <a:tcP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latin typeface="Arial" panose="020B0604020202020204" pitchFamily="34" charset="0"/>
                          <a:cs typeface="Arial" panose="020B0604020202020204" pitchFamily="34" charset="0"/>
                        </a:rPr>
                        <a:t>the</a:t>
                      </a:r>
                      <a:r>
                        <a:rPr lang="en-GB" sz="1600" baseline="0" dirty="0">
                          <a:latin typeface="Arial" panose="020B0604020202020204" pitchFamily="34" charset="0"/>
                          <a:cs typeface="Arial" panose="020B0604020202020204" pitchFamily="34" charset="0"/>
                        </a:rPr>
                        <a:t> constraint for the ‘and’</a:t>
                      </a:r>
                      <a:endParaRPr lang="en-GB" sz="16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6910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Compact set representation</a:t>
            </a:r>
          </a:p>
        </p:txBody>
      </p:sp>
      <p:sp>
        <p:nvSpPr>
          <p:cNvPr id="3" name="Text Placeholder 2"/>
          <p:cNvSpPr>
            <a:spLocks noGrp="1"/>
          </p:cNvSpPr>
          <p:nvPr>
            <p:ph type="body" sz="quarter" idx="14"/>
          </p:nvPr>
        </p:nvSpPr>
        <p:spPr/>
        <p:txBody>
          <a:bodyPr/>
          <a:lstStyle/>
          <a:p>
            <a:r>
              <a:rPr lang="en-GB" dirty="0"/>
              <a:t>A set can be defined by a shorthand method read in the same way as set comprehension</a:t>
            </a:r>
          </a:p>
          <a:p>
            <a:r>
              <a:rPr lang="nl-NL" dirty="0"/>
              <a:t>Set comprehension:</a:t>
            </a:r>
          </a:p>
          <a:p>
            <a:pPr lvl="1"/>
            <a:r>
              <a:rPr lang="nl-NL" dirty="0"/>
              <a:t>S = { x | x ∈ </a:t>
            </a:r>
            <a:r>
              <a:rPr lang="nl-NL" b="1" dirty="0"/>
              <a:t>N</a:t>
            </a:r>
            <a:r>
              <a:rPr lang="nl-NL" dirty="0"/>
              <a:t> ᴧ x is even }</a:t>
            </a:r>
          </a:p>
          <a:p>
            <a:r>
              <a:rPr lang="en-GB" dirty="0"/>
              <a:t>Compact representation</a:t>
            </a:r>
          </a:p>
          <a:p>
            <a:pPr lvl="1"/>
            <a:r>
              <a:rPr lang="nl-NL" dirty="0"/>
              <a:t>S = { x ∈ </a:t>
            </a:r>
            <a:r>
              <a:rPr lang="nl-NL" b="1" dirty="0"/>
              <a:t>N</a:t>
            </a:r>
            <a:r>
              <a:rPr lang="nl-NL" dirty="0"/>
              <a:t> | x is even }</a:t>
            </a:r>
          </a:p>
          <a:p>
            <a:r>
              <a:rPr lang="en-GB" dirty="0"/>
              <a:t>Compact representation for strings</a:t>
            </a:r>
          </a:p>
          <a:p>
            <a:pPr lvl="1"/>
            <a:r>
              <a:rPr lang="en-GB" dirty="0"/>
              <a:t>T = { 0</a:t>
            </a:r>
            <a:r>
              <a:rPr lang="en-GB" baseline="30000" dirty="0"/>
              <a:t>n</a:t>
            </a:r>
            <a:r>
              <a:rPr lang="en-GB" dirty="0"/>
              <a:t>1</a:t>
            </a:r>
            <a:r>
              <a:rPr lang="en-GB" baseline="30000" dirty="0"/>
              <a:t>n</a:t>
            </a:r>
            <a:r>
              <a:rPr lang="en-GB" dirty="0"/>
              <a:t> | n ≥ 1 } = {01, 0011, 000111, …}</a:t>
            </a:r>
          </a:p>
          <a:p>
            <a:endParaRPr lang="en-GB" dirty="0"/>
          </a:p>
        </p:txBody>
      </p:sp>
    </p:spTree>
    <p:extLst>
      <p:ext uri="{BB962C8B-B14F-4D97-AF65-F5344CB8AC3E}">
        <p14:creationId xmlns:p14="http://schemas.microsoft.com/office/powerpoint/2010/main" val="356390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a:t>
            </a:r>
            <a:r>
              <a:rPr lang="en-GB" b="1" dirty="0"/>
              <a:t>Questions</a:t>
            </a:r>
            <a:r>
              <a:rPr lang="en-GB" dirty="0"/>
              <a:t> </a:t>
            </a:r>
            <a:r>
              <a:rPr lang="en-GB" b="1" dirty="0"/>
              <a:t>1-3</a:t>
            </a:r>
            <a:r>
              <a:rPr lang="en-GB" dirty="0"/>
              <a:t> on the worksheet</a:t>
            </a:r>
          </a:p>
          <a:p>
            <a:endParaRPr lang="en-GB" dirty="0"/>
          </a:p>
          <a:p>
            <a:endParaRPr lang="en-GB" dirty="0"/>
          </a:p>
        </p:txBody>
      </p:sp>
    </p:spTree>
    <p:extLst>
      <p:ext uri="{BB962C8B-B14F-4D97-AF65-F5344CB8AC3E}">
        <p14:creationId xmlns:p14="http://schemas.microsoft.com/office/powerpoint/2010/main" val="80703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Set operations</a:t>
            </a:r>
          </a:p>
        </p:txBody>
      </p:sp>
      <p:sp>
        <p:nvSpPr>
          <p:cNvPr id="5" name="Text Placeholder 4"/>
          <p:cNvSpPr>
            <a:spLocks noGrp="1"/>
          </p:cNvSpPr>
          <p:nvPr>
            <p:ph type="body" sz="quarter" idx="14"/>
          </p:nvPr>
        </p:nvSpPr>
        <p:spPr/>
        <p:txBody>
          <a:bodyPr/>
          <a:lstStyle/>
          <a:p>
            <a:pPr>
              <a:spcBef>
                <a:spcPts val="600"/>
              </a:spcBef>
              <a:spcAft>
                <a:spcPts val="600"/>
              </a:spcAft>
            </a:pPr>
            <a:r>
              <a:rPr lang="en-GB" dirty="0"/>
              <a:t>Union</a:t>
            </a:r>
          </a:p>
          <a:p>
            <a:pPr lvl="1">
              <a:spcBef>
                <a:spcPts val="600"/>
              </a:spcBef>
              <a:spcAft>
                <a:spcPts val="600"/>
              </a:spcAft>
            </a:pPr>
            <a:r>
              <a:rPr lang="en-GB" dirty="0"/>
              <a:t>A ∪ B is the set of all members that are </a:t>
            </a:r>
            <a:br>
              <a:rPr lang="en-GB" dirty="0"/>
            </a:br>
            <a:r>
              <a:rPr lang="en-GB" dirty="0"/>
              <a:t>in A or in B or in both</a:t>
            </a:r>
          </a:p>
          <a:p>
            <a:pPr>
              <a:spcBef>
                <a:spcPts val="600"/>
              </a:spcBef>
              <a:spcAft>
                <a:spcPts val="600"/>
              </a:spcAft>
            </a:pPr>
            <a:r>
              <a:rPr lang="en-GB" dirty="0"/>
              <a:t>Intersection </a:t>
            </a:r>
          </a:p>
          <a:p>
            <a:pPr lvl="1">
              <a:spcBef>
                <a:spcPts val="600"/>
              </a:spcBef>
              <a:spcAft>
                <a:spcPts val="600"/>
              </a:spcAft>
            </a:pPr>
            <a:r>
              <a:rPr lang="en-GB" dirty="0"/>
              <a:t>A ∩ B is the set of all members </a:t>
            </a:r>
            <a:br>
              <a:rPr lang="en-GB" dirty="0"/>
            </a:br>
            <a:r>
              <a:rPr lang="en-GB" dirty="0"/>
              <a:t>in both A and B</a:t>
            </a:r>
          </a:p>
          <a:p>
            <a:pPr>
              <a:spcBef>
                <a:spcPts val="600"/>
              </a:spcBef>
              <a:spcAft>
                <a:spcPts val="600"/>
              </a:spcAft>
            </a:pPr>
            <a:r>
              <a:rPr lang="en-GB" dirty="0"/>
              <a:t>Difference </a:t>
            </a:r>
          </a:p>
          <a:p>
            <a:pPr lvl="1">
              <a:spcBef>
                <a:spcPts val="600"/>
              </a:spcBef>
              <a:spcAft>
                <a:spcPts val="600"/>
              </a:spcAft>
            </a:pPr>
            <a:r>
              <a:rPr lang="en-GB" dirty="0"/>
              <a:t>A \ B is the set of all members </a:t>
            </a:r>
            <a:br>
              <a:rPr lang="en-GB" dirty="0"/>
            </a:br>
            <a:r>
              <a:rPr lang="en-GB" dirty="0"/>
              <a:t>that are in A but not in B	</a:t>
            </a:r>
          </a:p>
          <a:p>
            <a:pPr marL="263525" indent="-263525">
              <a:spcBef>
                <a:spcPts val="600"/>
              </a:spcBef>
              <a:spcAft>
                <a:spcPts val="600"/>
              </a:spcAft>
            </a:pPr>
            <a:r>
              <a:rPr lang="en-GB" dirty="0"/>
              <a:t>Draw diagrams to represent these operations. (Use a circle to represent a set)</a:t>
            </a:r>
          </a:p>
        </p:txBody>
      </p:sp>
    </p:spTree>
    <p:extLst>
      <p:ext uri="{BB962C8B-B14F-4D97-AF65-F5344CB8AC3E}">
        <p14:creationId xmlns:p14="http://schemas.microsoft.com/office/powerpoint/2010/main" val="28731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avin Parsons\AppData\Roaming\PixelMetrics\CaptureWiz\Temp\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259" y="1913309"/>
            <a:ext cx="1860868" cy="11856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avin Parsons\AppData\Roaming\PixelMetrics\CaptureWiz\Temp\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407" y="3377439"/>
            <a:ext cx="1848187" cy="11697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avin Parsons\AppData\Roaming\PixelMetrics\CaptureWiz\Temp\3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406" y="4843909"/>
            <a:ext cx="1848187" cy="1179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en-GB" dirty="0"/>
              <a:t>Set operations</a:t>
            </a:r>
          </a:p>
        </p:txBody>
      </p:sp>
      <p:sp>
        <p:nvSpPr>
          <p:cNvPr id="5" name="Text Placeholder 4"/>
          <p:cNvSpPr>
            <a:spLocks noGrp="1"/>
          </p:cNvSpPr>
          <p:nvPr>
            <p:ph type="body" sz="quarter" idx="14"/>
          </p:nvPr>
        </p:nvSpPr>
        <p:spPr/>
        <p:txBody>
          <a:bodyPr/>
          <a:lstStyle/>
          <a:p>
            <a:pPr>
              <a:spcBef>
                <a:spcPts val="600"/>
              </a:spcBef>
              <a:spcAft>
                <a:spcPts val="600"/>
              </a:spcAft>
            </a:pPr>
            <a:r>
              <a:rPr lang="en-GB" dirty="0"/>
              <a:t>Union</a:t>
            </a:r>
          </a:p>
          <a:p>
            <a:pPr lvl="1">
              <a:spcBef>
                <a:spcPts val="600"/>
              </a:spcBef>
              <a:spcAft>
                <a:spcPts val="600"/>
              </a:spcAft>
            </a:pPr>
            <a:r>
              <a:rPr lang="en-GB" dirty="0"/>
              <a:t>A ∪ B is the set of all members that are</a:t>
            </a:r>
            <a:br>
              <a:rPr lang="en-GB" dirty="0"/>
            </a:br>
            <a:r>
              <a:rPr lang="en-GB" dirty="0"/>
              <a:t>in A or in B or in both</a:t>
            </a:r>
          </a:p>
          <a:p>
            <a:pPr>
              <a:spcBef>
                <a:spcPts val="600"/>
              </a:spcBef>
              <a:spcAft>
                <a:spcPts val="600"/>
              </a:spcAft>
            </a:pPr>
            <a:r>
              <a:rPr lang="en-GB" dirty="0"/>
              <a:t>Intersection </a:t>
            </a:r>
          </a:p>
          <a:p>
            <a:pPr lvl="1">
              <a:spcBef>
                <a:spcPts val="600"/>
              </a:spcBef>
              <a:spcAft>
                <a:spcPts val="600"/>
              </a:spcAft>
            </a:pPr>
            <a:r>
              <a:rPr lang="en-GB" dirty="0"/>
              <a:t>A ∩ B is the set of all members </a:t>
            </a:r>
            <a:br>
              <a:rPr lang="en-GB" dirty="0"/>
            </a:br>
            <a:r>
              <a:rPr lang="en-GB" dirty="0"/>
              <a:t>in both A and B</a:t>
            </a:r>
          </a:p>
          <a:p>
            <a:pPr>
              <a:spcBef>
                <a:spcPts val="600"/>
              </a:spcBef>
              <a:spcAft>
                <a:spcPts val="600"/>
              </a:spcAft>
            </a:pPr>
            <a:r>
              <a:rPr lang="en-GB" dirty="0"/>
              <a:t>Difference </a:t>
            </a:r>
          </a:p>
          <a:p>
            <a:pPr lvl="1">
              <a:spcBef>
                <a:spcPts val="600"/>
              </a:spcBef>
              <a:spcAft>
                <a:spcPts val="600"/>
              </a:spcAft>
            </a:pPr>
            <a:r>
              <a:rPr lang="en-GB" dirty="0"/>
              <a:t>A \ B is the set of all members  </a:t>
            </a:r>
            <a:br>
              <a:rPr lang="en-GB" dirty="0"/>
            </a:br>
            <a:r>
              <a:rPr lang="en-GB" dirty="0"/>
              <a:t>that are in A but not in B	</a:t>
            </a:r>
          </a:p>
        </p:txBody>
      </p:sp>
    </p:spTree>
    <p:extLst>
      <p:ext uri="{BB962C8B-B14F-4D97-AF65-F5344CB8AC3E}">
        <p14:creationId xmlns:p14="http://schemas.microsoft.com/office/powerpoint/2010/main" val="159604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 </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a:t>A = {t, e, a, m}   B = {h, e, a, t}    C = {h, a, m}</a:t>
                </a:r>
              </a:p>
              <a:p>
                <a:r>
                  <a:rPr lang="en-GB" dirty="0"/>
                  <a:t>What are the sets resulting from these operations?</a:t>
                </a:r>
              </a:p>
              <a:p>
                <a:pPr lvl="1">
                  <a:tabLst>
                    <a:tab pos="2427288" algn="l"/>
                  </a:tabLst>
                </a:pPr>
                <a:r>
                  <a:rPr lang="en-GB" dirty="0"/>
                  <a:t>Union: 	A </a:t>
                </a:r>
                <a14:m>
                  <m:oMath xmlns:m="http://schemas.openxmlformats.org/officeDocument/2006/math">
                    <m:r>
                      <a:rPr lang="en-GB" i="1">
                        <a:latin typeface="Cambria Math" panose="02040503050406030204" pitchFamily="18" charset="0"/>
                        <a:ea typeface="Cambria Math" panose="02040503050406030204" pitchFamily="18" charset="0"/>
                      </a:rPr>
                      <m:t>∪ </m:t>
                    </m:r>
                  </m:oMath>
                </a14:m>
                <a:r>
                  <a:rPr lang="en-GB" dirty="0"/>
                  <a:t>C = </a:t>
                </a:r>
              </a:p>
              <a:p>
                <a:pPr lvl="1">
                  <a:tabLst>
                    <a:tab pos="2427288" algn="l"/>
                  </a:tabLst>
                </a:pPr>
                <a:r>
                  <a:rPr lang="en-GB" dirty="0"/>
                  <a:t>Intersection: 	B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 A = </a:t>
                </a:r>
              </a:p>
              <a:p>
                <a:pPr lvl="1">
                  <a:tabLst>
                    <a:tab pos="2427288" algn="l"/>
                  </a:tabLst>
                </a:pPr>
                <a:r>
                  <a:rPr lang="en-GB" dirty="0"/>
                  <a:t>Difference: 	B \ A =</a:t>
                </a:r>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a:blip r:embed="rId2"/>
                <a:stretch>
                  <a:fillRect l="-2346" t="-2650"/>
                </a:stretch>
              </a:blipFill>
            </p:spPr>
            <p:txBody>
              <a:bodyPr/>
              <a:lstStyle/>
              <a:p>
                <a:r>
                  <a:rPr lang="en-GB">
                    <a:noFill/>
                  </a:rPr>
                  <a:t> </a:t>
                </a:r>
              </a:p>
            </p:txBody>
          </p:sp>
        </mc:Fallback>
      </mc:AlternateContent>
    </p:spTree>
    <p:extLst>
      <p:ext uri="{BB962C8B-B14F-4D97-AF65-F5344CB8AC3E}">
        <p14:creationId xmlns:p14="http://schemas.microsoft.com/office/powerpoint/2010/main" val="395944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 </a:t>
            </a:r>
            <a:r>
              <a:rPr lang="en-GB" dirty="0">
                <a:solidFill>
                  <a:srgbClr val="FF0000"/>
                </a:solidFill>
              </a:rPr>
              <a:t>Answers</a:t>
            </a:r>
            <a:r>
              <a:rPr lang="en-GB" dirty="0"/>
              <a:t> </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79" y="1704179"/>
                <a:ext cx="8087211" cy="3453607"/>
              </a:xfrm>
            </p:spPr>
            <p:txBody>
              <a:bodyPr/>
              <a:lstStyle/>
              <a:p>
                <a:r>
                  <a:rPr lang="en-GB" dirty="0"/>
                  <a:t>A = {t, e, a, m}   B = {h, e, a, t}    C = {h, a, m}</a:t>
                </a:r>
              </a:p>
              <a:p>
                <a:r>
                  <a:rPr lang="en-GB" dirty="0"/>
                  <a:t>What are the sets resulting from these operations?</a:t>
                </a:r>
              </a:p>
              <a:p>
                <a:pPr lvl="1">
                  <a:tabLst>
                    <a:tab pos="2427288" algn="l"/>
                  </a:tabLst>
                </a:pPr>
                <a:r>
                  <a:rPr lang="en-GB" dirty="0"/>
                  <a:t>Union: 	A </a:t>
                </a:r>
                <a14:m>
                  <m:oMath xmlns:m="http://schemas.openxmlformats.org/officeDocument/2006/math">
                    <m:r>
                      <a:rPr lang="en-GB" i="1">
                        <a:latin typeface="Cambria Math" panose="02040503050406030204" pitchFamily="18" charset="0"/>
                        <a:ea typeface="Cambria Math" panose="02040503050406030204" pitchFamily="18" charset="0"/>
                      </a:rPr>
                      <m:t>∪ </m:t>
                    </m:r>
                  </m:oMath>
                </a14:m>
                <a:r>
                  <a:rPr lang="en-GB" dirty="0"/>
                  <a:t>C = </a:t>
                </a:r>
                <a:r>
                  <a:rPr lang="en-GB" dirty="0">
                    <a:solidFill>
                      <a:srgbClr val="FF0000"/>
                    </a:solidFill>
                  </a:rPr>
                  <a:t>{a, e, h, m, t}</a:t>
                </a:r>
                <a:endParaRPr lang="en-GB" dirty="0"/>
              </a:p>
              <a:p>
                <a:pPr lvl="1">
                  <a:tabLst>
                    <a:tab pos="2427288" algn="l"/>
                  </a:tabLst>
                </a:pPr>
                <a:r>
                  <a:rPr lang="en-GB" dirty="0"/>
                  <a:t>Intersection: 	B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 A = </a:t>
                </a:r>
                <a:r>
                  <a:rPr lang="en-GB" dirty="0">
                    <a:solidFill>
                      <a:srgbClr val="FF0000"/>
                    </a:solidFill>
                  </a:rPr>
                  <a:t>{t, e, a}</a:t>
                </a:r>
              </a:p>
              <a:p>
                <a:pPr lvl="1">
                  <a:tabLst>
                    <a:tab pos="2427288" algn="l"/>
                  </a:tabLst>
                </a:pPr>
                <a:r>
                  <a:rPr lang="en-GB" dirty="0"/>
                  <a:t>Difference: 	B \ A = </a:t>
                </a:r>
                <a:r>
                  <a:rPr lang="en-GB" dirty="0">
                    <a:solidFill>
                      <a:srgbClr val="FF0000"/>
                    </a:solidFill>
                  </a:rPr>
                  <a:t>{h}</a:t>
                </a:r>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79" y="1704179"/>
                <a:ext cx="8087211" cy="3453607"/>
              </a:xfrm>
              <a:blipFill>
                <a:blip r:embed="rId2"/>
                <a:stretch>
                  <a:fillRect l="-2262" t="-2650"/>
                </a:stretch>
              </a:blipFill>
            </p:spPr>
            <p:txBody>
              <a:bodyPr/>
              <a:lstStyle/>
              <a:p>
                <a:r>
                  <a:rPr lang="en-GB">
                    <a:noFill/>
                  </a:rPr>
                  <a:t> </a:t>
                </a:r>
              </a:p>
            </p:txBody>
          </p:sp>
        </mc:Fallback>
      </mc:AlternateContent>
    </p:spTree>
    <p:extLst>
      <p:ext uri="{BB962C8B-B14F-4D97-AF65-F5344CB8AC3E}">
        <p14:creationId xmlns:p14="http://schemas.microsoft.com/office/powerpoint/2010/main" val="123317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723600" y="1702799"/>
            <a:ext cx="7861300" cy="4493285"/>
          </a:xfrm>
        </p:spPr>
        <p:txBody>
          <a:bodyPr/>
          <a:lstStyle/>
          <a:p>
            <a:r>
              <a:rPr lang="en-GB" sz="2400" dirty="0"/>
              <a:t>Be familiar with the concept of a set and the notations used for specifying a set and set comprehension</a:t>
            </a:r>
          </a:p>
          <a:p>
            <a:r>
              <a:rPr lang="en-GB" sz="2400" dirty="0"/>
              <a:t>Be familiar with the compact representation of a set</a:t>
            </a:r>
          </a:p>
          <a:p>
            <a:r>
              <a:rPr lang="en-GB" sz="2400" dirty="0"/>
              <a:t>Be familiar with the concept of finite and infinite sets, countably infinite sets, cardinality of a finite set, Cartesian product of sets</a:t>
            </a:r>
          </a:p>
          <a:p>
            <a:r>
              <a:rPr lang="en-GB" sz="2400" dirty="0"/>
              <a:t>Be familiar with the meaning of the terms subset, proper subset, countable set</a:t>
            </a:r>
          </a:p>
          <a:p>
            <a:r>
              <a:rPr lang="en-GB" sz="2400" dirty="0"/>
              <a:t>Be familiar with set operations:  membership, union, intersection, difference </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66993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80"/>
                <a:ext cx="7797230" cy="3293178"/>
              </a:xfrm>
            </p:spPr>
            <p:txBody>
              <a:bodyPr/>
              <a:lstStyle/>
              <a:p>
                <a:r>
                  <a:rPr lang="en-GB" dirty="0"/>
                  <a:t>How many different sets are shown below?</a:t>
                </a:r>
              </a:p>
              <a:p>
                <a:r>
                  <a:rPr lang="en-GB" dirty="0"/>
                  <a:t>Express the following in set notation</a:t>
                </a:r>
              </a:p>
              <a:p>
                <a:pPr lvl="1"/>
                <a:r>
                  <a:rPr lang="en-GB" dirty="0"/>
                  <a:t>A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oMath>
                </a14:m>
                <a:r>
                  <a:rPr lang="en-GB" dirty="0"/>
                  <a:t>D = </a:t>
                </a:r>
              </a:p>
              <a:p>
                <a:pPr lvl="1"/>
                <a:r>
                  <a:rPr lang="en-GB" dirty="0"/>
                  <a:t>C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B = </a:t>
                </a:r>
              </a:p>
              <a:p>
                <a:pPr lvl="1"/>
                <a:r>
                  <a:rPr lang="en-GB" dirty="0"/>
                  <a:t>B \ A =</a:t>
                </a:r>
              </a:p>
              <a:p>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80"/>
                <a:ext cx="7797230" cy="3293178"/>
              </a:xfrm>
              <a:blipFill rotWithShape="0">
                <a:blip r:embed="rId3"/>
                <a:stretch>
                  <a:fillRect l="-2346" t="-2778"/>
                </a:stretch>
              </a:blipFill>
            </p:spPr>
            <p:txBody>
              <a:bodyPr/>
              <a:lstStyle/>
              <a:p>
                <a:r>
                  <a:rPr lang="en-GB">
                    <a:noFill/>
                  </a:rPr>
                  <a:t> </a:t>
                </a:r>
              </a:p>
            </p:txBody>
          </p:sp>
        </mc:Fallback>
      </mc:AlternateContent>
      <p:sp>
        <p:nvSpPr>
          <p:cNvPr id="34" name="TextBox 33"/>
          <p:cNvSpPr txBox="1"/>
          <p:nvPr/>
        </p:nvSpPr>
        <p:spPr>
          <a:xfrm>
            <a:off x="1150996"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A</a:t>
            </a:r>
          </a:p>
        </p:txBody>
      </p:sp>
      <p:sp>
        <p:nvSpPr>
          <p:cNvPr id="35" name="TextBox 34"/>
          <p:cNvSpPr txBox="1"/>
          <p:nvPr/>
        </p:nvSpPr>
        <p:spPr>
          <a:xfrm>
            <a:off x="2927051"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B</a:t>
            </a:r>
          </a:p>
        </p:txBody>
      </p:sp>
      <p:sp>
        <p:nvSpPr>
          <p:cNvPr id="36" name="TextBox 35"/>
          <p:cNvSpPr txBox="1"/>
          <p:nvPr/>
        </p:nvSpPr>
        <p:spPr>
          <a:xfrm>
            <a:off x="4703106"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C</a:t>
            </a:r>
          </a:p>
        </p:txBody>
      </p:sp>
      <p:sp>
        <p:nvSpPr>
          <p:cNvPr id="37" name="TextBox 36"/>
          <p:cNvSpPr txBox="1"/>
          <p:nvPr/>
        </p:nvSpPr>
        <p:spPr>
          <a:xfrm>
            <a:off x="6479162"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D</a:t>
            </a:r>
          </a:p>
        </p:txBody>
      </p:sp>
      <p:pic>
        <p:nvPicPr>
          <p:cNvPr id="4" name="Picture 2" descr="C:\Users\Rob\AppData\Roaming\PixelMetrics\CaptureWiz\Temp\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96" y="4383832"/>
            <a:ext cx="6881177" cy="153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8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Answer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80"/>
                <a:ext cx="7797230" cy="3293178"/>
              </a:xfrm>
            </p:spPr>
            <p:txBody>
              <a:bodyPr/>
              <a:lstStyle/>
              <a:p>
                <a:r>
                  <a:rPr lang="en-GB" dirty="0"/>
                  <a:t>There are three sets – A is the same as C</a:t>
                </a:r>
              </a:p>
              <a:p>
                <a:r>
                  <a:rPr lang="en-GB" dirty="0"/>
                  <a:t>Express the following in set notation</a:t>
                </a:r>
              </a:p>
              <a:p>
                <a:pPr lvl="1"/>
                <a:r>
                  <a:rPr lang="en-GB" dirty="0"/>
                  <a:t>A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oMath>
                </a14:m>
                <a:r>
                  <a:rPr lang="en-GB" dirty="0"/>
                  <a:t>D = </a:t>
                </a:r>
              </a:p>
              <a:p>
                <a:pPr lvl="1"/>
                <a:r>
                  <a:rPr lang="en-GB" dirty="0"/>
                  <a:t>C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B = </a:t>
                </a:r>
              </a:p>
              <a:p>
                <a:pPr lvl="1"/>
                <a:r>
                  <a:rPr lang="en-GB" dirty="0"/>
                  <a:t>B \ A =</a:t>
                </a:r>
              </a:p>
              <a:p>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80"/>
                <a:ext cx="7797230" cy="3293178"/>
              </a:xfrm>
              <a:blipFill rotWithShape="0">
                <a:blip r:embed="rId3"/>
                <a:stretch>
                  <a:fillRect l="-2346" t="-2778"/>
                </a:stretch>
              </a:blipFill>
            </p:spPr>
            <p:txBody>
              <a:bodyPr/>
              <a:lstStyle/>
              <a:p>
                <a:r>
                  <a:rPr lang="en-GB">
                    <a:noFill/>
                  </a:rPr>
                  <a:t> </a:t>
                </a:r>
              </a:p>
            </p:txBody>
          </p:sp>
        </mc:Fallback>
      </mc:AlternateContent>
      <p:sp>
        <p:nvSpPr>
          <p:cNvPr id="34" name="TextBox 33"/>
          <p:cNvSpPr txBox="1"/>
          <p:nvPr/>
        </p:nvSpPr>
        <p:spPr>
          <a:xfrm>
            <a:off x="1150996"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A</a:t>
            </a:r>
          </a:p>
        </p:txBody>
      </p:sp>
      <p:sp>
        <p:nvSpPr>
          <p:cNvPr id="35" name="TextBox 34"/>
          <p:cNvSpPr txBox="1"/>
          <p:nvPr/>
        </p:nvSpPr>
        <p:spPr>
          <a:xfrm>
            <a:off x="2927051"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B</a:t>
            </a:r>
          </a:p>
        </p:txBody>
      </p:sp>
      <p:sp>
        <p:nvSpPr>
          <p:cNvPr id="36" name="TextBox 35"/>
          <p:cNvSpPr txBox="1"/>
          <p:nvPr/>
        </p:nvSpPr>
        <p:spPr>
          <a:xfrm>
            <a:off x="4703106"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C</a:t>
            </a:r>
          </a:p>
        </p:txBody>
      </p:sp>
      <p:sp>
        <p:nvSpPr>
          <p:cNvPr id="37" name="TextBox 36"/>
          <p:cNvSpPr txBox="1"/>
          <p:nvPr/>
        </p:nvSpPr>
        <p:spPr>
          <a:xfrm>
            <a:off x="6479162"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D</a:t>
            </a:r>
          </a:p>
        </p:txBody>
      </p:sp>
      <p:pic>
        <p:nvPicPr>
          <p:cNvPr id="4" name="Picture 2" descr="C:\Users\Rob\AppData\Roaming\PixelMetrics\CaptureWiz\Temp\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96" y="4383832"/>
            <a:ext cx="6881177" cy="153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84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2</a:t>
            </a:r>
            <a:r>
              <a:rPr lang="en-GB" dirty="0"/>
              <a:t>, question </a:t>
            </a:r>
            <a:r>
              <a:rPr lang="en-GB" b="1" dirty="0"/>
              <a:t>4</a:t>
            </a:r>
            <a:r>
              <a:rPr lang="en-GB" dirty="0"/>
              <a:t> on the worksheet</a:t>
            </a:r>
          </a:p>
          <a:p>
            <a:r>
              <a:rPr lang="en-GB" dirty="0"/>
              <a:t>Remember the symbols</a:t>
            </a:r>
          </a:p>
          <a:p>
            <a:pPr marL="0" lvl="1" indent="0" algn="ctr">
              <a:buNone/>
              <a:tabLst>
                <a:tab pos="1073150" algn="l"/>
                <a:tab pos="1441450" algn="l"/>
                <a:tab pos="1793875" algn="l"/>
                <a:tab pos="2144713" algn="l"/>
                <a:tab pos="2514600" algn="l"/>
                <a:tab pos="2867025" algn="l"/>
              </a:tabLst>
            </a:pPr>
            <a:r>
              <a:rPr lang="en-GB" sz="5400" b="1" dirty="0"/>
              <a:t>∈  ∉  ∪  ∩  \  { }  Φ </a:t>
            </a:r>
          </a:p>
        </p:txBody>
      </p:sp>
    </p:spTree>
    <p:extLst>
      <p:ext uri="{BB962C8B-B14F-4D97-AF65-F5344CB8AC3E}">
        <p14:creationId xmlns:p14="http://schemas.microsoft.com/office/powerpoint/2010/main" val="1455588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Subsets </a:t>
            </a:r>
          </a:p>
        </p:txBody>
      </p:sp>
      <p:sp>
        <p:nvSpPr>
          <p:cNvPr id="3" name="Text Placeholder 2"/>
          <p:cNvSpPr>
            <a:spLocks noGrp="1"/>
          </p:cNvSpPr>
          <p:nvPr>
            <p:ph type="body" sz="quarter" idx="14"/>
          </p:nvPr>
        </p:nvSpPr>
        <p:spPr/>
        <p:txBody>
          <a:bodyPr/>
          <a:lstStyle/>
          <a:p>
            <a:r>
              <a:rPr lang="en-GB" b="1" dirty="0"/>
              <a:t>A</a:t>
            </a:r>
            <a:r>
              <a:rPr lang="en-GB" dirty="0"/>
              <a:t> is a </a:t>
            </a:r>
            <a:r>
              <a:rPr lang="en-GB" dirty="0">
                <a:solidFill>
                  <a:srgbClr val="8D8959"/>
                </a:solidFill>
              </a:rPr>
              <a:t>subset</a:t>
            </a:r>
            <a:r>
              <a:rPr lang="en-GB" dirty="0"/>
              <a:t> of </a:t>
            </a:r>
            <a:r>
              <a:rPr lang="en-GB" b="1" dirty="0"/>
              <a:t>B</a:t>
            </a:r>
            <a:r>
              <a:rPr lang="en-GB" dirty="0"/>
              <a:t>, when every member of </a:t>
            </a:r>
            <a:br>
              <a:rPr lang="en-GB" dirty="0"/>
            </a:br>
            <a:r>
              <a:rPr lang="en-GB" b="1" dirty="0"/>
              <a:t>A</a:t>
            </a:r>
            <a:r>
              <a:rPr lang="en-GB" dirty="0"/>
              <a:t> is also a member of </a:t>
            </a:r>
            <a:r>
              <a:rPr lang="en-GB" b="1" dirty="0"/>
              <a:t>B</a:t>
            </a:r>
            <a:endParaRPr lang="en-GB" dirty="0"/>
          </a:p>
          <a:p>
            <a:pPr lvl="1"/>
            <a:r>
              <a:rPr lang="en-GB" dirty="0"/>
              <a:t>A ⊆ B</a:t>
            </a:r>
          </a:p>
          <a:p>
            <a:r>
              <a:rPr lang="en-GB" b="1" dirty="0"/>
              <a:t>A</a:t>
            </a:r>
            <a:r>
              <a:rPr lang="en-GB" dirty="0"/>
              <a:t> is </a:t>
            </a:r>
            <a:r>
              <a:rPr lang="en-GB" dirty="0">
                <a:solidFill>
                  <a:srgbClr val="8D8959"/>
                </a:solidFill>
              </a:rPr>
              <a:t>not a subset </a:t>
            </a:r>
            <a:r>
              <a:rPr lang="en-GB" dirty="0"/>
              <a:t>of </a:t>
            </a:r>
            <a:r>
              <a:rPr lang="en-GB" b="1" dirty="0"/>
              <a:t>B</a:t>
            </a:r>
            <a:r>
              <a:rPr lang="en-GB" dirty="0"/>
              <a:t>, if at least one member of </a:t>
            </a:r>
            <a:br>
              <a:rPr lang="en-GB" dirty="0"/>
            </a:br>
            <a:r>
              <a:rPr lang="en-GB" b="1" dirty="0"/>
              <a:t>A</a:t>
            </a:r>
            <a:r>
              <a:rPr lang="en-GB" dirty="0"/>
              <a:t> is not a member of </a:t>
            </a:r>
            <a:r>
              <a:rPr lang="en-GB" b="1" dirty="0"/>
              <a:t>B</a:t>
            </a:r>
            <a:r>
              <a:rPr lang="en-GB" dirty="0"/>
              <a:t>  </a:t>
            </a:r>
          </a:p>
          <a:p>
            <a:pPr lvl="1"/>
            <a:r>
              <a:rPr lang="en-GB" dirty="0"/>
              <a:t>A ⊈ B</a:t>
            </a:r>
          </a:p>
          <a:p>
            <a:r>
              <a:rPr lang="en-GB" b="1" dirty="0"/>
              <a:t>A</a:t>
            </a:r>
            <a:r>
              <a:rPr lang="en-GB" dirty="0"/>
              <a:t> is a </a:t>
            </a:r>
            <a:r>
              <a:rPr lang="en-GB" dirty="0">
                <a:solidFill>
                  <a:srgbClr val="8D8959"/>
                </a:solidFill>
              </a:rPr>
              <a:t>proper subset </a:t>
            </a:r>
            <a:r>
              <a:rPr lang="en-GB" dirty="0"/>
              <a:t>of </a:t>
            </a:r>
            <a:r>
              <a:rPr lang="en-GB" b="1" dirty="0"/>
              <a:t>B</a:t>
            </a:r>
            <a:r>
              <a:rPr lang="en-GB" dirty="0"/>
              <a:t>, when </a:t>
            </a:r>
            <a:r>
              <a:rPr lang="en-GB" b="1" dirty="0"/>
              <a:t>A</a:t>
            </a:r>
            <a:r>
              <a:rPr lang="en-GB" dirty="0"/>
              <a:t> is a subset of </a:t>
            </a:r>
            <a:br>
              <a:rPr lang="en-GB" dirty="0"/>
            </a:br>
            <a:r>
              <a:rPr lang="en-GB" b="1" dirty="0"/>
              <a:t>B</a:t>
            </a:r>
            <a:r>
              <a:rPr lang="en-GB" dirty="0"/>
              <a:t> but </a:t>
            </a:r>
            <a:r>
              <a:rPr lang="en-GB" b="1" dirty="0"/>
              <a:t>A ≠ B</a:t>
            </a:r>
          </a:p>
          <a:p>
            <a:pPr lvl="1"/>
            <a:r>
              <a:rPr lang="en-GB" dirty="0"/>
              <a:t>A ⊂ B</a:t>
            </a:r>
          </a:p>
        </p:txBody>
      </p:sp>
    </p:spTree>
    <p:extLst>
      <p:ext uri="{BB962C8B-B14F-4D97-AF65-F5344CB8AC3E}">
        <p14:creationId xmlns:p14="http://schemas.microsoft.com/office/powerpoint/2010/main" val="249476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3</a:t>
            </a:r>
            <a:r>
              <a:rPr lang="en-GB" dirty="0"/>
              <a:t>, </a:t>
            </a:r>
            <a:r>
              <a:rPr lang="en-GB" b="1" dirty="0"/>
              <a:t>question 5 </a:t>
            </a:r>
            <a:r>
              <a:rPr lang="en-GB" dirty="0"/>
              <a:t>on the worksheet</a:t>
            </a:r>
          </a:p>
          <a:p>
            <a:r>
              <a:rPr lang="en-GB" dirty="0"/>
              <a:t>Remember the symbols</a:t>
            </a:r>
          </a:p>
          <a:p>
            <a:pPr lvl="1">
              <a:spcAft>
                <a:spcPts val="800"/>
              </a:spcAft>
            </a:pPr>
            <a:r>
              <a:rPr lang="en-GB" dirty="0"/>
              <a:t>⊆ ⊈ ⊂ </a:t>
            </a:r>
          </a:p>
          <a:p>
            <a:pPr lvl="1">
              <a:spcAft>
                <a:spcPts val="800"/>
              </a:spcAft>
            </a:pPr>
            <a:r>
              <a:rPr lang="en-GB" dirty="0"/>
              <a:t>∈ ∉ ∪ ∩ \ { } Φ </a:t>
            </a:r>
          </a:p>
          <a:p>
            <a:r>
              <a:rPr lang="en-GB" dirty="0"/>
              <a:t>Remember the common sets</a:t>
            </a:r>
          </a:p>
          <a:p>
            <a:pPr lvl="1">
              <a:spcAft>
                <a:spcPts val="800"/>
              </a:spcAft>
            </a:pPr>
            <a:r>
              <a:rPr lang="en-GB" b="1" dirty="0"/>
              <a:t>N</a:t>
            </a:r>
            <a:r>
              <a:rPr lang="en-GB" dirty="0"/>
              <a:t> = set of natural numbers: 0, 1, 2,…</a:t>
            </a:r>
          </a:p>
          <a:p>
            <a:pPr lvl="1">
              <a:spcAft>
                <a:spcPts val="800"/>
              </a:spcAft>
            </a:pPr>
            <a:r>
              <a:rPr lang="en-GB" b="1" dirty="0"/>
              <a:t>Z</a:t>
            </a:r>
            <a:r>
              <a:rPr lang="en-GB" b="1" baseline="30000" dirty="0"/>
              <a:t>+</a:t>
            </a:r>
            <a:r>
              <a:rPr lang="en-GB" dirty="0"/>
              <a:t> = set of positive integers: 1, 2, 3,…</a:t>
            </a:r>
          </a:p>
          <a:p>
            <a:pPr lvl="1">
              <a:spcAft>
                <a:spcPts val="800"/>
              </a:spcAft>
            </a:pPr>
            <a:r>
              <a:rPr lang="en-GB" b="1" dirty="0"/>
              <a:t>Z</a:t>
            </a:r>
            <a:r>
              <a:rPr lang="en-GB" dirty="0"/>
              <a:t> = set of all integers: …, -2,-1, 0,1, 2,…</a:t>
            </a:r>
          </a:p>
          <a:p>
            <a:pPr lvl="1">
              <a:spcAft>
                <a:spcPts val="800"/>
              </a:spcAft>
            </a:pPr>
            <a:r>
              <a:rPr lang="en-GB" b="1" dirty="0"/>
              <a:t>Q</a:t>
            </a:r>
            <a:r>
              <a:rPr lang="en-GB" dirty="0"/>
              <a:t> = set of rational numbers (can be expressed as a fraction)</a:t>
            </a:r>
          </a:p>
          <a:p>
            <a:pPr lvl="1">
              <a:spcAft>
                <a:spcPts val="800"/>
              </a:spcAft>
            </a:pPr>
            <a:r>
              <a:rPr lang="en-GB" b="1" dirty="0"/>
              <a:t>R</a:t>
            </a:r>
            <a:r>
              <a:rPr lang="en-GB" dirty="0"/>
              <a:t> = set of real numbers</a:t>
            </a:r>
          </a:p>
        </p:txBody>
      </p:sp>
    </p:spTree>
    <p:extLst>
      <p:ext uri="{BB962C8B-B14F-4D97-AF65-F5344CB8AC3E}">
        <p14:creationId xmlns:p14="http://schemas.microsoft.com/office/powerpoint/2010/main" val="1405279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Operations – Cartesian product</a:t>
            </a:r>
          </a:p>
        </p:txBody>
      </p:sp>
      <p:sp>
        <p:nvSpPr>
          <p:cNvPr id="3" name="Text Placeholder 2"/>
          <p:cNvSpPr>
            <a:spLocks noGrp="1"/>
          </p:cNvSpPr>
          <p:nvPr>
            <p:ph type="body" sz="quarter" idx="14"/>
          </p:nvPr>
        </p:nvSpPr>
        <p:spPr/>
        <p:txBody>
          <a:bodyPr/>
          <a:lstStyle/>
          <a:p>
            <a:r>
              <a:rPr lang="en-GB" dirty="0"/>
              <a:t>The Cartesian product of two sets </a:t>
            </a:r>
            <a:r>
              <a:rPr lang="en-GB" b="1" dirty="0"/>
              <a:t>A</a:t>
            </a:r>
            <a:r>
              <a:rPr lang="en-GB" dirty="0"/>
              <a:t> and </a:t>
            </a:r>
            <a:r>
              <a:rPr lang="en-GB" b="1" dirty="0"/>
              <a:t>B</a:t>
            </a:r>
            <a:r>
              <a:rPr lang="en-GB" dirty="0"/>
              <a:t> is the set of all </a:t>
            </a:r>
            <a:r>
              <a:rPr lang="en-GB" dirty="0">
                <a:solidFill>
                  <a:srgbClr val="8D8959"/>
                </a:solidFill>
              </a:rPr>
              <a:t>ordered pairs </a:t>
            </a:r>
            <a:r>
              <a:rPr lang="en-GB" dirty="0"/>
              <a:t>(</a:t>
            </a:r>
            <a:r>
              <a:rPr lang="en-GB" b="1" dirty="0"/>
              <a:t>a</a:t>
            </a:r>
            <a:r>
              <a:rPr lang="en-GB" dirty="0"/>
              <a:t>, </a:t>
            </a:r>
            <a:r>
              <a:rPr lang="en-GB" b="1" dirty="0"/>
              <a:t>b</a:t>
            </a:r>
            <a:r>
              <a:rPr lang="en-GB" dirty="0"/>
              <a:t>), such that </a:t>
            </a:r>
            <a:r>
              <a:rPr lang="en-GB" b="1" dirty="0"/>
              <a:t>a</a:t>
            </a:r>
            <a:r>
              <a:rPr lang="en-GB" dirty="0"/>
              <a:t> </a:t>
            </a:r>
            <a:r>
              <a:rPr lang="nl-NL" dirty="0"/>
              <a:t>∈ </a:t>
            </a:r>
            <a:r>
              <a:rPr lang="nl-NL" b="1" dirty="0"/>
              <a:t>A</a:t>
            </a:r>
            <a:r>
              <a:rPr lang="nl-NL" dirty="0"/>
              <a:t> and </a:t>
            </a:r>
            <a:r>
              <a:rPr lang="nl-NL" b="1" dirty="0"/>
              <a:t>b</a:t>
            </a:r>
            <a:r>
              <a:rPr lang="nl-NL" dirty="0"/>
              <a:t> </a:t>
            </a:r>
            <a:r>
              <a:rPr lang="nl-NL"/>
              <a:t>∈ </a:t>
            </a:r>
            <a:r>
              <a:rPr lang="nl-NL" b="1"/>
              <a:t>B</a:t>
            </a:r>
            <a:endParaRPr lang="nl-NL" dirty="0"/>
          </a:p>
          <a:p>
            <a:r>
              <a:rPr lang="nl-NL" dirty="0"/>
              <a:t>Cartesian product notation</a:t>
            </a:r>
          </a:p>
          <a:p>
            <a:pPr lvl="1"/>
            <a:r>
              <a:rPr lang="nl-NL" dirty="0"/>
              <a:t>A x B, read as “A cross B”</a:t>
            </a:r>
            <a:endParaRPr lang="en-GB" dirty="0"/>
          </a:p>
          <a:p>
            <a:r>
              <a:rPr lang="nl-NL"/>
              <a:t>Challenge</a:t>
            </a:r>
            <a:r>
              <a:rPr lang="nl-NL" dirty="0"/>
              <a:t>: </a:t>
            </a:r>
            <a:r>
              <a:rPr lang="en-GB" dirty="0"/>
              <a:t>Construct the set comprehension definition for the set </a:t>
            </a:r>
            <a:r>
              <a:rPr lang="en-GB" b="1" dirty="0"/>
              <a:t>A</a:t>
            </a:r>
            <a:r>
              <a:rPr lang="en-GB" dirty="0"/>
              <a:t> x </a:t>
            </a:r>
            <a:r>
              <a:rPr lang="en-GB" b="1" dirty="0"/>
              <a:t>B</a:t>
            </a:r>
            <a:endParaRPr lang="nl-NL" b="1" dirty="0"/>
          </a:p>
        </p:txBody>
      </p:sp>
    </p:spTree>
    <p:extLst>
      <p:ext uri="{BB962C8B-B14F-4D97-AF65-F5344CB8AC3E}">
        <p14:creationId xmlns:p14="http://schemas.microsoft.com/office/powerpoint/2010/main" val="383409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Operations – Cartesian product</a:t>
            </a:r>
          </a:p>
        </p:txBody>
      </p:sp>
      <p:sp>
        <p:nvSpPr>
          <p:cNvPr id="3" name="Text Placeholder 2"/>
          <p:cNvSpPr>
            <a:spLocks noGrp="1"/>
          </p:cNvSpPr>
          <p:nvPr>
            <p:ph type="body" sz="quarter" idx="14"/>
          </p:nvPr>
        </p:nvSpPr>
        <p:spPr/>
        <p:txBody>
          <a:bodyPr/>
          <a:lstStyle/>
          <a:p>
            <a:r>
              <a:rPr lang="en-GB" dirty="0"/>
              <a:t>The Cartesian product of two sets </a:t>
            </a:r>
            <a:r>
              <a:rPr lang="en-GB" b="1" dirty="0"/>
              <a:t>A</a:t>
            </a:r>
            <a:r>
              <a:rPr lang="en-GB" dirty="0"/>
              <a:t> and </a:t>
            </a:r>
            <a:r>
              <a:rPr lang="en-GB" b="1" dirty="0"/>
              <a:t>B</a:t>
            </a:r>
            <a:r>
              <a:rPr lang="en-GB" dirty="0"/>
              <a:t> is the set of all </a:t>
            </a:r>
            <a:r>
              <a:rPr lang="en-GB" dirty="0">
                <a:solidFill>
                  <a:srgbClr val="8D8959"/>
                </a:solidFill>
              </a:rPr>
              <a:t>ordered pairs </a:t>
            </a:r>
            <a:r>
              <a:rPr lang="en-GB" dirty="0"/>
              <a:t>(</a:t>
            </a:r>
            <a:r>
              <a:rPr lang="en-GB" b="1" dirty="0"/>
              <a:t>a</a:t>
            </a:r>
            <a:r>
              <a:rPr lang="en-GB" dirty="0"/>
              <a:t>, </a:t>
            </a:r>
            <a:r>
              <a:rPr lang="en-GB" b="1" dirty="0"/>
              <a:t>b</a:t>
            </a:r>
            <a:r>
              <a:rPr lang="en-GB" dirty="0"/>
              <a:t>), such that </a:t>
            </a:r>
            <a:r>
              <a:rPr lang="en-GB" b="1" dirty="0"/>
              <a:t>a</a:t>
            </a:r>
            <a:r>
              <a:rPr lang="en-GB" dirty="0"/>
              <a:t> </a:t>
            </a:r>
            <a:r>
              <a:rPr lang="nl-NL" dirty="0"/>
              <a:t>∈ </a:t>
            </a:r>
            <a:r>
              <a:rPr lang="nl-NL" b="1" dirty="0"/>
              <a:t>A </a:t>
            </a:r>
            <a:r>
              <a:rPr lang="nl-NL" dirty="0"/>
              <a:t>and </a:t>
            </a:r>
            <a:r>
              <a:rPr lang="nl-NL" b="1" dirty="0"/>
              <a:t>b</a:t>
            </a:r>
            <a:r>
              <a:rPr lang="nl-NL" dirty="0"/>
              <a:t> ∈ </a:t>
            </a:r>
            <a:r>
              <a:rPr lang="nl-NL" b="1" dirty="0"/>
              <a:t>B</a:t>
            </a:r>
            <a:endParaRPr lang="nl-NL" dirty="0"/>
          </a:p>
          <a:p>
            <a:r>
              <a:rPr lang="nl-NL" dirty="0"/>
              <a:t>Cartesian product notation</a:t>
            </a:r>
          </a:p>
          <a:p>
            <a:pPr lvl="1"/>
            <a:r>
              <a:rPr lang="nl-NL" dirty="0"/>
              <a:t>A x B, read as “A cross B”</a:t>
            </a:r>
            <a:endParaRPr lang="en-GB" dirty="0"/>
          </a:p>
          <a:p>
            <a:r>
              <a:rPr lang="nl-NL" dirty="0"/>
              <a:t>Challenge: </a:t>
            </a:r>
            <a:r>
              <a:rPr lang="en-GB" dirty="0"/>
              <a:t>Construct the set comprehension definition for the set </a:t>
            </a:r>
            <a:r>
              <a:rPr lang="en-GB" b="1" dirty="0"/>
              <a:t>A</a:t>
            </a:r>
            <a:r>
              <a:rPr lang="en-GB" dirty="0"/>
              <a:t> x </a:t>
            </a:r>
            <a:r>
              <a:rPr lang="en-GB" b="1" dirty="0"/>
              <a:t>B</a:t>
            </a:r>
          </a:p>
          <a:p>
            <a:pPr marL="0" indent="0" algn="ctr">
              <a:buNone/>
            </a:pPr>
            <a:r>
              <a:rPr lang="en-GB" sz="3200" dirty="0">
                <a:solidFill>
                  <a:srgbClr val="FF0000"/>
                </a:solidFill>
              </a:rPr>
              <a:t>A x B = </a:t>
            </a:r>
            <a:r>
              <a:rPr lang="nl-NL" sz="3200" dirty="0">
                <a:solidFill>
                  <a:srgbClr val="FF0000"/>
                </a:solidFill>
              </a:rPr>
              <a:t>{(a, b) | </a:t>
            </a:r>
            <a:r>
              <a:rPr lang="en-GB" sz="3200" dirty="0">
                <a:solidFill>
                  <a:srgbClr val="FF0000"/>
                </a:solidFill>
              </a:rPr>
              <a:t>a </a:t>
            </a:r>
            <a:r>
              <a:rPr lang="nl-NL" sz="3200" dirty="0">
                <a:solidFill>
                  <a:srgbClr val="FF0000"/>
                </a:solidFill>
              </a:rPr>
              <a:t>∈ A ᴧ b ∈ B}</a:t>
            </a:r>
            <a:endParaRPr lang="nl-NL" dirty="0">
              <a:solidFill>
                <a:srgbClr val="FF0000"/>
              </a:solidFill>
            </a:endParaRPr>
          </a:p>
        </p:txBody>
      </p:sp>
    </p:spTree>
    <p:extLst>
      <p:ext uri="{BB962C8B-B14F-4D97-AF65-F5344CB8AC3E}">
        <p14:creationId xmlns:p14="http://schemas.microsoft.com/office/powerpoint/2010/main" val="2625986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a:t>
            </a:r>
          </a:p>
        </p:txBody>
      </p:sp>
      <p:sp>
        <p:nvSpPr>
          <p:cNvPr id="3" name="Text Placeholder 2"/>
          <p:cNvSpPr>
            <a:spLocks noGrp="1"/>
          </p:cNvSpPr>
          <p:nvPr>
            <p:ph type="body" sz="quarter" idx="14"/>
          </p:nvPr>
        </p:nvSpPr>
        <p:spPr/>
        <p:txBody>
          <a:bodyPr/>
          <a:lstStyle/>
          <a:p>
            <a:pPr marL="457200" indent="-457200">
              <a:buFont typeface="+mj-lt"/>
              <a:buAutoNum type="arabicPeriod"/>
            </a:pPr>
            <a:r>
              <a:rPr lang="en-GB" b="1" dirty="0"/>
              <a:t>A</a:t>
            </a:r>
            <a:r>
              <a:rPr lang="en-GB" dirty="0"/>
              <a:t> = {1,2} and </a:t>
            </a:r>
            <a:r>
              <a:rPr lang="en-GB" b="1" dirty="0"/>
              <a:t>B</a:t>
            </a:r>
            <a:r>
              <a:rPr lang="en-GB" dirty="0"/>
              <a:t> = {4,8}</a:t>
            </a:r>
          </a:p>
          <a:p>
            <a:pPr marL="0" indent="0">
              <a:buNone/>
            </a:pPr>
            <a:r>
              <a:rPr lang="en-GB" dirty="0"/>
              <a:t>	What is </a:t>
            </a:r>
            <a:r>
              <a:rPr lang="en-GB" b="1" dirty="0"/>
              <a:t>A</a:t>
            </a:r>
            <a:r>
              <a:rPr lang="en-GB" dirty="0"/>
              <a:t> X </a:t>
            </a:r>
            <a:r>
              <a:rPr lang="en-GB" b="1" dirty="0"/>
              <a:t>B</a:t>
            </a:r>
            <a:r>
              <a:rPr lang="en-GB" dirty="0"/>
              <a:t>?</a:t>
            </a:r>
          </a:p>
          <a:p>
            <a:pPr marL="0" indent="0">
              <a:spcAft>
                <a:spcPts val="1700"/>
              </a:spcAft>
              <a:buNone/>
            </a:pPr>
            <a:endParaRPr lang="en-GB" dirty="0"/>
          </a:p>
          <a:p>
            <a:pPr marL="0" indent="0">
              <a:buNone/>
            </a:pPr>
            <a:r>
              <a:rPr lang="en-GB" dirty="0"/>
              <a:t>2.	</a:t>
            </a:r>
            <a:r>
              <a:rPr lang="en-GB" b="1" dirty="0"/>
              <a:t>A</a:t>
            </a:r>
            <a:r>
              <a:rPr lang="en-GB" dirty="0"/>
              <a:t> = {p, q} and </a:t>
            </a:r>
            <a:r>
              <a:rPr lang="en-GB" b="1" dirty="0"/>
              <a:t>B</a:t>
            </a:r>
            <a:r>
              <a:rPr lang="en-GB" dirty="0"/>
              <a:t> = {p, r, s}</a:t>
            </a:r>
          </a:p>
          <a:p>
            <a:pPr marL="0" indent="0">
              <a:buNone/>
            </a:pPr>
            <a:r>
              <a:rPr lang="en-GB" dirty="0"/>
              <a:t>	What is </a:t>
            </a:r>
            <a:r>
              <a:rPr lang="en-GB" b="1" dirty="0"/>
              <a:t>A</a:t>
            </a:r>
            <a:r>
              <a:rPr lang="en-GB" dirty="0"/>
              <a:t> X </a:t>
            </a:r>
            <a:r>
              <a:rPr lang="en-GB" b="1" dirty="0"/>
              <a:t>B</a:t>
            </a:r>
            <a:r>
              <a:rPr lang="en-GB" dirty="0"/>
              <a:t>?</a:t>
            </a:r>
          </a:p>
          <a:p>
            <a:pPr marL="0" indent="0">
              <a:buNone/>
            </a:pPr>
            <a:endParaRPr lang="en-GB" dirty="0"/>
          </a:p>
          <a:p>
            <a:pPr marL="457200" indent="-457200">
              <a:buFont typeface="+mj-lt"/>
              <a:buAutoNum type="arabicPeriod"/>
            </a:pPr>
            <a:endParaRPr lang="en-GB" dirty="0"/>
          </a:p>
        </p:txBody>
      </p:sp>
    </p:spTree>
    <p:extLst>
      <p:ext uri="{BB962C8B-B14F-4D97-AF65-F5344CB8AC3E}">
        <p14:creationId xmlns:p14="http://schemas.microsoft.com/office/powerpoint/2010/main" val="168395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 </a:t>
            </a:r>
            <a:r>
              <a:rPr lang="en-GB" dirty="0">
                <a:solidFill>
                  <a:srgbClr val="FF0000"/>
                </a:solidFill>
              </a:rPr>
              <a:t>Answers</a:t>
            </a:r>
          </a:p>
        </p:txBody>
      </p:sp>
      <p:sp>
        <p:nvSpPr>
          <p:cNvPr id="3" name="Text Placeholder 2"/>
          <p:cNvSpPr>
            <a:spLocks noGrp="1"/>
          </p:cNvSpPr>
          <p:nvPr>
            <p:ph type="body" sz="quarter" idx="14"/>
          </p:nvPr>
        </p:nvSpPr>
        <p:spPr/>
        <p:txBody>
          <a:bodyPr/>
          <a:lstStyle/>
          <a:p>
            <a:pPr marL="457200" indent="-457200">
              <a:buFont typeface="+mj-lt"/>
              <a:buAutoNum type="arabicPeriod"/>
            </a:pPr>
            <a:r>
              <a:rPr lang="en-GB" b="1" dirty="0"/>
              <a:t>A</a:t>
            </a:r>
            <a:r>
              <a:rPr lang="en-GB" dirty="0"/>
              <a:t> = {1,2} and</a:t>
            </a:r>
            <a:r>
              <a:rPr lang="en-GB" b="1" dirty="0"/>
              <a:t> B </a:t>
            </a:r>
            <a:r>
              <a:rPr lang="en-GB" dirty="0"/>
              <a:t>= {4,8}</a:t>
            </a:r>
          </a:p>
          <a:p>
            <a:pPr marL="0" indent="0">
              <a:buNone/>
            </a:pPr>
            <a:r>
              <a:rPr lang="en-GB" dirty="0"/>
              <a:t>	What is </a:t>
            </a:r>
            <a:r>
              <a:rPr lang="en-GB" b="1" dirty="0"/>
              <a:t>A</a:t>
            </a:r>
            <a:r>
              <a:rPr lang="en-GB" dirty="0"/>
              <a:t> X </a:t>
            </a:r>
            <a:r>
              <a:rPr lang="en-GB" b="1" dirty="0"/>
              <a:t>B</a:t>
            </a:r>
            <a:r>
              <a:rPr lang="en-GB" dirty="0"/>
              <a:t>?</a:t>
            </a:r>
          </a:p>
          <a:p>
            <a:pPr marL="0" indent="0" algn="ctr">
              <a:buNone/>
            </a:pPr>
            <a:r>
              <a:rPr lang="en-GB" dirty="0"/>
              <a:t>	</a:t>
            </a:r>
            <a:r>
              <a:rPr lang="en-GB" sz="2800" dirty="0">
                <a:solidFill>
                  <a:srgbClr val="FF0000"/>
                </a:solidFill>
              </a:rPr>
              <a:t>{(1, 4), (1, 8), (2, 4), (2, 8)}</a:t>
            </a:r>
            <a:endParaRPr lang="en-GB" sz="2800" dirty="0"/>
          </a:p>
          <a:p>
            <a:pPr marL="0" indent="0">
              <a:buNone/>
            </a:pPr>
            <a:r>
              <a:rPr lang="en-GB" dirty="0"/>
              <a:t>2.	</a:t>
            </a:r>
            <a:r>
              <a:rPr lang="en-GB" b="1" dirty="0"/>
              <a:t>A</a:t>
            </a:r>
            <a:r>
              <a:rPr lang="en-GB" dirty="0"/>
              <a:t> = {p, q} and </a:t>
            </a:r>
            <a:r>
              <a:rPr lang="en-GB" b="1" dirty="0"/>
              <a:t>B</a:t>
            </a:r>
            <a:r>
              <a:rPr lang="en-GB" dirty="0"/>
              <a:t> = {p, r, s}</a:t>
            </a:r>
          </a:p>
          <a:p>
            <a:pPr marL="0" indent="0">
              <a:buNone/>
            </a:pPr>
            <a:r>
              <a:rPr lang="en-GB" dirty="0"/>
              <a:t>	What is </a:t>
            </a:r>
            <a:r>
              <a:rPr lang="en-GB" b="1" dirty="0"/>
              <a:t>A</a:t>
            </a:r>
            <a:r>
              <a:rPr lang="en-GB" dirty="0"/>
              <a:t> X </a:t>
            </a:r>
            <a:r>
              <a:rPr lang="en-GB" b="1" dirty="0"/>
              <a:t>B</a:t>
            </a:r>
            <a:r>
              <a:rPr lang="en-GB" dirty="0"/>
              <a:t>?</a:t>
            </a:r>
          </a:p>
          <a:p>
            <a:pPr marL="0" indent="0" algn="ctr">
              <a:buNone/>
            </a:pPr>
            <a:r>
              <a:rPr lang="en-GB" sz="2800" dirty="0">
                <a:solidFill>
                  <a:srgbClr val="FF0000"/>
                </a:solidFill>
              </a:rPr>
              <a:t>{(p, p), (p, r), (p, s), (q, p), (q, r), (q, s)} </a:t>
            </a:r>
          </a:p>
          <a:p>
            <a:pPr marL="0" indent="0" algn="ctr">
              <a:buNone/>
            </a:pPr>
            <a:endParaRPr lang="en-GB" sz="2800" dirty="0"/>
          </a:p>
          <a:p>
            <a:pPr marL="0" indent="0">
              <a:buNone/>
            </a:pPr>
            <a:endParaRPr lang="en-GB" dirty="0"/>
          </a:p>
          <a:p>
            <a:pPr marL="457200" indent="-457200">
              <a:buFont typeface="+mj-lt"/>
              <a:buAutoNum type="arabicPeriod"/>
            </a:pPr>
            <a:endParaRPr lang="en-GB" dirty="0"/>
          </a:p>
        </p:txBody>
      </p:sp>
    </p:spTree>
    <p:extLst>
      <p:ext uri="{BB962C8B-B14F-4D97-AF65-F5344CB8AC3E}">
        <p14:creationId xmlns:p14="http://schemas.microsoft.com/office/powerpoint/2010/main" val="3662372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Cardinality</a:t>
            </a:r>
            <a:endParaRPr lang="en-GB"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4"/>
              </p:nvPr>
            </p:nvSpPr>
            <p:spPr/>
            <p:txBody>
              <a:bodyPr/>
              <a:lstStyle/>
              <a:p>
                <a:r>
                  <a:rPr lang="en-GB" dirty="0" smtClean="0"/>
                  <a:t>The </a:t>
                </a:r>
                <a:r>
                  <a:rPr lang="en-GB" b="1" dirty="0" smtClean="0"/>
                  <a:t>cardinality</a:t>
                </a:r>
                <a:r>
                  <a:rPr lang="en-GB" dirty="0" smtClean="0"/>
                  <a:t> of a finite set is the number of elements in a set</a:t>
                </a:r>
              </a:p>
              <a:p>
                <a:pPr marL="334963" indent="-342900"/>
                <a:r>
                  <a:rPr lang="en-GB" dirty="0" smtClean="0"/>
                  <a:t>The cardinality of a set A is denoted by |A|</a:t>
                </a:r>
              </a:p>
              <a:p>
                <a:pPr lvl="1"/>
                <a:r>
                  <a:rPr lang="en-GB" dirty="0" smtClean="0"/>
                  <a:t>The cardinality of the set A, where A = {2,4,6,8} is 4</a:t>
                </a:r>
              </a:p>
              <a:p>
                <a:pPr lvl="1"/>
                <a:r>
                  <a:rPr lang="en-GB" dirty="0" smtClean="0"/>
                  <a:t>If B = {1,3,5} what is |A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smtClean="0"/>
                  <a:t> B| ?</a:t>
                </a:r>
              </a:p>
              <a:p>
                <a:pPr lvl="1"/>
                <a:r>
                  <a:rPr lang="en-GB" dirty="0" smtClean="0"/>
                  <a:t>What is the cardinality of A X B?</a:t>
                </a:r>
                <a:endParaRPr lang="en-GB" dirty="0"/>
              </a:p>
            </p:txBody>
          </p:sp>
        </mc:Choice>
        <mc:Fallback>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a:stretch>
              </a:blipFill>
            </p:spPr>
            <p:txBody>
              <a:bodyPr/>
              <a:lstStyle/>
              <a:p>
                <a:r>
                  <a:rPr lang="en-GB">
                    <a:noFill/>
                  </a:rPr>
                  <a:t> </a:t>
                </a:r>
              </a:p>
            </p:txBody>
          </p:sp>
        </mc:Fallback>
      </mc:AlternateContent>
    </p:spTree>
    <p:extLst>
      <p:ext uri="{BB962C8B-B14F-4D97-AF65-F5344CB8AC3E}">
        <p14:creationId xmlns:p14="http://schemas.microsoft.com/office/powerpoint/2010/main" val="140138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2982441"/>
            <a:ext cx="7150478" cy="3875559"/>
          </a:xfrm>
          <a:prstGeom prst="rect">
            <a:avLst/>
          </a:prstGeom>
        </p:spPr>
      </p:pic>
      <p:sp>
        <p:nvSpPr>
          <p:cNvPr id="4" name="Text Placeholder 3"/>
          <p:cNvSpPr>
            <a:spLocks noGrp="1"/>
          </p:cNvSpPr>
          <p:nvPr>
            <p:ph type="body" sz="quarter" idx="13"/>
          </p:nvPr>
        </p:nvSpPr>
        <p:spPr/>
        <p:txBody>
          <a:bodyPr/>
          <a:lstStyle/>
          <a:p>
            <a:r>
              <a:rPr lang="en-GB" dirty="0"/>
              <a:t>Sets – Prior encounters</a:t>
            </a:r>
          </a:p>
        </p:txBody>
      </p:sp>
      <p:pic>
        <p:nvPicPr>
          <p:cNvPr id="10" name="Picture 9"/>
          <p:cNvPicPr>
            <a:picLocks noChangeAspect="1"/>
          </p:cNvPicPr>
          <p:nvPr/>
        </p:nvPicPr>
        <p:blipFill>
          <a:blip r:embed="rId3"/>
          <a:stretch>
            <a:fillRect/>
          </a:stretch>
        </p:blipFill>
        <p:spPr>
          <a:xfrm>
            <a:off x="3818094" y="2339581"/>
            <a:ext cx="5045600" cy="2456265"/>
          </a:xfrm>
          <a:prstGeom prst="rect">
            <a:avLst/>
          </a:prstGeom>
        </p:spPr>
      </p:pic>
    </p:spTree>
    <p:extLst>
      <p:ext uri="{BB962C8B-B14F-4D97-AF65-F5344CB8AC3E}">
        <p14:creationId xmlns:p14="http://schemas.microsoft.com/office/powerpoint/2010/main" val="1226916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Cardinality</a:t>
            </a:r>
            <a:endParaRPr lang="en-GB"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4"/>
              </p:nvPr>
            </p:nvSpPr>
            <p:spPr/>
            <p:txBody>
              <a:bodyPr/>
              <a:lstStyle/>
              <a:p>
                <a:r>
                  <a:rPr lang="en-GB" dirty="0" smtClean="0"/>
                  <a:t>The </a:t>
                </a:r>
                <a:r>
                  <a:rPr lang="en-GB" b="1" dirty="0" smtClean="0"/>
                  <a:t>cardinality</a:t>
                </a:r>
                <a:r>
                  <a:rPr lang="en-GB" dirty="0" smtClean="0"/>
                  <a:t> of a finite set is the number of elements in a set</a:t>
                </a:r>
              </a:p>
              <a:p>
                <a:pPr marL="334963" indent="-342900"/>
                <a:r>
                  <a:rPr lang="en-GB" dirty="0" smtClean="0"/>
                  <a:t>The cardinality of a set A is denoted by |A|</a:t>
                </a:r>
              </a:p>
              <a:p>
                <a:pPr lvl="1"/>
                <a:r>
                  <a:rPr lang="en-GB" dirty="0" smtClean="0"/>
                  <a:t>The cardinality of the set A, where A = {2,4,6,8} is 4</a:t>
                </a:r>
              </a:p>
              <a:p>
                <a:pPr lvl="1"/>
                <a:r>
                  <a:rPr lang="en-GB" dirty="0" smtClean="0"/>
                  <a:t>If B = {1,3,5} what is |A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smtClean="0"/>
                  <a:t> B| ? </a:t>
                </a:r>
                <a:r>
                  <a:rPr lang="en-GB" dirty="0" smtClean="0">
                    <a:solidFill>
                      <a:srgbClr val="FF0000"/>
                    </a:solidFill>
                  </a:rPr>
                  <a:t>7</a:t>
                </a:r>
                <a:endParaRPr lang="en-GB" dirty="0" smtClean="0"/>
              </a:p>
              <a:p>
                <a:pPr lvl="1"/>
                <a:r>
                  <a:rPr lang="en-GB" dirty="0" smtClean="0"/>
                  <a:t>What is the cardinality of A X B? </a:t>
                </a:r>
                <a:r>
                  <a:rPr lang="en-GB" dirty="0" smtClean="0">
                    <a:solidFill>
                      <a:srgbClr val="FF0000"/>
                    </a:solidFill>
                  </a:rPr>
                  <a:t>12</a:t>
                </a:r>
                <a:endParaRPr lang="en-GB" dirty="0">
                  <a:solidFill>
                    <a:srgbClr val="FF0000"/>
                  </a:solidFill>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a:stretch>
              </a:blipFill>
            </p:spPr>
            <p:txBody>
              <a:bodyPr/>
              <a:lstStyle/>
              <a:p>
                <a:r>
                  <a:rPr lang="en-GB">
                    <a:noFill/>
                  </a:rPr>
                  <a:t> </a:t>
                </a:r>
              </a:p>
            </p:txBody>
          </p:sp>
        </mc:Fallback>
      </mc:AlternateContent>
    </p:spTree>
    <p:extLst>
      <p:ext uri="{BB962C8B-B14F-4D97-AF65-F5344CB8AC3E}">
        <p14:creationId xmlns:p14="http://schemas.microsoft.com/office/powerpoint/2010/main" val="3974078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4</a:t>
            </a:r>
            <a:r>
              <a:rPr lang="en-GB" dirty="0"/>
              <a:t>, </a:t>
            </a:r>
            <a:r>
              <a:rPr lang="en-GB" b="1" dirty="0"/>
              <a:t>Question 6</a:t>
            </a:r>
            <a:r>
              <a:rPr lang="en-GB" dirty="0"/>
              <a:t> on the worksheet</a:t>
            </a:r>
          </a:p>
        </p:txBody>
      </p:sp>
    </p:spTree>
    <p:extLst>
      <p:ext uri="{BB962C8B-B14F-4D97-AF65-F5344CB8AC3E}">
        <p14:creationId xmlns:p14="http://schemas.microsoft.com/office/powerpoint/2010/main" val="384034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Set concepts</a:t>
            </a:r>
          </a:p>
        </p:txBody>
      </p:sp>
      <p:sp>
        <p:nvSpPr>
          <p:cNvPr id="3" name="Text Placeholder 2"/>
          <p:cNvSpPr>
            <a:spLocks noGrp="1"/>
          </p:cNvSpPr>
          <p:nvPr>
            <p:ph type="body" sz="quarter" idx="14"/>
          </p:nvPr>
        </p:nvSpPr>
        <p:spPr/>
        <p:txBody>
          <a:bodyPr/>
          <a:lstStyle/>
          <a:p>
            <a:r>
              <a:rPr lang="en-GB" dirty="0"/>
              <a:t>A </a:t>
            </a:r>
            <a:r>
              <a:rPr lang="en-GB" dirty="0">
                <a:solidFill>
                  <a:srgbClr val="8D8959"/>
                </a:solidFill>
              </a:rPr>
              <a:t>finite set </a:t>
            </a:r>
            <a:r>
              <a:rPr lang="en-GB" dirty="0"/>
              <a:t>contains an exact number of distinct members where number ∈ </a:t>
            </a:r>
            <a:r>
              <a:rPr lang="en-GB" b="1" dirty="0"/>
              <a:t>N</a:t>
            </a:r>
            <a:endParaRPr lang="en-GB" dirty="0"/>
          </a:p>
          <a:p>
            <a:pPr lvl="1"/>
            <a:r>
              <a:rPr lang="en-GB" dirty="0"/>
              <a:t>The English alphabet is a finite set which has 26 distinct members</a:t>
            </a:r>
          </a:p>
          <a:p>
            <a:pPr lvl="1"/>
            <a:r>
              <a:rPr lang="en-GB" dirty="0"/>
              <a:t>Alphabet = {a, b, …, z}</a:t>
            </a:r>
          </a:p>
          <a:p>
            <a:r>
              <a:rPr lang="en-GB" dirty="0"/>
              <a:t>The </a:t>
            </a:r>
            <a:r>
              <a:rPr lang="en-GB" dirty="0">
                <a:solidFill>
                  <a:srgbClr val="8D8959"/>
                </a:solidFill>
              </a:rPr>
              <a:t>cardinality</a:t>
            </a:r>
            <a:r>
              <a:rPr lang="en-GB" dirty="0"/>
              <a:t> of a finite set is the number of members in the set.</a:t>
            </a:r>
          </a:p>
          <a:p>
            <a:pPr lvl="1"/>
            <a:r>
              <a:rPr lang="en-GB" kern="800" dirty="0"/>
              <a:t>The cardinality is written as |X|, where X is a set </a:t>
            </a:r>
          </a:p>
          <a:p>
            <a:pPr lvl="1"/>
            <a:r>
              <a:rPr lang="en-GB" kern="800" dirty="0"/>
              <a:t>|{a, b, …, z}| = 26</a:t>
            </a:r>
          </a:p>
          <a:p>
            <a:pPr lvl="1"/>
            <a:r>
              <a:rPr lang="en-GB" kern="800" dirty="0"/>
              <a:t>|Alphabet| = 26</a:t>
            </a:r>
          </a:p>
        </p:txBody>
      </p:sp>
    </p:spTree>
    <p:extLst>
      <p:ext uri="{BB962C8B-B14F-4D97-AF65-F5344CB8AC3E}">
        <p14:creationId xmlns:p14="http://schemas.microsoft.com/office/powerpoint/2010/main" val="618482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Set concepts</a:t>
            </a:r>
          </a:p>
        </p:txBody>
      </p:sp>
      <p:sp>
        <p:nvSpPr>
          <p:cNvPr id="3" name="Text Placeholder 2"/>
          <p:cNvSpPr>
            <a:spLocks noGrp="1"/>
          </p:cNvSpPr>
          <p:nvPr>
            <p:ph type="body" sz="quarter" idx="14"/>
          </p:nvPr>
        </p:nvSpPr>
        <p:spPr/>
        <p:txBody>
          <a:bodyPr/>
          <a:lstStyle/>
          <a:p>
            <a:r>
              <a:rPr lang="en-GB" dirty="0"/>
              <a:t>An </a:t>
            </a:r>
            <a:r>
              <a:rPr lang="en-GB" dirty="0">
                <a:solidFill>
                  <a:srgbClr val="8D8959"/>
                </a:solidFill>
              </a:rPr>
              <a:t>infinite</a:t>
            </a:r>
            <a:r>
              <a:rPr lang="en-GB" dirty="0"/>
              <a:t> set contains an infinite number of distinct members  </a:t>
            </a:r>
          </a:p>
          <a:p>
            <a:pPr lvl="1"/>
            <a:r>
              <a:rPr lang="en-GB" dirty="0"/>
              <a:t>Both </a:t>
            </a:r>
            <a:r>
              <a:rPr lang="en-GB" b="1" dirty="0"/>
              <a:t>N </a:t>
            </a:r>
            <a:r>
              <a:rPr lang="en-GB" dirty="0"/>
              <a:t>and</a:t>
            </a:r>
            <a:r>
              <a:rPr lang="en-GB" b="1" dirty="0"/>
              <a:t> R</a:t>
            </a:r>
            <a:r>
              <a:rPr lang="en-GB" dirty="0"/>
              <a:t> are infinite sets</a:t>
            </a:r>
          </a:p>
          <a:p>
            <a:r>
              <a:rPr lang="en-GB" dirty="0"/>
              <a:t>A </a:t>
            </a:r>
            <a:r>
              <a:rPr lang="en-GB" dirty="0">
                <a:solidFill>
                  <a:srgbClr val="8D8959"/>
                </a:solidFill>
              </a:rPr>
              <a:t>countably infinite </a:t>
            </a:r>
            <a:r>
              <a:rPr lang="en-GB" dirty="0"/>
              <a:t>set is one whose members can be counted using the infinite set </a:t>
            </a:r>
            <a:r>
              <a:rPr lang="en-GB" b="1" dirty="0"/>
              <a:t>N</a:t>
            </a:r>
          </a:p>
          <a:p>
            <a:pPr lvl="1">
              <a:spcAft>
                <a:spcPts val="800"/>
              </a:spcAft>
            </a:pPr>
            <a:r>
              <a:rPr lang="en-GB" dirty="0"/>
              <a:t>The set of integers divisible by 5 {0, 5, 10, 15 …} </a:t>
            </a:r>
            <a:br>
              <a:rPr lang="en-GB" dirty="0"/>
            </a:br>
            <a:r>
              <a:rPr lang="en-GB" dirty="0"/>
              <a:t>is an infinite set</a:t>
            </a:r>
          </a:p>
          <a:p>
            <a:pPr lvl="1">
              <a:spcAft>
                <a:spcPts val="800"/>
              </a:spcAft>
            </a:pPr>
            <a:r>
              <a:rPr lang="en-GB" dirty="0"/>
              <a:t>Each member can be assigned a positional value from set </a:t>
            </a:r>
            <a:r>
              <a:rPr lang="en-GB" b="1" dirty="0"/>
              <a:t>N  </a:t>
            </a:r>
          </a:p>
          <a:p>
            <a:pPr lvl="1">
              <a:spcAft>
                <a:spcPts val="800"/>
              </a:spcAft>
            </a:pPr>
            <a:r>
              <a:rPr lang="en-GB" dirty="0"/>
              <a:t>Member 1 = 0, member 2 = 5, member 3 = 10, …  </a:t>
            </a:r>
            <a:br>
              <a:rPr lang="en-GB" dirty="0"/>
            </a:br>
            <a:r>
              <a:rPr lang="en-GB" dirty="0"/>
              <a:t>Therefore, it is a countably infinite set  </a:t>
            </a:r>
          </a:p>
          <a:p>
            <a:pPr lvl="1">
              <a:spcAft>
                <a:spcPts val="800"/>
              </a:spcAft>
            </a:pPr>
            <a:r>
              <a:rPr lang="en-GB" dirty="0"/>
              <a:t>The set R, is not countable. Why might this be the case?</a:t>
            </a:r>
          </a:p>
        </p:txBody>
      </p:sp>
    </p:spTree>
    <p:extLst>
      <p:ext uri="{BB962C8B-B14F-4D97-AF65-F5344CB8AC3E}">
        <p14:creationId xmlns:p14="http://schemas.microsoft.com/office/powerpoint/2010/main" val="3787297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sp>
        <p:nvSpPr>
          <p:cNvPr id="3" name="Text Placeholder 2"/>
          <p:cNvSpPr>
            <a:spLocks noGrp="1"/>
          </p:cNvSpPr>
          <p:nvPr>
            <p:ph type="body" sz="quarter" idx="14"/>
          </p:nvPr>
        </p:nvSpPr>
        <p:spPr/>
        <p:txBody>
          <a:bodyPr/>
          <a:lstStyle/>
          <a:p>
            <a:r>
              <a:rPr lang="en-GB" dirty="0"/>
              <a:t>For each set, determine if it is finite or infinite </a:t>
            </a:r>
          </a:p>
          <a:p>
            <a:r>
              <a:rPr lang="en-GB" dirty="0"/>
              <a:t>If the set is infinite, explain if it is countably infinite or not </a:t>
            </a:r>
          </a:p>
          <a:p>
            <a:r>
              <a:rPr lang="en-GB" dirty="0"/>
              <a:t>If it is finite, determine its cardinality </a:t>
            </a:r>
          </a:p>
          <a:p>
            <a:pPr lvl="1"/>
            <a:r>
              <a:rPr lang="en-GB" dirty="0"/>
              <a:t>Planets in the solar system</a:t>
            </a:r>
          </a:p>
          <a:p>
            <a:pPr lvl="1"/>
            <a:r>
              <a:rPr lang="en-GB" dirty="0"/>
              <a:t>Number of possible digits after the decimal point in a number </a:t>
            </a:r>
          </a:p>
          <a:p>
            <a:pPr lvl="1"/>
            <a:r>
              <a:rPr lang="en-GB" dirty="0"/>
              <a:t>Suits in a deck of playing cards</a:t>
            </a:r>
          </a:p>
          <a:p>
            <a:pPr lvl="1"/>
            <a:r>
              <a:rPr lang="en-GB" dirty="0"/>
              <a:t>Negative fractions</a:t>
            </a:r>
          </a:p>
          <a:p>
            <a:pPr lvl="1"/>
            <a:r>
              <a:rPr lang="en-GB" dirty="0"/>
              <a:t>Grains of sand on the planet </a:t>
            </a:r>
          </a:p>
        </p:txBody>
      </p:sp>
    </p:spTree>
    <p:extLst>
      <p:ext uri="{BB962C8B-B14F-4D97-AF65-F5344CB8AC3E}">
        <p14:creationId xmlns:p14="http://schemas.microsoft.com/office/powerpoint/2010/main" val="3207586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a:t>
            </a:r>
            <a:r>
              <a:rPr lang="en-GB" dirty="0">
                <a:solidFill>
                  <a:srgbClr val="FF0000"/>
                </a:solidFill>
              </a:rPr>
              <a:t>Answers</a:t>
            </a:r>
          </a:p>
        </p:txBody>
      </p:sp>
      <p:sp>
        <p:nvSpPr>
          <p:cNvPr id="3" name="Text Placeholder 2"/>
          <p:cNvSpPr>
            <a:spLocks noGrp="1"/>
          </p:cNvSpPr>
          <p:nvPr>
            <p:ph type="body" sz="quarter" idx="14"/>
          </p:nvPr>
        </p:nvSpPr>
        <p:spPr>
          <a:xfrm>
            <a:off x="724280" y="1704179"/>
            <a:ext cx="7797230" cy="4899821"/>
          </a:xfrm>
        </p:spPr>
        <p:txBody>
          <a:bodyPr/>
          <a:lstStyle/>
          <a:p>
            <a:r>
              <a:rPr lang="en-GB" dirty="0"/>
              <a:t>For each set, determine if it is finite or infinite </a:t>
            </a:r>
          </a:p>
          <a:p>
            <a:r>
              <a:rPr lang="en-GB" dirty="0"/>
              <a:t>If the set is infinite, explain if it is countably infinite or not. If it is finite, determine its cardinality </a:t>
            </a:r>
          </a:p>
          <a:p>
            <a:pPr lvl="1"/>
            <a:r>
              <a:rPr lang="en-GB" dirty="0"/>
              <a:t>Planets in the solar system </a:t>
            </a:r>
            <a:r>
              <a:rPr lang="en-GB" dirty="0">
                <a:solidFill>
                  <a:srgbClr val="FF0000"/>
                </a:solidFill>
              </a:rPr>
              <a:t>finite, 8</a:t>
            </a:r>
            <a:endParaRPr lang="en-GB" dirty="0"/>
          </a:p>
          <a:p>
            <a:pPr lvl="1"/>
            <a:r>
              <a:rPr lang="en-GB" dirty="0"/>
              <a:t>Number of possible digits after the decimal in a number </a:t>
            </a:r>
            <a:br>
              <a:rPr lang="en-GB" dirty="0"/>
            </a:br>
            <a:r>
              <a:rPr lang="en-GB" dirty="0">
                <a:solidFill>
                  <a:srgbClr val="FF0000"/>
                </a:solidFill>
              </a:rPr>
              <a:t>countably infinite</a:t>
            </a:r>
          </a:p>
          <a:p>
            <a:pPr lvl="1"/>
            <a:r>
              <a:rPr lang="en-GB" dirty="0"/>
              <a:t>Suits in a deck of playing cards </a:t>
            </a:r>
            <a:r>
              <a:rPr lang="en-GB" dirty="0">
                <a:solidFill>
                  <a:srgbClr val="FF0000"/>
                </a:solidFill>
              </a:rPr>
              <a:t>finite, 4</a:t>
            </a:r>
          </a:p>
          <a:p>
            <a:pPr lvl="1"/>
            <a:r>
              <a:rPr lang="en-GB" dirty="0"/>
              <a:t>Negative fractions </a:t>
            </a:r>
            <a:r>
              <a:rPr lang="en-GB" dirty="0">
                <a:solidFill>
                  <a:srgbClr val="FF0000"/>
                </a:solidFill>
              </a:rPr>
              <a:t>infinite, not countable since the elements of this set cannot be paired off against the natural numbers</a:t>
            </a:r>
          </a:p>
          <a:p>
            <a:pPr lvl="1"/>
            <a:r>
              <a:rPr lang="en-GB" dirty="0"/>
              <a:t>Grains of sand on the planet</a:t>
            </a:r>
            <a:r>
              <a:rPr lang="en-GB" dirty="0">
                <a:solidFill>
                  <a:srgbClr val="FF0000"/>
                </a:solidFill>
              </a:rPr>
              <a:t> finite, countable</a:t>
            </a:r>
            <a:r>
              <a:rPr lang="en-GB" dirty="0"/>
              <a:t/>
            </a:r>
            <a:br>
              <a:rPr lang="en-GB" dirty="0"/>
            </a:br>
            <a:r>
              <a:rPr lang="en-GB" dirty="0">
                <a:solidFill>
                  <a:srgbClr val="FF0000"/>
                </a:solidFill>
              </a:rPr>
              <a:t>You could put all the grains in order and then map each one to a natural number</a:t>
            </a:r>
            <a:endParaRPr lang="en-GB" dirty="0"/>
          </a:p>
          <a:p>
            <a:pPr marL="444500" lvl="1" indent="0">
              <a:buNone/>
            </a:pPr>
            <a:r>
              <a:rPr lang="en-GB" dirty="0"/>
              <a:t> </a:t>
            </a:r>
          </a:p>
        </p:txBody>
      </p:sp>
    </p:spTree>
    <p:extLst>
      <p:ext uri="{BB962C8B-B14F-4D97-AF65-F5344CB8AC3E}">
        <p14:creationId xmlns:p14="http://schemas.microsoft.com/office/powerpoint/2010/main" val="4102908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Sets</a:t>
            </a:r>
          </a:p>
          <a:p>
            <a:pPr lvl="1"/>
            <a:r>
              <a:rPr lang="en-GB" dirty="0"/>
              <a:t>What are the </a:t>
            </a:r>
            <a:r>
              <a:rPr lang="en-GB" b="1" dirty="0"/>
              <a:t>three</a:t>
            </a:r>
            <a:r>
              <a:rPr lang="en-GB" dirty="0"/>
              <a:t> different ways of defining a set?</a:t>
            </a:r>
          </a:p>
          <a:p>
            <a:pPr lvl="1"/>
            <a:r>
              <a:rPr lang="en-GB" dirty="0"/>
              <a:t>What are the </a:t>
            </a:r>
            <a:r>
              <a:rPr lang="en-GB" b="1" dirty="0"/>
              <a:t>four</a:t>
            </a:r>
            <a:r>
              <a:rPr lang="en-GB" dirty="0"/>
              <a:t> operations and their symbols that can be performed on sets?</a:t>
            </a:r>
          </a:p>
          <a:p>
            <a:pPr lvl="1"/>
            <a:r>
              <a:rPr lang="en-GB" dirty="0"/>
              <a:t>What is the difference between an infinite set and a countably infinite set?</a:t>
            </a:r>
          </a:p>
          <a:p>
            <a:pPr lvl="1"/>
            <a:r>
              <a:rPr lang="en-GB" dirty="0"/>
              <a:t>What is the difference between a subset and a proper subset?</a:t>
            </a:r>
          </a:p>
          <a:p>
            <a:endParaRPr lang="en-GB" dirty="0"/>
          </a:p>
        </p:txBody>
      </p:sp>
    </p:spTree>
    <p:extLst>
      <p:ext uri="{BB962C8B-B14F-4D97-AF65-F5344CB8AC3E}">
        <p14:creationId xmlns:p14="http://schemas.microsoft.com/office/powerpoint/2010/main" val="3169538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 </a:t>
            </a:r>
            <a:r>
              <a:rPr lang="en-GB" dirty="0">
                <a:solidFill>
                  <a:srgbClr val="FF0000"/>
                </a:solidFill>
              </a:rPr>
              <a:t>Answers</a:t>
            </a:r>
          </a:p>
        </p:txBody>
      </p:sp>
      <p:sp>
        <p:nvSpPr>
          <p:cNvPr id="3" name="Text Placeholder 2"/>
          <p:cNvSpPr>
            <a:spLocks noGrp="1"/>
          </p:cNvSpPr>
          <p:nvPr>
            <p:ph type="body" sz="quarter" idx="14"/>
          </p:nvPr>
        </p:nvSpPr>
        <p:spPr/>
        <p:txBody>
          <a:bodyPr/>
          <a:lstStyle/>
          <a:p>
            <a:r>
              <a:rPr lang="en-GB" dirty="0"/>
              <a:t>Sets</a:t>
            </a:r>
          </a:p>
          <a:p>
            <a:pPr lvl="1"/>
            <a:r>
              <a:rPr lang="en-GB" dirty="0"/>
              <a:t>What are the </a:t>
            </a:r>
            <a:r>
              <a:rPr lang="en-GB" b="1" dirty="0"/>
              <a:t>three</a:t>
            </a:r>
            <a:r>
              <a:rPr lang="en-GB" dirty="0"/>
              <a:t> different ways of defining a set?</a:t>
            </a:r>
            <a:br>
              <a:rPr lang="en-GB" dirty="0"/>
            </a:br>
            <a:r>
              <a:rPr lang="en-GB" sz="1500" dirty="0">
                <a:solidFill>
                  <a:srgbClr val="FF0000"/>
                </a:solidFill>
              </a:rPr>
              <a:t>Listing, set comprehension, compact representation</a:t>
            </a:r>
          </a:p>
          <a:p>
            <a:pPr lvl="1"/>
            <a:r>
              <a:rPr lang="en-GB" dirty="0"/>
              <a:t>What are the </a:t>
            </a:r>
            <a:r>
              <a:rPr lang="en-GB" b="1" dirty="0"/>
              <a:t>four</a:t>
            </a:r>
            <a:r>
              <a:rPr lang="en-GB" dirty="0"/>
              <a:t> operations and their symbols that can be performed on sets?</a:t>
            </a:r>
            <a:br>
              <a:rPr lang="en-GB" dirty="0"/>
            </a:br>
            <a:r>
              <a:rPr lang="en-GB" sz="1500" dirty="0">
                <a:solidFill>
                  <a:srgbClr val="FF0000"/>
                </a:solidFill>
              </a:rPr>
              <a:t>Union ∪, intersection ∩, difference \, membership ∈ and ∉</a:t>
            </a:r>
            <a:endParaRPr lang="en-GB" dirty="0">
              <a:solidFill>
                <a:srgbClr val="FF0000"/>
              </a:solidFill>
            </a:endParaRPr>
          </a:p>
          <a:p>
            <a:pPr lvl="1"/>
            <a:r>
              <a:rPr lang="en-GB" dirty="0"/>
              <a:t>What is the difference between an infinite set and a countably infinite set?</a:t>
            </a:r>
          </a:p>
          <a:p>
            <a:pPr lvl="1"/>
            <a:r>
              <a:rPr lang="en-GB" sz="1500" dirty="0">
                <a:solidFill>
                  <a:srgbClr val="FF0000"/>
                </a:solidFill>
              </a:rPr>
              <a:t>A set is countable if and only if its elements can be counted off using the natural numbers (</a:t>
            </a:r>
            <a:r>
              <a:rPr lang="en-GB" sz="1500" b="1" dirty="0">
                <a:solidFill>
                  <a:srgbClr val="FF0000"/>
                </a:solidFill>
              </a:rPr>
              <a:t>N</a:t>
            </a:r>
            <a:r>
              <a:rPr lang="en-GB" sz="1500" dirty="0">
                <a:solidFill>
                  <a:srgbClr val="FF0000"/>
                </a:solidFill>
              </a:rPr>
              <a:t>).  The former does not possess this property, for example, R</a:t>
            </a:r>
            <a:endParaRPr lang="en-GB" dirty="0"/>
          </a:p>
          <a:p>
            <a:pPr lvl="1"/>
            <a:r>
              <a:rPr lang="en-GB" dirty="0"/>
              <a:t>What is the difference between a subset and a proper subset? </a:t>
            </a:r>
            <a:br>
              <a:rPr lang="en-GB" dirty="0"/>
            </a:br>
            <a:r>
              <a:rPr lang="en-GB" sz="1500" dirty="0">
                <a:solidFill>
                  <a:srgbClr val="FF0000"/>
                </a:solidFill>
              </a:rPr>
              <a:t>A proper subset disallows the two sets being equivalent</a:t>
            </a:r>
          </a:p>
          <a:p>
            <a:endParaRPr lang="en-GB" dirty="0"/>
          </a:p>
        </p:txBody>
      </p:sp>
    </p:spTree>
    <p:extLst>
      <p:ext uri="{BB962C8B-B14F-4D97-AF65-F5344CB8AC3E}">
        <p14:creationId xmlns:p14="http://schemas.microsoft.com/office/powerpoint/2010/main" val="2800475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80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Sets – Why bother?</a:t>
            </a:r>
          </a:p>
        </p:txBody>
      </p:sp>
      <p:sp>
        <p:nvSpPr>
          <p:cNvPr id="5" name="Text Placeholder 4"/>
          <p:cNvSpPr>
            <a:spLocks noGrp="1"/>
          </p:cNvSpPr>
          <p:nvPr>
            <p:ph type="body" sz="quarter" idx="14"/>
          </p:nvPr>
        </p:nvSpPr>
        <p:spPr>
          <a:xfrm>
            <a:off x="724280" y="1704179"/>
            <a:ext cx="7634974" cy="4360719"/>
          </a:xfrm>
        </p:spPr>
        <p:txBody>
          <a:bodyPr/>
          <a:lstStyle/>
          <a:p>
            <a:r>
              <a:rPr lang="en-GB" dirty="0"/>
              <a:t>Formalises the idea of grouping objects together and viewing them as a single entity</a:t>
            </a:r>
          </a:p>
          <a:p>
            <a:r>
              <a:rPr lang="en-GB" dirty="0"/>
              <a:t>In this way, a set becomes an </a:t>
            </a:r>
            <a:r>
              <a:rPr lang="en-GB" dirty="0">
                <a:solidFill>
                  <a:srgbClr val="8D8959"/>
                </a:solidFill>
              </a:rPr>
              <a:t>abstraction</a:t>
            </a:r>
            <a:endParaRPr lang="en-GB" dirty="0"/>
          </a:p>
          <a:p>
            <a:r>
              <a:rPr lang="en-GB" dirty="0"/>
              <a:t>There is a close relationship between set theory and logic</a:t>
            </a:r>
          </a:p>
          <a:p>
            <a:r>
              <a:rPr lang="en-GB" dirty="0"/>
              <a:t>The laws governing sets form part of the basis for Boolean algebra</a:t>
            </a:r>
          </a:p>
          <a:p>
            <a:r>
              <a:rPr lang="en-GB" dirty="0"/>
              <a:t>Many programming languages support sets as an abstract data type</a:t>
            </a:r>
          </a:p>
        </p:txBody>
      </p:sp>
    </p:spTree>
    <p:extLst>
      <p:ext uri="{BB962C8B-B14F-4D97-AF65-F5344CB8AC3E}">
        <p14:creationId xmlns:p14="http://schemas.microsoft.com/office/powerpoint/2010/main" val="378611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Terminology</a:t>
            </a:r>
          </a:p>
        </p:txBody>
      </p:sp>
      <p:sp>
        <p:nvSpPr>
          <p:cNvPr id="3" name="Text Placeholder 2"/>
          <p:cNvSpPr>
            <a:spLocks noGrp="1"/>
          </p:cNvSpPr>
          <p:nvPr>
            <p:ph type="body" sz="quarter" idx="14"/>
          </p:nvPr>
        </p:nvSpPr>
        <p:spPr/>
        <p:txBody>
          <a:bodyPr/>
          <a:lstStyle/>
          <a:p>
            <a:r>
              <a:rPr lang="en-GB" dirty="0"/>
              <a:t>A </a:t>
            </a:r>
            <a:r>
              <a:rPr lang="en-GB" b="1" dirty="0">
                <a:solidFill>
                  <a:srgbClr val="8D8959"/>
                </a:solidFill>
              </a:rPr>
              <a:t>set</a:t>
            </a:r>
            <a:r>
              <a:rPr lang="en-GB" dirty="0"/>
              <a:t> is a well-defined collection of objects</a:t>
            </a:r>
          </a:p>
          <a:p>
            <a:pPr lvl="1"/>
            <a:r>
              <a:rPr lang="en-GB" dirty="0"/>
              <a:t>Objects in the set are </a:t>
            </a:r>
            <a:r>
              <a:rPr lang="en-GB" b="1" dirty="0">
                <a:solidFill>
                  <a:srgbClr val="8D8959"/>
                </a:solidFill>
              </a:rPr>
              <a:t>members</a:t>
            </a:r>
            <a:r>
              <a:rPr lang="en-GB" dirty="0"/>
              <a:t> or </a:t>
            </a:r>
            <a:r>
              <a:rPr lang="en-GB" b="1" dirty="0">
                <a:solidFill>
                  <a:srgbClr val="8D8959"/>
                </a:solidFill>
              </a:rPr>
              <a:t>elements</a:t>
            </a:r>
            <a:r>
              <a:rPr lang="en-GB" dirty="0"/>
              <a:t> </a:t>
            </a:r>
          </a:p>
          <a:p>
            <a:pPr lvl="1"/>
            <a:r>
              <a:rPr lang="en-GB" dirty="0"/>
              <a:t>A set is </a:t>
            </a:r>
            <a:r>
              <a:rPr lang="en-GB" b="1" dirty="0">
                <a:solidFill>
                  <a:srgbClr val="8D8959"/>
                </a:solidFill>
              </a:rPr>
              <a:t>unordered</a:t>
            </a:r>
            <a:endParaRPr lang="en-GB" dirty="0"/>
          </a:p>
          <a:p>
            <a:pPr lvl="1"/>
            <a:r>
              <a:rPr lang="en-GB" dirty="0"/>
              <a:t>Each member in a set can only </a:t>
            </a:r>
            <a:r>
              <a:rPr lang="en-GB" b="1" dirty="0">
                <a:solidFill>
                  <a:srgbClr val="8D8959"/>
                </a:solidFill>
              </a:rPr>
              <a:t>occur once</a:t>
            </a:r>
            <a:endParaRPr lang="en-GB" dirty="0"/>
          </a:p>
          <a:p>
            <a:r>
              <a:rPr lang="en-GB" dirty="0"/>
              <a:t>A set is usually denoted by a </a:t>
            </a:r>
            <a:r>
              <a:rPr lang="en-GB" b="1" dirty="0">
                <a:solidFill>
                  <a:srgbClr val="8D8959"/>
                </a:solidFill>
              </a:rPr>
              <a:t>capital letter</a:t>
            </a:r>
            <a:endParaRPr lang="en-GB" dirty="0"/>
          </a:p>
          <a:p>
            <a:pPr lvl="1"/>
            <a:r>
              <a:rPr lang="en-GB" dirty="0"/>
              <a:t>A member is usually denoted by a </a:t>
            </a:r>
            <a:r>
              <a:rPr lang="en-GB" b="1" dirty="0">
                <a:solidFill>
                  <a:srgbClr val="8D8959"/>
                </a:solidFill>
              </a:rPr>
              <a:t>lower case letter</a:t>
            </a:r>
          </a:p>
        </p:txBody>
      </p:sp>
    </p:spTree>
    <p:extLst>
      <p:ext uri="{BB962C8B-B14F-4D97-AF65-F5344CB8AC3E}">
        <p14:creationId xmlns:p14="http://schemas.microsoft.com/office/powerpoint/2010/main" val="398582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 of sets</a:t>
            </a:r>
          </a:p>
        </p:txBody>
      </p:sp>
      <p:sp>
        <p:nvSpPr>
          <p:cNvPr id="3" name="Text Placeholder 2"/>
          <p:cNvSpPr>
            <a:spLocks noGrp="1"/>
          </p:cNvSpPr>
          <p:nvPr>
            <p:ph type="body" sz="quarter" idx="14"/>
          </p:nvPr>
        </p:nvSpPr>
        <p:spPr/>
        <p:txBody>
          <a:bodyPr/>
          <a:lstStyle/>
          <a:p>
            <a:r>
              <a:rPr lang="en-GB" dirty="0"/>
              <a:t>Set </a:t>
            </a:r>
            <a:r>
              <a:rPr lang="en-GB" b="1" dirty="0"/>
              <a:t>X</a:t>
            </a:r>
            <a:r>
              <a:rPr lang="en-GB" dirty="0"/>
              <a:t> contains the even numbers between 1 and 99</a:t>
            </a:r>
          </a:p>
          <a:p>
            <a:r>
              <a:rPr lang="en-GB" dirty="0"/>
              <a:t>Set </a:t>
            </a:r>
            <a:r>
              <a:rPr lang="en-GB" b="1" dirty="0"/>
              <a:t>C</a:t>
            </a:r>
            <a:r>
              <a:rPr lang="en-GB" dirty="0"/>
              <a:t> contains the colours in the rainbow</a:t>
            </a:r>
          </a:p>
          <a:p>
            <a:pPr lvl="1"/>
            <a:r>
              <a:rPr lang="en-GB" dirty="0"/>
              <a:t>C = {red, orange, yellow, green, blue, indigo, violet}</a:t>
            </a:r>
          </a:p>
          <a:p>
            <a:r>
              <a:rPr lang="en-GB" dirty="0"/>
              <a:t>blue is a member of </a:t>
            </a:r>
            <a:r>
              <a:rPr lang="en-GB" b="1" dirty="0"/>
              <a:t>C</a:t>
            </a:r>
          </a:p>
          <a:p>
            <a:pPr marL="0" indent="0" algn="ctr">
              <a:buNone/>
            </a:pPr>
            <a:endParaRPr lang="en-GB" dirty="0"/>
          </a:p>
        </p:txBody>
      </p:sp>
      <p:pic>
        <p:nvPicPr>
          <p:cNvPr id="1026" name="Picture 2" descr="C:\Users\Rob\AppData\Roaming\PixelMetrics\CaptureWiz\Temp\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216" y="4042805"/>
            <a:ext cx="5600819" cy="281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9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Listing each member</a:t>
            </a:r>
          </a:p>
        </p:txBody>
      </p:sp>
      <p:sp>
        <p:nvSpPr>
          <p:cNvPr id="3" name="Text Placeholder 2"/>
          <p:cNvSpPr>
            <a:spLocks noGrp="1"/>
          </p:cNvSpPr>
          <p:nvPr>
            <p:ph type="body" sz="quarter" idx="14"/>
          </p:nvPr>
        </p:nvSpPr>
        <p:spPr>
          <a:xfrm>
            <a:off x="724280" y="1704179"/>
            <a:ext cx="7116359" cy="3453607"/>
          </a:xfrm>
        </p:spPr>
        <p:txBody>
          <a:bodyPr/>
          <a:lstStyle/>
          <a:p>
            <a:r>
              <a:rPr lang="en-GB" dirty="0"/>
              <a:t>A set can be defined by listing every member</a:t>
            </a:r>
          </a:p>
          <a:p>
            <a:pPr lvl="1"/>
            <a:r>
              <a:rPr lang="en-GB" dirty="0"/>
              <a:t>The members are enclosed by { }</a:t>
            </a:r>
          </a:p>
          <a:p>
            <a:pPr lvl="1"/>
            <a:r>
              <a:rPr lang="en-GB" dirty="0"/>
              <a:t>The members are separated by a comma  </a:t>
            </a:r>
          </a:p>
          <a:p>
            <a:r>
              <a:rPr lang="en-GB" dirty="0"/>
              <a:t>Example:</a:t>
            </a:r>
          </a:p>
          <a:p>
            <a:pPr lvl="1"/>
            <a:r>
              <a:rPr lang="en-GB" dirty="0"/>
              <a:t>C = {red, orange, yellow, green, blue, indigo, violet}</a:t>
            </a:r>
          </a:p>
          <a:p>
            <a:r>
              <a:rPr lang="en-GB" dirty="0"/>
              <a:t>Write set definitions for the following:</a:t>
            </a:r>
          </a:p>
          <a:p>
            <a:pPr lvl="1"/>
            <a:r>
              <a:rPr lang="en-GB" dirty="0"/>
              <a:t>All odd numbers between 0 and 10 inclusive</a:t>
            </a:r>
          </a:p>
          <a:p>
            <a:pPr lvl="1"/>
            <a:r>
              <a:rPr lang="en-GB" dirty="0"/>
              <a:t>All numbers between 1 and 100 inclusive, which are exactly divisible by 10</a:t>
            </a:r>
          </a:p>
        </p:txBody>
      </p:sp>
    </p:spTree>
    <p:extLst>
      <p:ext uri="{BB962C8B-B14F-4D97-AF65-F5344CB8AC3E}">
        <p14:creationId xmlns:p14="http://schemas.microsoft.com/office/powerpoint/2010/main" val="58248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Common sets</a:t>
            </a:r>
          </a:p>
        </p:txBody>
      </p:sp>
      <p:sp>
        <p:nvSpPr>
          <p:cNvPr id="3" name="Text Placeholder 2"/>
          <p:cNvSpPr>
            <a:spLocks noGrp="1"/>
          </p:cNvSpPr>
          <p:nvPr>
            <p:ph type="body" sz="quarter" idx="14"/>
          </p:nvPr>
        </p:nvSpPr>
        <p:spPr/>
        <p:txBody>
          <a:bodyPr/>
          <a:lstStyle/>
          <a:p>
            <a:r>
              <a:rPr lang="en-GB" dirty="0"/>
              <a:t>Identify the name of these common sets:</a:t>
            </a:r>
          </a:p>
          <a:p>
            <a:pPr lvl="1"/>
            <a:r>
              <a:rPr lang="en-GB" dirty="0"/>
              <a:t>{0, 1, 2,…}</a:t>
            </a:r>
          </a:p>
          <a:p>
            <a:pPr lvl="1"/>
            <a:r>
              <a:rPr lang="en-GB" dirty="0"/>
              <a:t>{1, 2, 3,…}</a:t>
            </a:r>
          </a:p>
          <a:p>
            <a:pPr lvl="1"/>
            <a:r>
              <a:rPr lang="en-GB" dirty="0"/>
              <a:t>{…, -2, -1, 0, 1, 2, …}</a:t>
            </a:r>
          </a:p>
          <a:p>
            <a:pPr lvl="1"/>
            <a:r>
              <a:rPr lang="en-GB" dirty="0"/>
              <a:t>numbers that can be expressed as a fraction</a:t>
            </a:r>
          </a:p>
          <a:p>
            <a:pPr lvl="1"/>
            <a:r>
              <a:rPr lang="en-GB" dirty="0"/>
              <a:t>numbers that contain a decimal</a:t>
            </a:r>
          </a:p>
        </p:txBody>
      </p:sp>
    </p:spTree>
    <p:extLst>
      <p:ext uri="{BB962C8B-B14F-4D97-AF65-F5344CB8AC3E}">
        <p14:creationId xmlns:p14="http://schemas.microsoft.com/office/powerpoint/2010/main" val="151918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Common sets</a:t>
            </a:r>
          </a:p>
        </p:txBody>
      </p:sp>
      <p:sp>
        <p:nvSpPr>
          <p:cNvPr id="3" name="Text Placeholder 2"/>
          <p:cNvSpPr>
            <a:spLocks noGrp="1"/>
          </p:cNvSpPr>
          <p:nvPr>
            <p:ph type="body" sz="quarter" idx="14"/>
          </p:nvPr>
        </p:nvSpPr>
        <p:spPr>
          <a:xfrm>
            <a:off x="724280" y="1704179"/>
            <a:ext cx="7797230" cy="4605181"/>
          </a:xfrm>
        </p:spPr>
        <p:txBody>
          <a:bodyPr/>
          <a:lstStyle/>
          <a:p>
            <a:r>
              <a:rPr lang="en-GB" dirty="0"/>
              <a:t>Identify the common sets which can be defined as:</a:t>
            </a:r>
          </a:p>
          <a:p>
            <a:pPr lvl="1"/>
            <a:r>
              <a:rPr lang="en-GB" dirty="0">
                <a:latin typeface="Castellar" panose="020A0402060406010301" pitchFamily="18" charset="0"/>
              </a:rPr>
              <a:t>N</a:t>
            </a:r>
            <a:r>
              <a:rPr lang="en-GB" dirty="0"/>
              <a:t> = set of natural numbers: 0, 1, 2,…</a:t>
            </a:r>
          </a:p>
          <a:p>
            <a:pPr lvl="1"/>
            <a:r>
              <a:rPr lang="en-GB" dirty="0">
                <a:latin typeface="Castellar" panose="020A0402060406010301" pitchFamily="18" charset="0"/>
              </a:rPr>
              <a:t>Z</a:t>
            </a:r>
            <a:r>
              <a:rPr lang="en-GB" baseline="30000" dirty="0">
                <a:latin typeface="Castellar" panose="020A0402060406010301" pitchFamily="18" charset="0"/>
              </a:rPr>
              <a:t>+</a:t>
            </a:r>
            <a:r>
              <a:rPr lang="en-GB" dirty="0"/>
              <a:t> = set of positive integers: 1, 2, 3,…</a:t>
            </a:r>
          </a:p>
          <a:p>
            <a:pPr lvl="1"/>
            <a:r>
              <a:rPr lang="en-GB" dirty="0">
                <a:latin typeface="Castellar" panose="020A0402060406010301" pitchFamily="18" charset="0"/>
              </a:rPr>
              <a:t>Z</a:t>
            </a:r>
            <a:r>
              <a:rPr lang="en-GB" dirty="0"/>
              <a:t> = set of all integers: …, -2, -1, 0, 1, 2, …</a:t>
            </a:r>
          </a:p>
          <a:p>
            <a:pPr lvl="1"/>
            <a:r>
              <a:rPr lang="en-GB" dirty="0">
                <a:latin typeface="Castellar" panose="020A0402060406010301" pitchFamily="18" charset="0"/>
              </a:rPr>
              <a:t>Q</a:t>
            </a:r>
            <a:r>
              <a:rPr lang="en-GB" dirty="0"/>
              <a:t> = set of rational numbers (can be expressed as a fraction)</a:t>
            </a:r>
          </a:p>
          <a:p>
            <a:pPr lvl="1"/>
            <a:r>
              <a:rPr lang="en-GB" dirty="0">
                <a:latin typeface="Castellar" panose="020A0402060406010301" pitchFamily="18" charset="0"/>
              </a:rPr>
              <a:t>R</a:t>
            </a:r>
            <a:r>
              <a:rPr lang="en-GB" dirty="0"/>
              <a:t> = set of real numbers</a:t>
            </a:r>
          </a:p>
          <a:p>
            <a:pPr marL="0" indent="0">
              <a:buNone/>
            </a:pPr>
            <a:r>
              <a:rPr lang="en-GB" dirty="0"/>
              <a:t>Note:  These set names may be shown as bold letters or in a special font (</a:t>
            </a:r>
            <a:r>
              <a:rPr lang="en-GB" dirty="0">
                <a:latin typeface="Castellar" panose="020A0402060406010301" pitchFamily="18" charset="0"/>
              </a:rPr>
              <a:t>N, Z</a:t>
            </a:r>
            <a:r>
              <a:rPr lang="en-GB" baseline="30000" dirty="0">
                <a:latin typeface="Castellar" panose="020A0402060406010301" pitchFamily="18" charset="0"/>
              </a:rPr>
              <a:t>+</a:t>
            </a:r>
            <a:r>
              <a:rPr lang="en-GB" dirty="0">
                <a:latin typeface="Castellar" panose="020A0402060406010301" pitchFamily="18" charset="0"/>
              </a:rPr>
              <a:t>, Z, Q, R</a:t>
            </a:r>
            <a:r>
              <a:rPr lang="en-GB" dirty="0"/>
              <a:t>)</a:t>
            </a:r>
          </a:p>
        </p:txBody>
      </p:sp>
    </p:spTree>
    <p:extLst>
      <p:ext uri="{BB962C8B-B14F-4D97-AF65-F5344CB8AC3E}">
        <p14:creationId xmlns:p14="http://schemas.microsoft.com/office/powerpoint/2010/main" val="230109121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9</Template>
  <TotalTime>6249</TotalTime>
  <Words>1696</Words>
  <Application>Microsoft Office PowerPoint</Application>
  <PresentationFormat>On-screen Show (4:3)</PresentationFormat>
  <Paragraphs>274</Paragraphs>
  <Slides>38</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Arial</vt:lpstr>
      <vt:lpstr>Museo 100</vt:lpstr>
      <vt:lpstr>Courier New</vt:lpstr>
      <vt:lpstr>Castellar</vt:lpstr>
      <vt:lpstr>Museo 900</vt:lpstr>
      <vt:lpstr>Cambria Math</vt:lpstr>
      <vt:lpstr>Calibri</vt:lpstr>
      <vt:lpstr>Museo 700</vt:lpstr>
      <vt:lpstr>Museo900-Regular</vt:lpstr>
      <vt:lpstr>Museo 500</vt:lpstr>
      <vt:lpstr>Calibri Light</vt:lpstr>
      <vt:lpstr>Unit 1</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347</cp:revision>
  <cp:lastPrinted>2015-09-23T14:40:10Z</cp:lastPrinted>
  <dcterms:created xsi:type="dcterms:W3CDTF">2015-08-24T13:39:16Z</dcterms:created>
  <dcterms:modified xsi:type="dcterms:W3CDTF">2016-12-02T13:20:29Z</dcterms:modified>
</cp:coreProperties>
</file>