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3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75" r:id="rId9"/>
    <p:sldId id="276" r:id="rId10"/>
    <p:sldId id="279" r:id="rId11"/>
    <p:sldId id="277" r:id="rId12"/>
    <p:sldId id="268" r:id="rId13"/>
    <p:sldId id="267" r:id="rId14"/>
    <p:sldId id="274" r:id="rId15"/>
    <p:sldId id="269" r:id="rId16"/>
    <p:sldId id="270" r:id="rId17"/>
    <p:sldId id="271" r:id="rId18"/>
    <p:sldId id="273" r:id="rId19"/>
    <p:sldId id="272" r:id="rId20"/>
    <p:sldId id="280" r:id="rId21"/>
    <p:sldId id="281" r:id="rId22"/>
  </p:sldIdLst>
  <p:sldSz cx="9144000" cy="6858000" type="screen4x3"/>
  <p:notesSz cx="6858000" cy="9144000"/>
  <p:embeddedFontLst>
    <p:embeddedFont>
      <p:font typeface="Museo 900" panose="02000000000000000000" pitchFamily="2" charset="0"/>
      <p:bold r:id="rId24"/>
    </p:embeddedFont>
    <p:embeddedFont>
      <p:font typeface="Museo900-Regular" panose="02000000000000000000" pitchFamily="2" charset="0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useo 500" panose="02000000000000000000" pitchFamily="2" charset="0"/>
      <p:regular r:id="rId30"/>
    </p:embeddedFont>
    <p:embeddedFont>
      <p:font typeface="Museo 100" panose="02000000000000000000" pitchFamily="2" charset="0"/>
      <p:regular r:id="rId31"/>
    </p:embeddedFont>
    <p:embeddedFont>
      <p:font typeface="Museo 700" panose="02000000000000000000" pitchFamily="2" charset="0"/>
      <p:bold r:id="rId32"/>
    </p:embeddedFont>
    <p:embeddedFont>
      <p:font typeface="Consolas" panose="020B0609020204030204" pitchFamily="49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5999"/>
    <a:srgbClr val="843754"/>
    <a:srgbClr val="EE3127"/>
    <a:srgbClr val="A41E21"/>
    <a:srgbClr val="238296"/>
    <a:srgbClr val="5C89A4"/>
    <a:srgbClr val="D1919B"/>
    <a:srgbClr val="C396A3"/>
    <a:srgbClr val="98A639"/>
    <a:srgbClr val="B2C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9" autoAdjust="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1554" y="96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01/05/2015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8D5B-57F4-4A7F-8DDC-A432FF1B0DA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62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8D5B-57F4-4A7F-8DDC-A432FF1B0DA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46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nit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E35999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E35999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E35999"/>
                </a:solidFill>
                <a:latin typeface="Arial"/>
                <a:cs typeface="Arial"/>
              </a:rPr>
              <a:t>5</a:t>
            </a:r>
            <a:endParaRPr lang="en-US" sz="4500" b="1" dirty="0">
              <a:solidFill>
                <a:srgbClr val="E359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38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8437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256129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E35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249741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Unit 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84375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35999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Abstraction and automation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Unit 2</a:t>
            </a: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Problem solving and theory of computation</a:t>
            </a:r>
          </a:p>
          <a:p>
            <a:pPr>
              <a:spcBef>
                <a:spcPts val="288"/>
              </a:spcBef>
            </a:pP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1" name="Picture 40" descr="Logo Unit 2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Logo Unit 2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  <p:pic>
        <p:nvPicPr>
          <p:cNvPr id="60" name="Picture 59" descr="Unit 2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6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84375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35999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Box 63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Abstraction and automation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Unit 2 Problem solving and theory of computation</a:t>
            </a:r>
          </a:p>
          <a:p>
            <a:pPr>
              <a:spcBef>
                <a:spcPts val="288"/>
              </a:spcBef>
            </a:pP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50" name="Picture 49" descr="Unit 2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5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84375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35999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Box 53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Abstraction and automation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Unit 2</a:t>
            </a: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Problem solving and theory of computation</a:t>
            </a:r>
          </a:p>
          <a:p>
            <a:pPr>
              <a:spcBef>
                <a:spcPts val="288"/>
              </a:spcBef>
            </a:pP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Unit 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84375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35999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Abstraction and automation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Unit 2 Problem solving and theory of computation</a:t>
            </a:r>
          </a:p>
          <a:p>
            <a:pPr>
              <a:spcBef>
                <a:spcPts val="288"/>
              </a:spcBef>
            </a:pP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4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03399" y="1841231"/>
            <a:ext cx="2750617" cy="2201863"/>
          </a:xfrm>
        </p:spPr>
        <p:txBody>
          <a:bodyPr/>
          <a:lstStyle/>
          <a:p>
            <a:r>
              <a:rPr lang="en-US" dirty="0" smtClean="0">
                <a:latin typeface="Museo 700" panose="02000000000000000000" pitchFamily="50" charset="0"/>
              </a:rPr>
              <a:t>AQA</a:t>
            </a:r>
            <a:endParaRPr lang="en-US" b="0" dirty="0" smtClean="0">
              <a:latin typeface="Museo900-Regular"/>
              <a:cs typeface="Museo900-Regular"/>
            </a:endParaRPr>
          </a:p>
          <a:p>
            <a:pPr lvl="2"/>
            <a:r>
              <a:rPr lang="en-US" dirty="0" smtClean="0">
                <a:latin typeface="Museo 500" panose="02000000000000000000" pitchFamily="50" charset="0"/>
              </a:rPr>
              <a:t>AS Level</a:t>
            </a:r>
          </a:p>
          <a:p>
            <a:pPr lvl="3"/>
            <a:r>
              <a:rPr lang="en-US" sz="2500" dirty="0" smtClean="0">
                <a:solidFill>
                  <a:schemeClr val="bg1"/>
                </a:solidFill>
                <a:latin typeface="Museo 100" panose="02000000000000000000" pitchFamily="50" charset="0"/>
              </a:rPr>
              <a:t>Computer Science</a:t>
            </a:r>
          </a:p>
          <a:p>
            <a:pPr lvl="3">
              <a:lnSpc>
                <a:spcPts val="4000"/>
              </a:lnSpc>
            </a:pPr>
            <a:endParaRPr lang="en-US" sz="3200" dirty="0">
              <a:latin typeface="Museo 100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1860085"/>
            <a:ext cx="2768600" cy="2201863"/>
          </a:xfrm>
        </p:spPr>
        <p:txBody>
          <a:bodyPr/>
          <a:lstStyle/>
          <a:p>
            <a:r>
              <a:rPr lang="en-US" dirty="0" smtClean="0">
                <a:latin typeface="Museo 900" panose="02000000000000000000" pitchFamily="50" charset="0"/>
              </a:rPr>
              <a:t>Abstraction and automation</a:t>
            </a:r>
            <a:endParaRPr lang="en-US" dirty="0" smtClean="0">
              <a:latin typeface="Museo 100" panose="02000000000000000000" pitchFamily="50" charset="0"/>
            </a:endParaRPr>
          </a:p>
          <a:p>
            <a:pPr lvl="1"/>
            <a:r>
              <a:rPr lang="en-US" sz="2000" dirty="0" smtClean="0">
                <a:latin typeface="Museo 100" panose="02000000000000000000" pitchFamily="50" charset="0"/>
              </a:rPr>
              <a:t>Unit 2</a:t>
            </a:r>
          </a:p>
          <a:p>
            <a:pPr lvl="1"/>
            <a:r>
              <a:rPr lang="en-US" sz="2000" dirty="0">
                <a:latin typeface="Museo 100" panose="02000000000000000000" pitchFamily="50" charset="0"/>
              </a:rPr>
              <a:t>Problem solving </a:t>
            </a:r>
            <a:r>
              <a:rPr lang="en-US" sz="2000" dirty="0" smtClean="0">
                <a:latin typeface="Museo 100" panose="02000000000000000000" pitchFamily="50" charset="0"/>
              </a:rPr>
              <a:t/>
            </a:r>
            <a:br>
              <a:rPr lang="en-US" sz="2000" dirty="0" smtClean="0">
                <a:latin typeface="Museo 100" panose="02000000000000000000" pitchFamily="50" charset="0"/>
              </a:rPr>
            </a:br>
            <a:r>
              <a:rPr lang="en-US" sz="2000" dirty="0" smtClean="0">
                <a:latin typeface="Museo 100" panose="02000000000000000000" pitchFamily="50" charset="0"/>
              </a:rPr>
              <a:t>and </a:t>
            </a:r>
            <a:r>
              <a:rPr lang="en-US" sz="2000" dirty="0">
                <a:latin typeface="Museo 100" panose="02000000000000000000" pitchFamily="50" charset="0"/>
              </a:rPr>
              <a:t>theory of computation</a:t>
            </a:r>
          </a:p>
        </p:txBody>
      </p:sp>
    </p:spTree>
    <p:extLst>
      <p:ext uri="{BB962C8B-B14F-4D97-AF65-F5344CB8AC3E}">
        <p14:creationId xmlns:p14="http://schemas.microsoft.com/office/powerpoint/2010/main" val="30973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Models of real-world problems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983699"/>
          </a:xfrm>
        </p:spPr>
        <p:txBody>
          <a:bodyPr/>
          <a:lstStyle/>
          <a:p>
            <a:r>
              <a:rPr lang="en-GB" dirty="0" smtClean="0"/>
              <a:t>A climate change model which predicts the consequences of a 2</a:t>
            </a:r>
            <a:r>
              <a:rPr lang="en-GB" b="1" baseline="30000" dirty="0" smtClean="0"/>
              <a:t>O</a:t>
            </a:r>
            <a:r>
              <a:rPr lang="en-GB" dirty="0" smtClean="0"/>
              <a:t>C rise in temperature</a:t>
            </a:r>
          </a:p>
        </p:txBody>
      </p:sp>
      <p:pic>
        <p:nvPicPr>
          <p:cNvPr id="2050" name="Picture 2" descr="C:\Users\Rob\AppData\Roaming\PixelMetrics\CaptureWiz\Temp\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582652"/>
            <a:ext cx="5744584" cy="427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7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Models of real-world problems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983699"/>
          </a:xfrm>
        </p:spPr>
        <p:txBody>
          <a:bodyPr/>
          <a:lstStyle/>
          <a:p>
            <a:r>
              <a:rPr lang="en-GB" dirty="0" smtClean="0"/>
              <a:t>An aircraft simulator which can be used to train pilots</a:t>
            </a:r>
            <a:endParaRPr lang="en-GB" dirty="0"/>
          </a:p>
        </p:txBody>
      </p:sp>
      <p:pic>
        <p:nvPicPr>
          <p:cNvPr id="1026" name="Picture 2" descr="C:\Users\Rob\AppData\Roaming\PixelMetrics\CaptureWiz\Temp\3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5"/>
          <a:stretch/>
        </p:blipFill>
        <p:spPr bwMode="auto">
          <a:xfrm>
            <a:off x="0" y="2403431"/>
            <a:ext cx="9144000" cy="445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6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5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Now try </a:t>
            </a:r>
            <a:r>
              <a:rPr lang="en-GB" b="1" dirty="0" smtClean="0"/>
              <a:t>Task 1</a:t>
            </a:r>
            <a:r>
              <a:rPr lang="en-GB" dirty="0" smtClean="0"/>
              <a:t>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8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Programming languages and abstraction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2037671"/>
            <a:ext cx="7797230" cy="3453607"/>
          </a:xfrm>
        </p:spPr>
        <p:txBody>
          <a:bodyPr/>
          <a:lstStyle/>
          <a:p>
            <a:r>
              <a:rPr lang="en-GB" dirty="0" smtClean="0"/>
              <a:t>Abstraction is a key feature of programming languages such as Python, Java and Visual Basic</a:t>
            </a:r>
          </a:p>
          <a:p>
            <a:r>
              <a:rPr lang="en-GB" dirty="0" smtClean="0"/>
              <a:t>Using abstraction, the algorithms used to solve a problem are far removed from the actual machine code instructions that have to be carried out</a:t>
            </a:r>
          </a:p>
          <a:p>
            <a:pPr>
              <a:spcAft>
                <a:spcPts val="0"/>
              </a:spcAft>
            </a:pPr>
            <a:r>
              <a:rPr lang="en-GB" dirty="0" smtClean="0"/>
              <a:t>The Python instruction: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 smtClean="0">
                <a:solidFill>
                  <a:srgbClr val="E35999"/>
                </a:solidFill>
              </a:rPr>
              <a:t>			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x &gt; y: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	print(x) </a:t>
            </a:r>
          </a:p>
          <a:p>
            <a:pPr marL="355600" indent="0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en-GB" dirty="0" smtClean="0"/>
              <a:t>would have been written in machine code by early programmers – about 7 lines of 0s and 1s!</a:t>
            </a:r>
          </a:p>
          <a:p>
            <a:endParaRPr lang="en-GB" dirty="0" smtClean="0">
              <a:solidFill>
                <a:srgbClr val="E35999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4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Decomposition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216174"/>
          </a:xfrm>
        </p:spPr>
        <p:txBody>
          <a:bodyPr/>
          <a:lstStyle/>
          <a:p>
            <a:r>
              <a:rPr lang="en-GB" dirty="0" smtClean="0"/>
              <a:t>Procedural decomposition means breaking a problem into a number of sub-problems, so that each sub-problem accomplishes an identifiable task</a:t>
            </a:r>
          </a:p>
          <a:p>
            <a:r>
              <a:rPr lang="en-GB" dirty="0" smtClean="0"/>
              <a:t>The sub-problems may themselves be further subdivided</a:t>
            </a:r>
          </a:p>
          <a:p>
            <a:r>
              <a:rPr lang="en-GB" dirty="0" smtClean="0"/>
              <a:t>Composition is the opposite 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combining procedures to form a compound procedure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Combining data objects to form compound data objects such as a tree or stack (which you will study next year)</a:t>
            </a:r>
            <a:endParaRPr lang="en-GB" dirty="0">
              <a:solidFill>
                <a:srgbClr val="E35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Procedural abstraction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314484"/>
          </a:xfrm>
        </p:spPr>
        <p:txBody>
          <a:bodyPr/>
          <a:lstStyle/>
          <a:p>
            <a:r>
              <a:rPr lang="en-GB" dirty="0" smtClean="0"/>
              <a:t>Procedural abstraction is used to keep the actual values used in a computation separate from the overall design</a:t>
            </a:r>
          </a:p>
          <a:p>
            <a:r>
              <a:rPr lang="en-GB" dirty="0" smtClean="0"/>
              <a:t>In simple terms, this involves writing </a:t>
            </a:r>
            <a:r>
              <a:rPr lang="en-GB" dirty="0" smtClean="0">
                <a:solidFill>
                  <a:srgbClr val="E35999"/>
                </a:solidFill>
              </a:rPr>
              <a:t>procedures</a:t>
            </a:r>
            <a:r>
              <a:rPr lang="en-GB" dirty="0" smtClean="0"/>
              <a:t> and passing </a:t>
            </a:r>
            <a:r>
              <a:rPr lang="en-GB" dirty="0" smtClean="0">
                <a:solidFill>
                  <a:srgbClr val="E35999"/>
                </a:solidFill>
              </a:rPr>
              <a:t>parameters</a:t>
            </a:r>
          </a:p>
          <a:p>
            <a:r>
              <a:rPr lang="en-GB" dirty="0" smtClean="0"/>
              <a:t>A car dealer might use a procedure for displaying a particular model of a car, and pass parameters for colour, number of doors, wheels etc.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1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003"/>
            <a:ext cx="9144000" cy="618145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Choosing car options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1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Functional abstraction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When you call a function to calculate a square root, or generate a random number, for example, abstraction is taken one stage further </a:t>
            </a:r>
          </a:p>
          <a:p>
            <a:r>
              <a:rPr lang="en-GB" dirty="0" smtClean="0"/>
              <a:t>Using a function does not require you to know anything about how the computation is carried out</a:t>
            </a:r>
          </a:p>
          <a:p>
            <a:r>
              <a:rPr lang="en-GB" dirty="0" smtClean="0"/>
              <a:t>You simply have to know how to call the function and what parameters to pass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87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Data abstraction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80"/>
            <a:ext cx="7797230" cy="1271496"/>
          </a:xfrm>
        </p:spPr>
        <p:txBody>
          <a:bodyPr/>
          <a:lstStyle/>
          <a:p>
            <a:r>
              <a:rPr lang="en-GB" dirty="0" smtClean="0"/>
              <a:t>The data or information that is relevant to solving a problem may be in the form of an abstract data </a:t>
            </a:r>
            <a:r>
              <a:rPr lang="en-GB" dirty="0"/>
              <a:t>s</a:t>
            </a:r>
            <a:r>
              <a:rPr lang="en-GB" dirty="0" smtClean="0"/>
              <a:t>tructure such as an array, stack or queue</a:t>
            </a:r>
          </a:p>
          <a:p>
            <a:r>
              <a:rPr lang="en-GB" dirty="0"/>
              <a:t>A stack, for example is a data structure that allows items to be added to or removed from the top</a:t>
            </a:r>
          </a:p>
          <a:p>
            <a:endParaRPr lang="en-GB"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24280" y="3888872"/>
            <a:ext cx="5227069" cy="2697907"/>
          </a:xfrm>
          <a:prstGeom prst="rect">
            <a:avLst/>
          </a:prstGeom>
        </p:spPr>
        <p:txBody>
          <a:bodyPr vert="horz" lIns="0" tIns="0"/>
          <a:lstStyle>
            <a:lvl1pPr marL="271463" indent="-2714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23900" indent="-2794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rgbClr val="843754"/>
                </a:solidFill>
                <a:latin typeface="Arial"/>
                <a:ea typeface="+mn-ea"/>
                <a:cs typeface="Arial"/>
              </a:defRPr>
            </a:lvl2pPr>
            <a:lvl3pPr marL="723900" indent="-279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lang="en-US" sz="2000" kern="1200" baseline="0" dirty="0" smtClean="0">
                <a:solidFill>
                  <a:srgbClr val="E3599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It could be implemented as an array and a pointer to the top of the stack – items do not need to be actually removed from the array or sorted within it</a:t>
            </a:r>
            <a:endParaRPr lang="en-GB" dirty="0"/>
          </a:p>
        </p:txBody>
      </p:sp>
      <p:pic>
        <p:nvPicPr>
          <p:cNvPr id="3074" name="Picture 2" descr="C:\Users\Rob\AppData\Roaming\PixelMetrics\CaptureWiz\Temp\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012" y="3910388"/>
            <a:ext cx="2757357" cy="240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5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Now try </a:t>
            </a:r>
            <a:r>
              <a:rPr lang="en-GB" b="1" dirty="0" smtClean="0"/>
              <a:t>Task 2</a:t>
            </a:r>
            <a:r>
              <a:rPr lang="en-GB" dirty="0" smtClean="0"/>
              <a:t>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3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Describe the skills involved in computational thinking</a:t>
            </a:r>
          </a:p>
          <a:p>
            <a:r>
              <a:rPr lang="en-GB" dirty="0" smtClean="0"/>
              <a:t>Understand the concept of abstraction</a:t>
            </a:r>
          </a:p>
          <a:p>
            <a:r>
              <a:rPr lang="en-GB" dirty="0" smtClean="0"/>
              <a:t>Give examples of different types of abstraction</a:t>
            </a:r>
          </a:p>
          <a:p>
            <a:r>
              <a:rPr lang="en-GB" dirty="0" smtClean="0"/>
              <a:t>Describe the process of abstraction for solving problems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462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123184"/>
          </a:xfrm>
        </p:spPr>
        <p:txBody>
          <a:bodyPr/>
          <a:lstStyle/>
          <a:p>
            <a:r>
              <a:rPr lang="en-GB" dirty="0" smtClean="0"/>
              <a:t>Abstraction in its many forms is a fundamental concept used in computational thinking and problem solving</a:t>
            </a:r>
          </a:p>
          <a:p>
            <a:r>
              <a:rPr lang="en-GB" dirty="0" smtClean="0"/>
              <a:t>Removing irrelevant details allows the computer scientist to focus on the essence of a problem</a:t>
            </a:r>
          </a:p>
          <a:p>
            <a:r>
              <a:rPr lang="en-GB" dirty="0" smtClean="0"/>
              <a:t>Data abstraction is used to create and manipulate complex data structures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307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Abstraction </a:t>
            </a:r>
            <a:r>
              <a:rPr lang="en-GB" smtClean="0"/>
              <a:t>and automation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890709"/>
          </a:xfrm>
        </p:spPr>
        <p:txBody>
          <a:bodyPr/>
          <a:lstStyle/>
          <a:p>
            <a:r>
              <a:rPr lang="en-GB" dirty="0"/>
              <a:t>You should be able to explain and give examples of the types of abstraction listed </a:t>
            </a:r>
            <a:r>
              <a:rPr lang="en-GB" dirty="0" smtClean="0"/>
              <a:t>below:</a:t>
            </a:r>
            <a:endParaRPr lang="en-GB" dirty="0"/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Information hiding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Procedural abstraction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Functional abstraction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Data abstraction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Problem abstraction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Decomposition/Composition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Automation</a:t>
            </a:r>
            <a:endParaRPr lang="en-GB" dirty="0">
              <a:solidFill>
                <a:srgbClr val="E35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7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Computer Science…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s about using mathematical principles to solve problems</a:t>
            </a:r>
          </a:p>
          <a:p>
            <a:r>
              <a:rPr lang="en-GB" dirty="0"/>
              <a:t>i</a:t>
            </a:r>
            <a:r>
              <a:rPr lang="en-GB" dirty="0" smtClean="0"/>
              <a:t>s not about how to use a spreadsheet, a </a:t>
            </a:r>
            <a:r>
              <a:rPr lang="en-GB" dirty="0" smtClean="0"/>
              <a:t>word processor </a:t>
            </a:r>
            <a:r>
              <a:rPr lang="en-GB" dirty="0" smtClean="0"/>
              <a:t>or a graphics package</a:t>
            </a:r>
          </a:p>
          <a:p>
            <a:r>
              <a:rPr lang="en-GB" dirty="0" smtClean="0"/>
              <a:t>involves learning to think computationally…</a:t>
            </a:r>
          </a:p>
          <a:p>
            <a:r>
              <a:rPr lang="en-GB" dirty="0" smtClean="0"/>
              <a:t>… and applying the principles of </a:t>
            </a:r>
            <a:r>
              <a:rPr lang="en-GB" dirty="0" smtClean="0">
                <a:solidFill>
                  <a:srgbClr val="E35999"/>
                </a:solidFill>
              </a:rPr>
              <a:t>abstraction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2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Computational thinking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What information is relevant to solving a particular problem?</a:t>
            </a:r>
          </a:p>
          <a:p>
            <a:r>
              <a:rPr lang="en-GB" dirty="0" smtClean="0"/>
              <a:t>What computations need to be performed in order to solve the problem?</a:t>
            </a:r>
          </a:p>
          <a:p>
            <a:r>
              <a:rPr lang="en-GB" dirty="0" smtClean="0"/>
              <a:t>How can we be sure that the problem has been solved?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276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Abstraction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355427"/>
          </a:xfrm>
        </p:spPr>
        <p:txBody>
          <a:bodyPr/>
          <a:lstStyle/>
          <a:p>
            <a:r>
              <a:rPr lang="en-GB" dirty="0" smtClean="0"/>
              <a:t>Abstraction is an important tool in problem-solving</a:t>
            </a:r>
          </a:p>
          <a:p>
            <a:r>
              <a:rPr lang="en-GB" dirty="0" smtClean="0">
                <a:solidFill>
                  <a:srgbClr val="E35999"/>
                </a:solidFill>
              </a:rPr>
              <a:t>Information hiding </a:t>
            </a:r>
            <a:r>
              <a:rPr lang="en-GB" dirty="0" smtClean="0"/>
              <a:t>is one aspect of abstraction that is very useful in all kinds of simulation problems in which the real world is modelled</a:t>
            </a:r>
          </a:p>
          <a:p>
            <a:r>
              <a:rPr lang="en-GB" dirty="0" smtClean="0"/>
              <a:t>All the details that do not contribute to the essential characteristics of the problem are omitted</a:t>
            </a:r>
          </a:p>
          <a:p>
            <a:r>
              <a:rPr lang="en-GB" dirty="0" smtClean="0"/>
              <a:t>The </a:t>
            </a:r>
            <a:r>
              <a:rPr lang="en-GB" dirty="0" smtClean="0">
                <a:solidFill>
                  <a:srgbClr val="E35999"/>
                </a:solidFill>
              </a:rPr>
              <a:t>London Underground map </a:t>
            </a:r>
            <a:r>
              <a:rPr lang="en-GB" dirty="0" smtClean="0"/>
              <a:t>is a good example of information hiding</a:t>
            </a:r>
          </a:p>
          <a:p>
            <a:r>
              <a:rPr lang="en-GB" dirty="0" smtClean="0"/>
              <a:t>Can you think of others?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2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758" y="656217"/>
            <a:ext cx="9154758" cy="630347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Scuba diving map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946384" cy="1458569"/>
          </a:xfrm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abstract map of underwater rocks at a dive resort helps scuba divers to orient themselves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39742" flipH="1">
            <a:off x="4544814" y="2309451"/>
            <a:ext cx="5038738" cy="311394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Problem abstraction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5332275" cy="4040405"/>
          </a:xfrm>
        </p:spPr>
        <p:txBody>
          <a:bodyPr/>
          <a:lstStyle/>
          <a:p>
            <a:r>
              <a:rPr lang="en-GB" dirty="0" smtClean="0"/>
              <a:t>This involves removing details until the problem reduces to one which has already been solved</a:t>
            </a:r>
          </a:p>
          <a:p>
            <a:r>
              <a:rPr lang="en-GB" dirty="0"/>
              <a:t>What do maps of a town, of the ocean floor, of a country, have in common?</a:t>
            </a:r>
          </a:p>
          <a:p>
            <a:r>
              <a:rPr lang="en-GB" dirty="0" smtClean="0"/>
              <a:t>What do fingerprint recognition, iris scanning, footprint scanning, text recognition, </a:t>
            </a:r>
            <a:r>
              <a:rPr lang="en-GB" dirty="0" smtClean="0"/>
              <a:t>number plate </a:t>
            </a:r>
            <a:r>
              <a:rPr lang="en-GB" dirty="0" smtClean="0"/>
              <a:t>recognition, have in common? </a:t>
            </a:r>
          </a:p>
        </p:txBody>
      </p:sp>
    </p:spTree>
    <p:extLst>
      <p:ext uri="{BB962C8B-B14F-4D97-AF65-F5344CB8AC3E}">
        <p14:creationId xmlns:p14="http://schemas.microsoft.com/office/powerpoint/2010/main" val="11233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Automation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Automation in this context refers to building models of real world objects or phenomena in order to solve a particular problem</a:t>
            </a:r>
          </a:p>
          <a:p>
            <a:r>
              <a:rPr lang="en-GB" dirty="0" smtClean="0"/>
              <a:t>Computer scientists have to decide what details are relevant to the problem and discard everything else</a:t>
            </a:r>
          </a:p>
          <a:p>
            <a:r>
              <a:rPr lang="en-GB" dirty="0" smtClean="0"/>
              <a:t>Algorithms and data structures can then be designed to solve the problem</a:t>
            </a:r>
          </a:p>
          <a:p>
            <a:r>
              <a:rPr lang="en-GB" dirty="0" smtClean="0"/>
              <a:t>The algorithm is then implemented in program code and executed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1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Models of real-world problems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983699"/>
          </a:xfrm>
        </p:spPr>
        <p:txBody>
          <a:bodyPr/>
          <a:lstStyle/>
          <a:p>
            <a:r>
              <a:rPr lang="en-GB" dirty="0" smtClean="0"/>
              <a:t>A financial model which calculates the likely profit from a coffee shop, based on the available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8666"/>
            <a:ext cx="6400800" cy="426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2</Template>
  <TotalTime>1478</TotalTime>
  <Words>786</Words>
  <Application>Microsoft Office PowerPoint</Application>
  <PresentationFormat>On-screen Show (4:3)</PresentationFormat>
  <Paragraphs>88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Museo 900</vt:lpstr>
      <vt:lpstr>Museo900-Regular</vt:lpstr>
      <vt:lpstr>Calibri</vt:lpstr>
      <vt:lpstr>Museo 500</vt:lpstr>
      <vt:lpstr>Museo 100</vt:lpstr>
      <vt:lpstr>Museo 700</vt:lpstr>
      <vt:lpstr>Consolas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Heathcote</dc:creator>
  <cp:lastModifiedBy>Leonora Sheppard</cp:lastModifiedBy>
  <cp:revision>46</cp:revision>
  <dcterms:created xsi:type="dcterms:W3CDTF">2015-03-16T11:36:39Z</dcterms:created>
  <dcterms:modified xsi:type="dcterms:W3CDTF">2015-05-01T10:57:21Z</dcterms:modified>
</cp:coreProperties>
</file>