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4"/>
  </p:notesMasterIdLst>
  <p:sldIdLst>
    <p:sldId id="260" r:id="rId2"/>
    <p:sldId id="262" r:id="rId3"/>
    <p:sldId id="310" r:id="rId4"/>
    <p:sldId id="331" r:id="rId5"/>
    <p:sldId id="352" r:id="rId6"/>
    <p:sldId id="340" r:id="rId7"/>
    <p:sldId id="343" r:id="rId8"/>
    <p:sldId id="344" r:id="rId9"/>
    <p:sldId id="321" r:id="rId10"/>
    <p:sldId id="323" r:id="rId11"/>
    <p:sldId id="336" r:id="rId12"/>
    <p:sldId id="311" r:id="rId13"/>
    <p:sldId id="339" r:id="rId14"/>
    <p:sldId id="347" r:id="rId15"/>
    <p:sldId id="312" r:id="rId16"/>
    <p:sldId id="332" r:id="rId17"/>
    <p:sldId id="338" r:id="rId18"/>
    <p:sldId id="322" r:id="rId19"/>
    <p:sldId id="333" r:id="rId20"/>
    <p:sldId id="337" r:id="rId21"/>
    <p:sldId id="314" r:id="rId22"/>
    <p:sldId id="348" r:id="rId23"/>
    <p:sldId id="328" r:id="rId24"/>
    <p:sldId id="329" r:id="rId25"/>
    <p:sldId id="335" r:id="rId26"/>
    <p:sldId id="319" r:id="rId27"/>
    <p:sldId id="320" r:id="rId28"/>
    <p:sldId id="350" r:id="rId29"/>
    <p:sldId id="351" r:id="rId30"/>
    <p:sldId id="325" r:id="rId31"/>
    <p:sldId id="326" r:id="rId32"/>
    <p:sldId id="349" r:id="rId33"/>
  </p:sldIdLst>
  <p:sldSz cx="9144000" cy="6858000" type="screen4x3"/>
  <p:notesSz cx="6858000" cy="9144000"/>
  <p:embeddedFontLst>
    <p:embeddedFont>
      <p:font typeface="Museo900-Regular" panose="02000000000000000000" pitchFamily="2" charset="0"/>
      <p:bold r:id="rId35"/>
    </p:embeddedFont>
    <p:embeddedFont>
      <p:font typeface="Museo 900" panose="02000000000000000000" pitchFamily="2" charset="0"/>
      <p:bold r:id="rId36"/>
    </p:embeddedFont>
    <p:embeddedFont>
      <p:font typeface="Museo 100" panose="02000000000000000000" pitchFamily="2" charset="0"/>
      <p:regular r:id="rId37"/>
    </p:embeddedFont>
    <p:embeddedFont>
      <p:font typeface="Cambria Math" panose="02040503050406030204" pitchFamily="18" charset="0"/>
      <p:regular r:id="rId38"/>
    </p:embeddedFont>
    <p:embeddedFont>
      <p:font typeface="Museo 700" panose="02000000000000000000" pitchFamily="2" charset="0"/>
      <p:bold r:id="rId39"/>
    </p:embeddedFont>
    <p:embeddedFont>
      <p:font typeface="Calibri" panose="020F0502020204030204" pitchFamily="34" charset="0"/>
      <p:regular r:id="rId40"/>
      <p:bold r:id="rId41"/>
      <p:italic r:id="rId42"/>
      <p:boldItalic r:id="rId43"/>
    </p:embeddedFont>
    <p:embeddedFont>
      <p:font typeface="Museo 500" panose="02000000000000000000" pitchFamily="2" charset="0"/>
      <p:regular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7" clrIdx="0">
    <p:extLst>
      <p:ext uri="{19B8F6BF-5375-455C-9EA6-DF929625EA0E}">
        <p15:presenceInfo xmlns:p15="http://schemas.microsoft.com/office/powerpoint/2012/main" userId="f91a954299b6cd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A78"/>
    <a:srgbClr val="8D8959"/>
    <a:srgbClr val="2B75A6"/>
    <a:srgbClr val="D68328"/>
    <a:srgbClr val="50AAC1"/>
    <a:srgbClr val="D7A764"/>
    <a:srgbClr val="0C4B7F"/>
    <a:srgbClr val="223E7A"/>
    <a:srgbClr val="B9D769"/>
    <a:srgbClr val="70BC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5" autoAdjust="0"/>
    <p:restoredTop sz="86364" autoAdjust="0"/>
  </p:normalViewPr>
  <p:slideViewPr>
    <p:cSldViewPr snapToGrid="0" snapToObjects="1" showGuides="1">
      <p:cViewPr varScale="1">
        <p:scale>
          <a:sx n="92" d="100"/>
          <a:sy n="92" d="100"/>
        </p:scale>
        <p:origin x="2268" y="78"/>
      </p:cViewPr>
      <p:guideLst>
        <p:guide orient="horz" pos="1245"/>
        <p:guide orient="horz" pos="3232"/>
        <p:guide orient="horz" pos="1912"/>
        <p:guide pos="5380"/>
        <p:guide pos="2959"/>
      </p:guideLst>
    </p:cSldViewPr>
  </p:slideViewPr>
  <p:outlineViewPr>
    <p:cViewPr>
      <p:scale>
        <a:sx n="33" d="100"/>
        <a:sy n="33" d="100"/>
      </p:scale>
      <p:origin x="0" y="26280"/>
    </p:cViewPr>
  </p:outlineViewPr>
  <p:notesTextViewPr>
    <p:cViewPr>
      <p:scale>
        <a:sx n="100" d="100"/>
        <a:sy n="100" d="100"/>
      </p:scale>
      <p:origin x="0" y="0"/>
    </p:cViewPr>
  </p:notesTextViewPr>
  <p:sorterViewPr>
    <p:cViewPr>
      <p:scale>
        <a:sx n="150" d="100"/>
        <a:sy n="150" d="100"/>
      </p:scale>
      <p:origin x="0" y="-106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31/10/2017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6711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6</a:t>
            </a:fld>
            <a:endParaRPr lang="en-GB" dirty="0"/>
          </a:p>
        </p:txBody>
      </p:sp>
    </p:spTree>
    <p:extLst>
      <p:ext uri="{BB962C8B-B14F-4D97-AF65-F5344CB8AC3E}">
        <p14:creationId xmlns:p14="http://schemas.microsoft.com/office/powerpoint/2010/main" val="249214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69798D5B-57F4-4A7F-8DDC-A432FF1B0DAA}" type="slidenum">
              <a:rPr lang="en-GB" smtClean="0"/>
              <a:t>15</a:t>
            </a:fld>
            <a:endParaRPr lang="en-GB" dirty="0"/>
          </a:p>
        </p:txBody>
      </p:sp>
    </p:spTree>
    <p:extLst>
      <p:ext uri="{BB962C8B-B14F-4D97-AF65-F5344CB8AC3E}">
        <p14:creationId xmlns:p14="http://schemas.microsoft.com/office/powerpoint/2010/main" val="363130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69798D5B-57F4-4A7F-8DDC-A432FF1B0DAA}" type="slidenum">
              <a:rPr lang="en-GB" smtClean="0"/>
              <a:t>16</a:t>
            </a:fld>
            <a:endParaRPr lang="en-GB" dirty="0"/>
          </a:p>
        </p:txBody>
      </p:sp>
    </p:spTree>
    <p:extLst>
      <p:ext uri="{BB962C8B-B14F-4D97-AF65-F5344CB8AC3E}">
        <p14:creationId xmlns:p14="http://schemas.microsoft.com/office/powerpoint/2010/main" val="3905041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69798D5B-57F4-4A7F-8DDC-A432FF1B0DAA}" type="slidenum">
              <a:rPr lang="en-GB" smtClean="0"/>
              <a:t>17</a:t>
            </a:fld>
            <a:endParaRPr lang="en-GB" dirty="0"/>
          </a:p>
        </p:txBody>
      </p:sp>
    </p:spTree>
    <p:extLst>
      <p:ext uri="{BB962C8B-B14F-4D97-AF65-F5344CB8AC3E}">
        <p14:creationId xmlns:p14="http://schemas.microsoft.com/office/powerpoint/2010/main" val="231633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27</a:t>
            </a:fld>
            <a:endParaRPr lang="en-GB" dirty="0"/>
          </a:p>
        </p:txBody>
      </p:sp>
    </p:spTree>
    <p:extLst>
      <p:ext uri="{BB962C8B-B14F-4D97-AF65-F5344CB8AC3E}">
        <p14:creationId xmlns:p14="http://schemas.microsoft.com/office/powerpoint/2010/main" val="226292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28</a:t>
            </a:fld>
            <a:endParaRPr lang="en-GB" dirty="0"/>
          </a:p>
        </p:txBody>
      </p:sp>
    </p:spTree>
    <p:extLst>
      <p:ext uri="{BB962C8B-B14F-4D97-AF65-F5344CB8AC3E}">
        <p14:creationId xmlns:p14="http://schemas.microsoft.com/office/powerpoint/2010/main" val="933333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29</a:t>
            </a:fld>
            <a:endParaRPr lang="en-GB" dirty="0"/>
          </a:p>
        </p:txBody>
      </p:sp>
    </p:spTree>
    <p:extLst>
      <p:ext uri="{BB962C8B-B14F-4D97-AF65-F5344CB8AC3E}">
        <p14:creationId xmlns:p14="http://schemas.microsoft.com/office/powerpoint/2010/main" val="183683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31</a:t>
            </a:fld>
            <a:endParaRPr lang="en-GB" dirty="0"/>
          </a:p>
        </p:txBody>
      </p:sp>
    </p:spTree>
    <p:extLst>
      <p:ext uri="{BB962C8B-B14F-4D97-AF65-F5344CB8AC3E}">
        <p14:creationId xmlns:p14="http://schemas.microsoft.com/office/powerpoint/2010/main" val="1233628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79A7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8D895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D8959"/>
                </a:solidFill>
                <a:latin typeface="Arial"/>
                <a:cs typeface="Arial"/>
              </a:rPr>
              <a:t>1</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D89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64408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9A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9" name="Picture 18"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pic>
        <p:nvPicPr>
          <p:cNvPr id="20" name="Picture 19" descr="Logo Unit 9.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0" name="Picture 19" descr="Logo Unit 9.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9.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20" name="Picture 19" descr="Logo Unit 9.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Mealy machines</a:t>
            </a:r>
          </a:p>
          <a:p>
            <a:pPr>
              <a:spcBef>
                <a:spcPts val="288"/>
              </a:spcBef>
            </a:pPr>
            <a:r>
              <a:rPr lang="en-US" sz="1200" b="0" dirty="0">
                <a:solidFill>
                  <a:srgbClr val="FFFFFF"/>
                </a:solidFill>
                <a:latin typeface="Arial"/>
                <a:cs typeface="Arial"/>
              </a:rPr>
              <a:t>Unit 9 Regular languages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86561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Mealy machines</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9</a:t>
            </a:r>
          </a:p>
          <a:p>
            <a:pPr lvl="1"/>
            <a:r>
              <a:rPr lang="en-US" sz="2000" dirty="0">
                <a:latin typeface="Museo 100" panose="02000000000000000000" pitchFamily="50" charset="0"/>
              </a:rPr>
              <a:t>Regular languages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Finite state machines</a:t>
            </a:r>
          </a:p>
        </p:txBody>
      </p:sp>
      <p:sp>
        <p:nvSpPr>
          <p:cNvPr id="3" name="Text Placeholder 2"/>
          <p:cNvSpPr>
            <a:spLocks noGrp="1"/>
          </p:cNvSpPr>
          <p:nvPr>
            <p:ph type="body" sz="quarter" idx="14"/>
          </p:nvPr>
        </p:nvSpPr>
        <p:spPr>
          <a:xfrm>
            <a:off x="724280" y="1704179"/>
            <a:ext cx="7797230" cy="4185177"/>
          </a:xfrm>
        </p:spPr>
        <p:txBody>
          <a:bodyPr/>
          <a:lstStyle/>
          <a:p>
            <a:r>
              <a:rPr lang="en-GB" dirty="0"/>
              <a:t>Draw an FSM for turning a light on and off when a button is pressed</a:t>
            </a:r>
          </a:p>
          <a:p>
            <a:pPr lvl="1"/>
            <a:r>
              <a:rPr lang="en-GB" dirty="0"/>
              <a:t>The light should initially start in the off state</a:t>
            </a:r>
          </a:p>
          <a:p>
            <a:pPr lvl="1"/>
            <a:r>
              <a:rPr lang="en-GB" dirty="0"/>
              <a:t>Label the states, transitions, and transition conditions</a:t>
            </a:r>
          </a:p>
          <a:p>
            <a:pPr marL="0" indent="0" algn="ctr">
              <a:buNone/>
            </a:pPr>
            <a:r>
              <a:rPr lang="en-GB" dirty="0"/>
              <a:t>       </a:t>
            </a:r>
          </a:p>
          <a:p>
            <a:endParaRPr lang="en-GB" dirty="0"/>
          </a:p>
        </p:txBody>
      </p:sp>
      <p:pic>
        <p:nvPicPr>
          <p:cNvPr id="1026" name="Picture 2" descr="C:\Users\Rob\AppData\Roaming\PixelMetrics\CaptureWiz\Tem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77" y="3623398"/>
            <a:ext cx="7534275"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70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a:noFill/>
        </p:spPr>
        <p:txBody>
          <a:bodyPr/>
          <a:lstStyle/>
          <a:p>
            <a:r>
              <a:rPr lang="en-GB" dirty="0"/>
              <a:t>Complete </a:t>
            </a:r>
            <a:r>
              <a:rPr lang="en-GB" b="1" dirty="0"/>
              <a:t>Task 1</a:t>
            </a:r>
            <a:r>
              <a:rPr lang="en-GB" dirty="0"/>
              <a:t> on worksheet</a:t>
            </a:r>
          </a:p>
        </p:txBody>
      </p:sp>
    </p:spTree>
    <p:extLst>
      <p:ext uri="{BB962C8B-B14F-4D97-AF65-F5344CB8AC3E}">
        <p14:creationId xmlns:p14="http://schemas.microsoft.com/office/powerpoint/2010/main" val="104658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Mealy machine</a:t>
            </a:r>
          </a:p>
        </p:txBody>
      </p:sp>
      <p:sp>
        <p:nvSpPr>
          <p:cNvPr id="3" name="Text Placeholder 2"/>
          <p:cNvSpPr>
            <a:spLocks noGrp="1"/>
          </p:cNvSpPr>
          <p:nvPr>
            <p:ph type="body" sz="quarter" idx="14"/>
          </p:nvPr>
        </p:nvSpPr>
        <p:spPr>
          <a:xfrm>
            <a:off x="724280" y="1704179"/>
            <a:ext cx="7797230" cy="4340160"/>
          </a:xfrm>
        </p:spPr>
        <p:txBody>
          <a:bodyPr/>
          <a:lstStyle/>
          <a:p>
            <a:r>
              <a:rPr lang="en-GB" dirty="0"/>
              <a:t>A Mealy machine is a type of FSM</a:t>
            </a:r>
          </a:p>
          <a:p>
            <a:r>
              <a:rPr lang="en-GB" dirty="0"/>
              <a:t>It generates an </a:t>
            </a:r>
            <a:r>
              <a:rPr lang="en-GB" dirty="0">
                <a:solidFill>
                  <a:srgbClr val="8D8959"/>
                </a:solidFill>
              </a:rPr>
              <a:t>output</a:t>
            </a:r>
            <a:r>
              <a:rPr lang="en-GB" dirty="0"/>
              <a:t> on each state transition</a:t>
            </a:r>
          </a:p>
          <a:p>
            <a:r>
              <a:rPr lang="en-GB" dirty="0"/>
              <a:t>The </a:t>
            </a:r>
            <a:r>
              <a:rPr lang="en-GB" dirty="0">
                <a:solidFill>
                  <a:srgbClr val="8D8959"/>
                </a:solidFill>
              </a:rPr>
              <a:t>output</a:t>
            </a:r>
            <a:r>
              <a:rPr lang="en-GB" dirty="0">
                <a:solidFill>
                  <a:srgbClr val="D68328"/>
                </a:solidFill>
              </a:rPr>
              <a:t> </a:t>
            </a:r>
            <a:r>
              <a:rPr lang="en-GB" dirty="0"/>
              <a:t>is determined by its current state </a:t>
            </a:r>
            <a:r>
              <a:rPr lang="en-GB" dirty="0">
                <a:solidFill>
                  <a:srgbClr val="8D8959"/>
                </a:solidFill>
              </a:rPr>
              <a:t>and</a:t>
            </a:r>
            <a:r>
              <a:rPr lang="en-GB" dirty="0"/>
              <a:t> its current input </a:t>
            </a:r>
          </a:p>
          <a:p>
            <a:pPr lvl="1"/>
            <a:r>
              <a:rPr lang="en-GB" dirty="0"/>
              <a:t>It is deterministic: for each combination of state and input, only a single transition can be assigned</a:t>
            </a:r>
          </a:p>
        </p:txBody>
      </p:sp>
    </p:spTree>
    <p:extLst>
      <p:ext uri="{BB962C8B-B14F-4D97-AF65-F5344CB8AC3E}">
        <p14:creationId xmlns:p14="http://schemas.microsoft.com/office/powerpoint/2010/main" val="299303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Mealy machine</a:t>
            </a:r>
          </a:p>
        </p:txBody>
      </p:sp>
      <p:sp>
        <p:nvSpPr>
          <p:cNvPr id="3" name="Text Placeholder 2"/>
          <p:cNvSpPr>
            <a:spLocks noGrp="1"/>
          </p:cNvSpPr>
          <p:nvPr>
            <p:ph type="body" sz="quarter" idx="14"/>
          </p:nvPr>
        </p:nvSpPr>
        <p:spPr>
          <a:xfrm>
            <a:off x="724280" y="1704179"/>
            <a:ext cx="7797230" cy="4340160"/>
          </a:xfrm>
        </p:spPr>
        <p:txBody>
          <a:bodyPr/>
          <a:lstStyle/>
          <a:p>
            <a:r>
              <a:rPr lang="en-GB" dirty="0"/>
              <a:t>The notation used for the transition condition is </a:t>
            </a:r>
            <a:r>
              <a:rPr lang="en-GB" b="1" dirty="0">
                <a:solidFill>
                  <a:srgbClr val="8D8959"/>
                </a:solidFill>
              </a:rPr>
              <a:t>input/output</a:t>
            </a:r>
            <a:r>
              <a:rPr lang="en-GB" dirty="0"/>
              <a:t>, as shown on the Mealy machine below</a:t>
            </a:r>
          </a:p>
        </p:txBody>
      </p:sp>
      <p:pic>
        <p:nvPicPr>
          <p:cNvPr id="4100" name="Picture 4" descr="C:\Users\Rob\AppData\Roaming\PixelMetrics\CaptureWiz\Temp\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998" y="3428567"/>
            <a:ext cx="6657975"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18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Use of a Mealy machine</a:t>
            </a:r>
          </a:p>
        </p:txBody>
      </p:sp>
      <p:sp>
        <p:nvSpPr>
          <p:cNvPr id="3" name="Text Placeholder 2"/>
          <p:cNvSpPr>
            <a:spLocks noGrp="1"/>
          </p:cNvSpPr>
          <p:nvPr>
            <p:ph type="body" sz="quarter" idx="14"/>
          </p:nvPr>
        </p:nvSpPr>
        <p:spPr>
          <a:xfrm>
            <a:off x="724280" y="1704179"/>
            <a:ext cx="7797230" cy="4340160"/>
          </a:xfrm>
        </p:spPr>
        <p:txBody>
          <a:bodyPr/>
          <a:lstStyle/>
          <a:p>
            <a:r>
              <a:rPr lang="en-GB" dirty="0"/>
              <a:t>A Mealy machine can be used to map an input sequence to an output sequence</a:t>
            </a:r>
          </a:p>
          <a:p>
            <a:pPr lvl="1"/>
            <a:r>
              <a:rPr lang="en-GB" dirty="0"/>
              <a:t>It is used in language parsing</a:t>
            </a:r>
          </a:p>
          <a:p>
            <a:pPr lvl="1"/>
            <a:r>
              <a:rPr lang="en-GB" dirty="0"/>
              <a:t>It can be used to translate from one language to another       </a:t>
            </a:r>
          </a:p>
        </p:txBody>
      </p:sp>
    </p:spTree>
    <p:extLst>
      <p:ext uri="{BB962C8B-B14F-4D97-AF65-F5344CB8AC3E}">
        <p14:creationId xmlns:p14="http://schemas.microsoft.com/office/powerpoint/2010/main" val="15877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1 – Generating output</a:t>
            </a:r>
          </a:p>
        </p:txBody>
      </p:sp>
      <p:sp>
        <p:nvSpPr>
          <p:cNvPr id="3" name="Text Placeholder 2"/>
          <p:cNvSpPr>
            <a:spLocks noGrp="1"/>
          </p:cNvSpPr>
          <p:nvPr>
            <p:ph type="body" sz="quarter" idx="14"/>
          </p:nvPr>
        </p:nvSpPr>
        <p:spPr>
          <a:xfrm>
            <a:off x="724280" y="1704178"/>
            <a:ext cx="7797230" cy="5153821"/>
          </a:xfrm>
        </p:spPr>
        <p:txBody>
          <a:bodyPr/>
          <a:lstStyle/>
          <a:p>
            <a:r>
              <a:rPr lang="en-GB" dirty="0"/>
              <a:t>The </a:t>
            </a:r>
            <a:r>
              <a:rPr lang="en-GB" b="1" dirty="0">
                <a:solidFill>
                  <a:srgbClr val="8D8959"/>
                </a:solidFill>
              </a:rPr>
              <a:t>output</a:t>
            </a:r>
            <a:r>
              <a:rPr lang="en-GB" dirty="0"/>
              <a:t> for any input string can be shown </a:t>
            </a:r>
          </a:p>
          <a:p>
            <a:pPr lvl="1"/>
            <a:r>
              <a:rPr lang="en-GB" dirty="0"/>
              <a:t>Write down the input string, for example 110010</a:t>
            </a:r>
          </a:p>
          <a:p>
            <a:pPr lvl="1"/>
            <a:r>
              <a:rPr lang="en-GB" dirty="0"/>
              <a:t>Start with S0, as shown in black</a:t>
            </a:r>
          </a:p>
          <a:p>
            <a:pPr lvl="1">
              <a:spcAft>
                <a:spcPts val="1800"/>
              </a:spcAft>
            </a:pPr>
            <a:r>
              <a:rPr lang="en-GB" dirty="0"/>
              <a:t>At S0, with an input of 1, output 0 and transition to S1</a:t>
            </a:r>
          </a:p>
          <a:p>
            <a:pPr marL="268288" indent="0">
              <a:buNone/>
              <a:tabLst>
                <a:tab pos="2154238" algn="l"/>
                <a:tab pos="2867025" algn="l"/>
                <a:tab pos="3579813" algn="l"/>
                <a:tab pos="4308475" algn="l"/>
                <a:tab pos="5021263" algn="l"/>
                <a:tab pos="5734050" algn="l"/>
                <a:tab pos="6462713" algn="l"/>
              </a:tabLst>
            </a:pPr>
            <a:r>
              <a:rPr lang="en-GB" sz="2000" dirty="0"/>
              <a:t>Input	1	1	0	0	1	0</a:t>
            </a:r>
          </a:p>
          <a:p>
            <a:pPr marL="268288" indent="0">
              <a:buNone/>
              <a:tabLst>
                <a:tab pos="2154238" algn="l"/>
                <a:tab pos="2867025" algn="l"/>
                <a:tab pos="3579813" algn="l"/>
                <a:tab pos="4308475" algn="l"/>
                <a:tab pos="5021263" algn="l"/>
                <a:tab pos="5734050" algn="l"/>
                <a:tab pos="6462713" algn="l"/>
              </a:tabLst>
            </a:pPr>
            <a:r>
              <a:rPr lang="en-GB" sz="2000" dirty="0"/>
              <a:t>State sequence	S0	</a:t>
            </a:r>
            <a:r>
              <a:rPr lang="en-GB" sz="2000" dirty="0">
                <a:solidFill>
                  <a:srgbClr val="FF0000"/>
                </a:solidFill>
              </a:rPr>
              <a:t>S1	S1	S0	S0	S1	S0</a:t>
            </a:r>
          </a:p>
          <a:p>
            <a:pPr marL="268288" indent="0">
              <a:buNone/>
              <a:tabLst>
                <a:tab pos="2154238" algn="l"/>
                <a:tab pos="2867025" algn="l"/>
                <a:tab pos="3579813" algn="l"/>
                <a:tab pos="4308475" algn="l"/>
                <a:tab pos="5021263" algn="l"/>
                <a:tab pos="5734050" algn="l"/>
                <a:tab pos="6462713" algn="l"/>
              </a:tabLst>
            </a:pPr>
            <a:r>
              <a:rPr lang="en-GB" sz="2000" dirty="0"/>
              <a:t>Output	</a:t>
            </a:r>
            <a:r>
              <a:rPr lang="en-GB" sz="2000" dirty="0">
                <a:solidFill>
                  <a:srgbClr val="FF0000"/>
                </a:solidFill>
              </a:rPr>
              <a:t>0	0	1	0	0	1</a:t>
            </a:r>
          </a:p>
          <a:p>
            <a:pPr marL="0" indent="0" algn="ctr">
              <a:buNone/>
            </a:pPr>
            <a:endParaRPr lang="en-GB" sz="2000" dirty="0"/>
          </a:p>
        </p:txBody>
      </p:sp>
      <p:grpSp>
        <p:nvGrpSpPr>
          <p:cNvPr id="4" name="Group 3"/>
          <p:cNvGrpSpPr/>
          <p:nvPr/>
        </p:nvGrpSpPr>
        <p:grpSpPr>
          <a:xfrm>
            <a:off x="3068664" y="4357427"/>
            <a:ext cx="4095580" cy="402956"/>
            <a:chOff x="3068664" y="4463512"/>
            <a:chExt cx="4095580" cy="402956"/>
          </a:xfrm>
          <a:effectLst/>
        </p:grpSpPr>
        <p:cxnSp>
          <p:nvCxnSpPr>
            <p:cNvPr id="7" name="Straight Arrow Connector 6"/>
            <p:cNvCxnSpPr/>
            <p:nvPr/>
          </p:nvCxnSpPr>
          <p:spPr>
            <a:xfrm flipV="1">
              <a:off x="3068664" y="4463512"/>
              <a:ext cx="480448" cy="4029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766087" y="4463512"/>
              <a:ext cx="480448" cy="4029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455760" y="4463512"/>
              <a:ext cx="480448" cy="4029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5215016" y="4463512"/>
              <a:ext cx="480448" cy="4029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899968" y="4463512"/>
              <a:ext cx="480448" cy="4029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683796" y="4463512"/>
              <a:ext cx="480448" cy="402956"/>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pic>
        <p:nvPicPr>
          <p:cNvPr id="5122" name="Picture 2" descr="C:\Users\Rob\AppData\Roaming\PixelMetrics\CaptureWiz\Temp\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164" y="5179816"/>
            <a:ext cx="3989462" cy="1352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96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1 – Read the FSM</a:t>
            </a:r>
          </a:p>
        </p:txBody>
      </p:sp>
      <p:sp>
        <p:nvSpPr>
          <p:cNvPr id="3" name="Text Placeholder 2"/>
          <p:cNvSpPr>
            <a:spLocks noGrp="1"/>
          </p:cNvSpPr>
          <p:nvPr>
            <p:ph type="body" sz="quarter" idx="14"/>
          </p:nvPr>
        </p:nvSpPr>
        <p:spPr>
          <a:xfrm>
            <a:off x="724280" y="1704178"/>
            <a:ext cx="7797230" cy="3684251"/>
          </a:xfrm>
        </p:spPr>
        <p:txBody>
          <a:bodyPr/>
          <a:lstStyle/>
          <a:p>
            <a:r>
              <a:rPr lang="en-GB" dirty="0"/>
              <a:t>Output 1 if a particular substring is entered as part of a larger string of input values</a:t>
            </a:r>
          </a:p>
          <a:p>
            <a:r>
              <a:rPr lang="en-GB" dirty="0"/>
              <a:t>Follow this sequence of state changes until you get an output of 1</a:t>
            </a:r>
          </a:p>
          <a:p>
            <a:pPr lvl="1"/>
            <a:r>
              <a:rPr lang="en-GB" dirty="0"/>
              <a:t>Move out of S0 requires a ‘1’.  Is output = ‘1’?  No, keep going</a:t>
            </a:r>
          </a:p>
          <a:p>
            <a:pPr lvl="1"/>
            <a:r>
              <a:rPr lang="en-GB" dirty="0"/>
              <a:t>Move out of S1 requires a ‘0’.  Is output = ‘1’?  Yes, end</a:t>
            </a:r>
          </a:p>
          <a:p>
            <a:pPr lvl="1"/>
            <a:r>
              <a:rPr lang="en-GB" dirty="0"/>
              <a:t>The sequence ’10’ generates an output of 1</a:t>
            </a:r>
          </a:p>
        </p:txBody>
      </p:sp>
      <p:pic>
        <p:nvPicPr>
          <p:cNvPr id="6146" name="Picture 2" descr="C:\Users\Rob\AppData\Roaming\PixelMetrics\CaptureWiz\Temp\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926" y="4869431"/>
            <a:ext cx="4301938" cy="1458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1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1 – Read the sequence</a:t>
            </a:r>
          </a:p>
        </p:txBody>
      </p:sp>
      <p:sp>
        <p:nvSpPr>
          <p:cNvPr id="3" name="Text Placeholder 2"/>
          <p:cNvSpPr>
            <a:spLocks noGrp="1"/>
          </p:cNvSpPr>
          <p:nvPr>
            <p:ph type="body" sz="quarter" idx="14"/>
          </p:nvPr>
        </p:nvSpPr>
        <p:spPr>
          <a:xfrm>
            <a:off x="724280" y="1704178"/>
            <a:ext cx="7797230" cy="3684251"/>
          </a:xfrm>
        </p:spPr>
        <p:txBody>
          <a:bodyPr/>
          <a:lstStyle/>
          <a:p>
            <a:r>
              <a:rPr lang="en-GB" dirty="0"/>
              <a:t>Recognising substrings in output</a:t>
            </a:r>
          </a:p>
          <a:p>
            <a:pPr lvl="1"/>
            <a:r>
              <a:rPr lang="en-GB" dirty="0"/>
              <a:t>How many states in this FSM?  </a:t>
            </a:r>
            <a:r>
              <a:rPr lang="en-GB" dirty="0">
                <a:solidFill>
                  <a:srgbClr val="FF0000"/>
                </a:solidFill>
              </a:rPr>
              <a:t>2</a:t>
            </a:r>
          </a:p>
          <a:p>
            <a:pPr lvl="1"/>
            <a:r>
              <a:rPr lang="en-GB" dirty="0"/>
              <a:t>Where are the 1s in the output? See   </a:t>
            </a:r>
            <a:endParaRPr lang="en-GB" dirty="0">
              <a:solidFill>
                <a:srgbClr val="FF0000"/>
              </a:solidFill>
              <a:latin typeface="Cambria Math" panose="02040503050406030204" pitchFamily="18" charset="0"/>
              <a:ea typeface="Cambria Math" panose="02040503050406030204" pitchFamily="18" charset="0"/>
            </a:endParaRPr>
          </a:p>
          <a:p>
            <a:pPr lvl="1"/>
            <a:r>
              <a:rPr lang="en-GB" dirty="0"/>
              <a:t>Count back the number of states (</a:t>
            </a:r>
            <a:r>
              <a:rPr lang="en-GB" dirty="0">
                <a:solidFill>
                  <a:srgbClr val="2B75A6"/>
                </a:solidFill>
              </a:rPr>
              <a:t>2 inclusive</a:t>
            </a:r>
            <a:r>
              <a:rPr lang="en-GB" dirty="0"/>
              <a:t>)</a:t>
            </a:r>
          </a:p>
          <a:p>
            <a:pPr lvl="1"/>
            <a:r>
              <a:rPr lang="en-GB" dirty="0"/>
              <a:t>What is the substring? See</a:t>
            </a:r>
          </a:p>
          <a:p>
            <a:pPr marL="0" indent="0">
              <a:buNone/>
              <a:tabLst>
                <a:tab pos="2154238" algn="l"/>
                <a:tab pos="2867025" algn="l"/>
                <a:tab pos="3579813" algn="l"/>
                <a:tab pos="4308475" algn="l"/>
                <a:tab pos="5021263" algn="l"/>
                <a:tab pos="5734050" algn="l"/>
                <a:tab pos="6462713" algn="l"/>
              </a:tabLst>
            </a:pPr>
            <a:endParaRPr lang="en-GB" sz="2000" dirty="0"/>
          </a:p>
          <a:p>
            <a:pPr marL="269875" indent="0">
              <a:buNone/>
              <a:tabLst>
                <a:tab pos="2154238" algn="l"/>
                <a:tab pos="2867025" algn="l"/>
                <a:tab pos="3579813" algn="l"/>
                <a:tab pos="4308475" algn="l"/>
                <a:tab pos="5021263" algn="l"/>
                <a:tab pos="5734050" algn="l"/>
                <a:tab pos="6462713" algn="l"/>
              </a:tabLst>
            </a:pPr>
            <a:r>
              <a:rPr lang="en-GB" sz="2000" dirty="0"/>
              <a:t>Input	1	1	0	0	1	0</a:t>
            </a:r>
          </a:p>
          <a:p>
            <a:pPr marL="269875" indent="0">
              <a:buNone/>
              <a:tabLst>
                <a:tab pos="2154238" algn="l"/>
                <a:tab pos="2867025" algn="l"/>
                <a:tab pos="3579813" algn="l"/>
                <a:tab pos="4308475" algn="l"/>
                <a:tab pos="5021263" algn="l"/>
                <a:tab pos="5734050" algn="l"/>
                <a:tab pos="6462713" algn="l"/>
              </a:tabLst>
            </a:pPr>
            <a:r>
              <a:rPr lang="en-GB" sz="2000" dirty="0"/>
              <a:t>State sequence	S0	S1	S1	S0	S0	S1	S0</a:t>
            </a:r>
          </a:p>
          <a:p>
            <a:pPr marL="269875" indent="0">
              <a:buNone/>
              <a:tabLst>
                <a:tab pos="2154238" algn="l"/>
                <a:tab pos="2867025" algn="l"/>
                <a:tab pos="3579813" algn="l"/>
                <a:tab pos="4308475" algn="l"/>
                <a:tab pos="5021263" algn="l"/>
                <a:tab pos="5734050" algn="l"/>
                <a:tab pos="6462713" algn="l"/>
              </a:tabLst>
            </a:pPr>
            <a:r>
              <a:rPr lang="en-GB" sz="2000" dirty="0"/>
              <a:t>Output	0	0	1	0	0	1</a:t>
            </a:r>
            <a:endParaRPr lang="en-GB" dirty="0">
              <a:solidFill>
                <a:srgbClr val="FF0000"/>
              </a:solidFill>
              <a:latin typeface="Cambria Math" panose="02040503050406030204" pitchFamily="18" charset="0"/>
              <a:ea typeface="Cambria Math" panose="02040503050406030204" pitchFamily="18" charset="0"/>
            </a:endParaRPr>
          </a:p>
          <a:p>
            <a:pPr marL="0" lvl="1" indent="0">
              <a:spcAft>
                <a:spcPts val="1400"/>
              </a:spcAft>
              <a:buNone/>
              <a:tabLst>
                <a:tab pos="2154238" algn="l"/>
                <a:tab pos="2867025" algn="l"/>
                <a:tab pos="3579813" algn="l"/>
                <a:tab pos="4308475" algn="l"/>
                <a:tab pos="5021263" algn="l"/>
                <a:tab pos="5734050" algn="l"/>
                <a:tab pos="6462713" algn="l"/>
              </a:tabLst>
            </a:pPr>
            <a:endParaRPr lang="en-GB" dirty="0">
              <a:solidFill>
                <a:srgbClr val="FF0000"/>
              </a:solidFill>
              <a:latin typeface="Cambria Math" panose="02040503050406030204" pitchFamily="18" charset="0"/>
              <a:ea typeface="Cambria Math" panose="02040503050406030204" pitchFamily="18" charset="0"/>
            </a:endParaRPr>
          </a:p>
          <a:p>
            <a:pPr marL="0" indent="0">
              <a:buNone/>
              <a:tabLst>
                <a:tab pos="2154238" algn="l"/>
                <a:tab pos="2867025" algn="l"/>
                <a:tab pos="3579813" algn="l"/>
                <a:tab pos="4308475" algn="l"/>
                <a:tab pos="5021263" algn="l"/>
                <a:tab pos="5734050" algn="l"/>
                <a:tab pos="6462713" algn="l"/>
              </a:tabLst>
            </a:pPr>
            <a:endParaRPr lang="en-GB" sz="2000" dirty="0"/>
          </a:p>
          <a:p>
            <a:pPr marL="0" indent="0" algn="ctr">
              <a:buNone/>
            </a:pPr>
            <a:endParaRPr lang="en-GB" sz="2000" dirty="0"/>
          </a:p>
        </p:txBody>
      </p:sp>
      <p:grpSp>
        <p:nvGrpSpPr>
          <p:cNvPr id="22" name="Group 21"/>
          <p:cNvGrpSpPr/>
          <p:nvPr/>
        </p:nvGrpSpPr>
        <p:grpSpPr>
          <a:xfrm>
            <a:off x="4386943" y="5992587"/>
            <a:ext cx="2144485" cy="228600"/>
            <a:chOff x="4386943" y="5992587"/>
            <a:chExt cx="2144485" cy="228600"/>
          </a:xfrm>
        </p:grpSpPr>
        <p:cxnSp>
          <p:nvCxnSpPr>
            <p:cNvPr id="8" name="Straight Arrow Connector 7"/>
            <p:cNvCxnSpPr/>
            <p:nvPr/>
          </p:nvCxnSpPr>
          <p:spPr>
            <a:xfrm flipV="1">
              <a:off x="6531428" y="5992587"/>
              <a:ext cx="0" cy="228600"/>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p:cNvCxnSpPr/>
            <p:nvPr/>
          </p:nvCxnSpPr>
          <p:spPr>
            <a:xfrm flipV="1">
              <a:off x="4386943" y="5992587"/>
              <a:ext cx="0" cy="228600"/>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grpSp>
      <p:grpSp>
        <p:nvGrpSpPr>
          <p:cNvPr id="20" name="Group 19"/>
          <p:cNvGrpSpPr/>
          <p:nvPr/>
        </p:nvGrpSpPr>
        <p:grpSpPr>
          <a:xfrm>
            <a:off x="3461657" y="5878287"/>
            <a:ext cx="3240409" cy="10887"/>
            <a:chOff x="3461657" y="5878287"/>
            <a:chExt cx="3240409" cy="10887"/>
          </a:xfrm>
        </p:grpSpPr>
        <p:cxnSp>
          <p:nvCxnSpPr>
            <p:cNvPr id="17" name="Straight Connector 16"/>
            <p:cNvCxnSpPr/>
            <p:nvPr/>
          </p:nvCxnSpPr>
          <p:spPr>
            <a:xfrm>
              <a:off x="3461657" y="5878287"/>
              <a:ext cx="1074152" cy="0"/>
            </a:xfrm>
            <a:prstGeom prst="line">
              <a:avLst/>
            </a:prstGeom>
            <a:ln w="28575">
              <a:solidFill>
                <a:srgbClr val="2B75A6"/>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627914" y="5889174"/>
              <a:ext cx="1074152" cy="0"/>
            </a:xfrm>
            <a:prstGeom prst="line">
              <a:avLst/>
            </a:prstGeom>
            <a:ln w="28575">
              <a:solidFill>
                <a:srgbClr val="2B75A6"/>
              </a:solidFill>
            </a:ln>
          </p:spPr>
          <p:style>
            <a:lnRef idx="1">
              <a:schemeClr val="dk1"/>
            </a:lnRef>
            <a:fillRef idx="0">
              <a:schemeClr val="dk1"/>
            </a:fillRef>
            <a:effectRef idx="0">
              <a:schemeClr val="dk1"/>
            </a:effectRef>
            <a:fontRef idx="minor">
              <a:schemeClr val="tx1"/>
            </a:fontRef>
          </p:style>
        </p:cxnSp>
      </p:grpSp>
      <p:cxnSp>
        <p:nvCxnSpPr>
          <p:cNvPr id="21" name="Straight Arrow Connector 20"/>
          <p:cNvCxnSpPr/>
          <p:nvPr/>
        </p:nvCxnSpPr>
        <p:spPr>
          <a:xfrm flipV="1">
            <a:off x="5675133" y="2748644"/>
            <a:ext cx="0" cy="228600"/>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grpSp>
        <p:nvGrpSpPr>
          <p:cNvPr id="23" name="Group 22"/>
          <p:cNvGrpSpPr/>
          <p:nvPr/>
        </p:nvGrpSpPr>
        <p:grpSpPr>
          <a:xfrm>
            <a:off x="3461657" y="4907974"/>
            <a:ext cx="3240409" cy="10887"/>
            <a:chOff x="3461657" y="5878287"/>
            <a:chExt cx="3240409" cy="10887"/>
          </a:xfrm>
        </p:grpSpPr>
        <p:cxnSp>
          <p:nvCxnSpPr>
            <p:cNvPr id="24" name="Straight Connector 23"/>
            <p:cNvCxnSpPr/>
            <p:nvPr/>
          </p:nvCxnSpPr>
          <p:spPr>
            <a:xfrm>
              <a:off x="3461657" y="5878287"/>
              <a:ext cx="1074152"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5627914" y="5889174"/>
              <a:ext cx="1074152"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grpSp>
      <p:cxnSp>
        <p:nvCxnSpPr>
          <p:cNvPr id="27" name="Straight Connector 26"/>
          <p:cNvCxnSpPr/>
          <p:nvPr/>
        </p:nvCxnSpPr>
        <p:spPr>
          <a:xfrm>
            <a:off x="4600981" y="3831773"/>
            <a:ext cx="1074152"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707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16757" y="1706781"/>
            <a:ext cx="7844775" cy="1877716"/>
          </a:xfrm>
        </p:spPr>
        <p:txBody>
          <a:bodyPr/>
          <a:lstStyle/>
          <a:p>
            <a:r>
              <a:rPr lang="en-GB" dirty="0"/>
              <a:t>The Mealy machine below outputs 1 whenever three consecutive 1s are entered. Otherwise, output is 0</a:t>
            </a:r>
          </a:p>
          <a:p>
            <a:pPr lvl="1"/>
            <a:r>
              <a:rPr lang="en-GB" dirty="0"/>
              <a:t>Complete the table</a:t>
            </a:r>
          </a:p>
          <a:p>
            <a:endParaRPr lang="en-GB" dirty="0"/>
          </a:p>
          <a:p>
            <a:endParaRPr lang="en-GB" dirty="0"/>
          </a:p>
          <a:p>
            <a:endParaRPr lang="en-GB" dirty="0"/>
          </a:p>
          <a:p>
            <a:pPr marL="0" indent="0">
              <a:spcAft>
                <a:spcPts val="0"/>
              </a:spcAft>
              <a:buNone/>
              <a:tabLst>
                <a:tab pos="2154238" algn="l"/>
                <a:tab pos="2867025" algn="l"/>
                <a:tab pos="3579813" algn="l"/>
                <a:tab pos="4308475" algn="l"/>
                <a:tab pos="5021263" algn="l"/>
                <a:tab pos="5734050" algn="l"/>
                <a:tab pos="6462713" algn="l"/>
              </a:tabLst>
            </a:pPr>
            <a:endParaRPr lang="en-GB" sz="2000" dirty="0"/>
          </a:p>
          <a:p>
            <a:pPr marL="268288" indent="0">
              <a:buNone/>
              <a:tabLst>
                <a:tab pos="2154238" algn="l"/>
                <a:tab pos="2867025" algn="l"/>
                <a:tab pos="3579813" algn="l"/>
                <a:tab pos="4308475" algn="l"/>
                <a:tab pos="5021263" algn="l"/>
                <a:tab pos="5734050" algn="l"/>
                <a:tab pos="6462713" algn="l"/>
              </a:tabLst>
            </a:pPr>
            <a:r>
              <a:rPr lang="en-GB" sz="2000" dirty="0"/>
              <a:t>Input	1	1	0	1	1	1</a:t>
            </a:r>
          </a:p>
          <a:p>
            <a:pPr marL="268288" indent="0">
              <a:buNone/>
              <a:tabLst>
                <a:tab pos="2154238" algn="l"/>
                <a:tab pos="2867025" algn="l"/>
                <a:tab pos="3579813" algn="l"/>
                <a:tab pos="4308475" algn="l"/>
                <a:tab pos="5021263" algn="l"/>
                <a:tab pos="5734050" algn="l"/>
                <a:tab pos="6462713" algn="l"/>
              </a:tabLst>
            </a:pPr>
            <a:r>
              <a:rPr lang="en-GB" sz="2000" dirty="0"/>
              <a:t>State sequence	S0	</a:t>
            </a:r>
          </a:p>
          <a:p>
            <a:pPr marL="268288" indent="0">
              <a:buNone/>
              <a:tabLst>
                <a:tab pos="2154238" algn="l"/>
                <a:tab pos="2867025" algn="l"/>
                <a:tab pos="3579813" algn="l"/>
                <a:tab pos="4308475" algn="l"/>
                <a:tab pos="5021263" algn="l"/>
                <a:tab pos="5734050" algn="l"/>
                <a:tab pos="6462713" algn="l"/>
              </a:tabLst>
            </a:pPr>
            <a:r>
              <a:rPr lang="en-GB" sz="2000" dirty="0"/>
              <a:t>Output	0	</a:t>
            </a:r>
          </a:p>
          <a:p>
            <a:endParaRPr lang="en-GB" dirty="0"/>
          </a:p>
          <a:p>
            <a:endParaRPr lang="en-GB" dirty="0"/>
          </a:p>
          <a:p>
            <a:pPr marL="0" indent="0" algn="ctr">
              <a:buNone/>
            </a:pPr>
            <a:endParaRPr lang="en-GB" dirty="0"/>
          </a:p>
        </p:txBody>
      </p:sp>
      <p:pic>
        <p:nvPicPr>
          <p:cNvPr id="7170" name="Picture 2" descr="C:\Users\Rob\AppData\Roaming\PixelMetrics\CaptureWiz\Temp\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290" y="3150439"/>
            <a:ext cx="5911144" cy="178623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Example 2 – Generating output</a:t>
            </a:r>
          </a:p>
        </p:txBody>
      </p:sp>
    </p:spTree>
    <p:extLst>
      <p:ext uri="{BB962C8B-B14F-4D97-AF65-F5344CB8AC3E}">
        <p14:creationId xmlns:p14="http://schemas.microsoft.com/office/powerpoint/2010/main" val="337744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704179"/>
            <a:ext cx="7816470" cy="3738677"/>
          </a:xfrm>
        </p:spPr>
        <p:txBody>
          <a:bodyPr/>
          <a:lstStyle/>
          <a:p>
            <a:r>
              <a:rPr lang="en-GB" dirty="0"/>
              <a:t>Is it true that this machine outputs 1 whenever three consecutive 1s are entered and 0 in all other cases?  </a:t>
            </a:r>
          </a:p>
          <a:p>
            <a:endParaRPr lang="en-GB" dirty="0"/>
          </a:p>
          <a:p>
            <a:pPr marL="0" indent="0">
              <a:spcAft>
                <a:spcPts val="0"/>
              </a:spcAft>
              <a:buNone/>
              <a:tabLst>
                <a:tab pos="2154238" algn="l"/>
                <a:tab pos="2867025" algn="l"/>
                <a:tab pos="3579813" algn="l"/>
                <a:tab pos="4308475" algn="l"/>
                <a:tab pos="5021263" algn="l"/>
                <a:tab pos="5734050" algn="l"/>
                <a:tab pos="6462713" algn="l"/>
              </a:tabLst>
            </a:pPr>
            <a:endParaRPr lang="en-GB" sz="2000" dirty="0"/>
          </a:p>
          <a:p>
            <a:pPr marL="0" indent="0">
              <a:spcAft>
                <a:spcPts val="0"/>
              </a:spcAft>
              <a:buNone/>
              <a:tabLst>
                <a:tab pos="2154238" algn="l"/>
                <a:tab pos="2867025" algn="l"/>
                <a:tab pos="3579813" algn="l"/>
                <a:tab pos="4308475" algn="l"/>
                <a:tab pos="5021263" algn="l"/>
                <a:tab pos="5734050" algn="l"/>
                <a:tab pos="6462713" algn="l"/>
              </a:tabLst>
            </a:pPr>
            <a:endParaRPr lang="en-GB" sz="2000" dirty="0"/>
          </a:p>
          <a:p>
            <a:pPr marL="0" indent="0">
              <a:buNone/>
              <a:tabLst>
                <a:tab pos="2154238" algn="l"/>
                <a:tab pos="2867025" algn="l"/>
                <a:tab pos="3579813" algn="l"/>
                <a:tab pos="4308475" algn="l"/>
                <a:tab pos="5021263" algn="l"/>
                <a:tab pos="5734050" algn="l"/>
                <a:tab pos="6462713" algn="l"/>
              </a:tabLst>
            </a:pPr>
            <a:endParaRPr lang="en-GB" sz="2000" dirty="0"/>
          </a:p>
          <a:p>
            <a:pPr marL="0" indent="0">
              <a:buNone/>
              <a:tabLst>
                <a:tab pos="2154238" algn="l"/>
                <a:tab pos="2867025" algn="l"/>
                <a:tab pos="3579813" algn="l"/>
                <a:tab pos="4308475" algn="l"/>
                <a:tab pos="5021263" algn="l"/>
                <a:tab pos="5734050" algn="l"/>
                <a:tab pos="6462713" algn="l"/>
              </a:tabLst>
            </a:pPr>
            <a:endParaRPr lang="en-GB" sz="2000" dirty="0"/>
          </a:p>
          <a:p>
            <a:pPr marL="268288" indent="0">
              <a:buNone/>
              <a:tabLst>
                <a:tab pos="2154238" algn="l"/>
                <a:tab pos="2867025" algn="l"/>
                <a:tab pos="3579813" algn="l"/>
                <a:tab pos="4308475" algn="l"/>
                <a:tab pos="5021263" algn="l"/>
                <a:tab pos="5734050" algn="l"/>
                <a:tab pos="6462713" algn="l"/>
              </a:tabLst>
            </a:pPr>
            <a:r>
              <a:rPr lang="en-GB" sz="2000" dirty="0"/>
              <a:t>Input	1	1	0	1	1	1</a:t>
            </a:r>
          </a:p>
          <a:p>
            <a:pPr marL="268288" indent="0">
              <a:buNone/>
              <a:tabLst>
                <a:tab pos="2154238" algn="l"/>
                <a:tab pos="2867025" algn="l"/>
                <a:tab pos="3579813" algn="l"/>
                <a:tab pos="4308475" algn="l"/>
                <a:tab pos="5021263" algn="l"/>
                <a:tab pos="5734050" algn="l"/>
                <a:tab pos="6462713" algn="l"/>
              </a:tabLst>
            </a:pPr>
            <a:r>
              <a:rPr lang="en-GB" sz="2000" dirty="0"/>
              <a:t>State sequence	S0	</a:t>
            </a:r>
            <a:r>
              <a:rPr lang="en-GB" sz="2000" dirty="0">
                <a:solidFill>
                  <a:srgbClr val="FF0000"/>
                </a:solidFill>
              </a:rPr>
              <a:t>S1	S2	S0	S1	S2	S2</a:t>
            </a:r>
          </a:p>
          <a:p>
            <a:pPr marL="268288" indent="0">
              <a:buNone/>
              <a:tabLst>
                <a:tab pos="2154238" algn="l"/>
                <a:tab pos="2867025" algn="l"/>
                <a:tab pos="3579813" algn="l"/>
                <a:tab pos="4308475" algn="l"/>
                <a:tab pos="5021263" algn="l"/>
                <a:tab pos="5734050" algn="l"/>
                <a:tab pos="6462713" algn="l"/>
              </a:tabLst>
            </a:pPr>
            <a:r>
              <a:rPr lang="en-GB" sz="2000" dirty="0"/>
              <a:t>Output	0	</a:t>
            </a:r>
            <a:r>
              <a:rPr lang="en-GB" sz="2000" dirty="0">
                <a:solidFill>
                  <a:srgbClr val="FF0000"/>
                </a:solidFill>
              </a:rPr>
              <a:t>0	0	0	0	1</a:t>
            </a:r>
          </a:p>
          <a:p>
            <a:endParaRPr lang="en-GB" dirty="0"/>
          </a:p>
          <a:p>
            <a:endParaRPr lang="en-GB" dirty="0"/>
          </a:p>
          <a:p>
            <a:pPr marL="0" indent="0" algn="ctr">
              <a:buNone/>
            </a:pPr>
            <a:endParaRPr lang="en-GB" dirty="0"/>
          </a:p>
        </p:txBody>
      </p:sp>
      <p:sp>
        <p:nvSpPr>
          <p:cNvPr id="2" name="Text Placeholder 1"/>
          <p:cNvSpPr>
            <a:spLocks noGrp="1"/>
          </p:cNvSpPr>
          <p:nvPr>
            <p:ph type="body" sz="quarter" idx="13"/>
          </p:nvPr>
        </p:nvSpPr>
        <p:spPr/>
        <p:txBody>
          <a:bodyPr/>
          <a:lstStyle/>
          <a:p>
            <a:r>
              <a:rPr lang="en-GB" dirty="0"/>
              <a:t>Example 2 – Analysis</a:t>
            </a:r>
          </a:p>
        </p:txBody>
      </p:sp>
      <p:cxnSp>
        <p:nvCxnSpPr>
          <p:cNvPr id="13" name="Straight Arrow Connector 12"/>
          <p:cNvCxnSpPr/>
          <p:nvPr/>
        </p:nvCxnSpPr>
        <p:spPr>
          <a:xfrm flipV="1">
            <a:off x="6552210" y="6222675"/>
            <a:ext cx="0" cy="228600"/>
          </a:xfrm>
          <a:prstGeom prst="straightConnector1">
            <a:avLst/>
          </a:prstGeom>
          <a:ln w="28575">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a:off x="5058506" y="6121239"/>
            <a:ext cx="1626297" cy="0"/>
          </a:xfrm>
          <a:prstGeom prst="line">
            <a:avLst/>
          </a:prstGeom>
          <a:ln w="28575">
            <a:solidFill>
              <a:srgbClr val="2B75A6"/>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5066040" y="5179622"/>
            <a:ext cx="1611228"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pic>
        <p:nvPicPr>
          <p:cNvPr id="9" name="Picture 2" descr="C:\Users\Rob\AppData\Roaming\PixelMetrics\CaptureWiz\Temp\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290" y="2715004"/>
            <a:ext cx="5911144" cy="178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2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en-GB" sz="2400" dirty="0"/>
              <a:t>Be able to draw and interpret simple state transition diagrams for FSMs with no output and with output </a:t>
            </a:r>
          </a:p>
          <a:p>
            <a:r>
              <a:rPr lang="en-GB" sz="2400" dirty="0"/>
              <a:t>Be able to draw and interpret simple state transition tables for FSMs with no output and with output </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669938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a:noFill/>
        </p:spPr>
        <p:txBody>
          <a:bodyPr/>
          <a:lstStyle/>
          <a:p>
            <a:r>
              <a:rPr lang="en-GB" dirty="0"/>
              <a:t>Complete </a:t>
            </a:r>
            <a:r>
              <a:rPr lang="en-GB" b="1" dirty="0"/>
              <a:t>Task 2</a:t>
            </a:r>
            <a:r>
              <a:rPr lang="en-GB" dirty="0"/>
              <a:t> on the worksheet</a:t>
            </a:r>
          </a:p>
        </p:txBody>
      </p:sp>
    </p:spTree>
    <p:extLst>
      <p:ext uri="{BB962C8B-B14F-4D97-AF65-F5344CB8AC3E}">
        <p14:creationId xmlns:p14="http://schemas.microsoft.com/office/powerpoint/2010/main" val="3255863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State transition table</a:t>
            </a:r>
          </a:p>
        </p:txBody>
      </p:sp>
      <p:sp>
        <p:nvSpPr>
          <p:cNvPr id="3" name="Text Placeholder 2"/>
          <p:cNvSpPr>
            <a:spLocks noGrp="1"/>
          </p:cNvSpPr>
          <p:nvPr>
            <p:ph type="body" sz="quarter" idx="14"/>
          </p:nvPr>
        </p:nvSpPr>
        <p:spPr/>
        <p:txBody>
          <a:bodyPr/>
          <a:lstStyle/>
          <a:p>
            <a:r>
              <a:rPr lang="en-GB" dirty="0"/>
              <a:t>A state transition table may be used to define a Mealy machine. It shows all the states and possible inputs and the outputs for each combination of state and input</a:t>
            </a:r>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896055885"/>
              </p:ext>
            </p:extLst>
          </p:nvPr>
        </p:nvGraphicFramePr>
        <p:xfrm>
          <a:off x="1969452" y="3360173"/>
          <a:ext cx="5285575" cy="2852667"/>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832293">
                  <a:extLst>
                    <a:ext uri="{9D8B030D-6E8A-4147-A177-3AD203B41FA5}">
                      <a16:colId xmlns:a16="http://schemas.microsoft.com/office/drawing/2014/main" val="20001"/>
                    </a:ext>
                  </a:extLst>
                </a:gridCol>
                <a:gridCol w="1084580">
                  <a:extLst>
                    <a:ext uri="{9D8B030D-6E8A-4147-A177-3AD203B41FA5}">
                      <a16:colId xmlns:a16="http://schemas.microsoft.com/office/drawing/2014/main" val="20002"/>
                    </a:ext>
                  </a:extLst>
                </a:gridCol>
                <a:gridCol w="1440000">
                  <a:extLst>
                    <a:ext uri="{9D8B030D-6E8A-4147-A177-3AD203B41FA5}">
                      <a16:colId xmlns:a16="http://schemas.microsoft.com/office/drawing/2014/main" val="20003"/>
                    </a:ext>
                  </a:extLst>
                </a:gridCol>
              </a:tblGrid>
              <a:tr h="475227">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72825">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2825">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2825">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2825">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2825">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2825">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74402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Transition tables</a:t>
            </a:r>
          </a:p>
        </p:txBody>
      </p:sp>
      <p:sp>
        <p:nvSpPr>
          <p:cNvPr id="3" name="Text Placeholder 2"/>
          <p:cNvSpPr>
            <a:spLocks noGrp="1"/>
          </p:cNvSpPr>
          <p:nvPr>
            <p:ph type="body" sz="quarter" idx="14"/>
          </p:nvPr>
        </p:nvSpPr>
        <p:spPr/>
        <p:txBody>
          <a:bodyPr/>
          <a:lstStyle/>
          <a:p>
            <a:r>
              <a:rPr lang="en-GB" dirty="0"/>
              <a:t>Complete the table for the Mealy machine </a:t>
            </a:r>
            <a:br>
              <a:rPr lang="en-GB" dirty="0"/>
            </a:br>
            <a:r>
              <a:rPr lang="en-GB" dirty="0"/>
              <a:t>shown below:</a:t>
            </a:r>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622811863"/>
              </p:ext>
            </p:extLst>
          </p:nvPr>
        </p:nvGraphicFramePr>
        <p:xfrm>
          <a:off x="4262650" y="2889433"/>
          <a:ext cx="4038750" cy="3078480"/>
        </p:xfrm>
        <a:graphic>
          <a:graphicData uri="http://schemas.openxmlformats.org/drawingml/2006/table">
            <a:tbl>
              <a:tblPr firstRow="1" bandRow="1">
                <a:tableStyleId>{5C22544A-7EE6-4342-B048-85BDC9FD1C3A}</a:tableStyleId>
              </a:tblPr>
              <a:tblGrid>
                <a:gridCol w="849150">
                  <a:extLst>
                    <a:ext uri="{9D8B030D-6E8A-4147-A177-3AD203B41FA5}">
                      <a16:colId xmlns:a16="http://schemas.microsoft.com/office/drawing/2014/main" val="20000"/>
                    </a:ext>
                  </a:extLst>
                </a:gridCol>
                <a:gridCol w="1170000">
                  <a:extLst>
                    <a:ext uri="{9D8B030D-6E8A-4147-A177-3AD203B41FA5}">
                      <a16:colId xmlns:a16="http://schemas.microsoft.com/office/drawing/2014/main" val="20001"/>
                    </a:ext>
                  </a:extLst>
                </a:gridCol>
                <a:gridCol w="1170000">
                  <a:extLst>
                    <a:ext uri="{9D8B030D-6E8A-4147-A177-3AD203B41FA5}">
                      <a16:colId xmlns:a16="http://schemas.microsoft.com/office/drawing/2014/main" val="20002"/>
                    </a:ext>
                  </a:extLst>
                </a:gridCol>
                <a:gridCol w="849600">
                  <a:extLst>
                    <a:ext uri="{9D8B030D-6E8A-4147-A177-3AD203B41FA5}">
                      <a16:colId xmlns:a16="http://schemas.microsoft.com/office/drawing/2014/main" val="20003"/>
                    </a:ext>
                  </a:extLst>
                </a:gridCol>
              </a:tblGrid>
              <a:tr h="270000">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280811">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8194" name="Picture 2" descr="C:\Users\Rob\AppData\Roaming\PixelMetrics\CaptureWiz\Temp\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55" y="2869817"/>
            <a:ext cx="3028243" cy="317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7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Table equivalence</a:t>
            </a:r>
          </a:p>
        </p:txBody>
      </p:sp>
      <p:sp>
        <p:nvSpPr>
          <p:cNvPr id="3" name="Text Placeholder 2"/>
          <p:cNvSpPr>
            <a:spLocks noGrp="1"/>
          </p:cNvSpPr>
          <p:nvPr>
            <p:ph type="body" sz="quarter" idx="14"/>
          </p:nvPr>
        </p:nvSpPr>
        <p:spPr/>
        <p:txBody>
          <a:bodyPr/>
          <a:lstStyle/>
          <a:p>
            <a:r>
              <a:rPr lang="en-GB" dirty="0"/>
              <a:t>Both representations are equivalent</a:t>
            </a:r>
          </a:p>
          <a:p>
            <a:r>
              <a:rPr lang="en-GB" dirty="0"/>
              <a:t>They define the same Mealy machine</a:t>
            </a:r>
          </a:p>
        </p:txBody>
      </p:sp>
      <p:graphicFrame>
        <p:nvGraphicFramePr>
          <p:cNvPr id="5" name="Table 4"/>
          <p:cNvGraphicFramePr>
            <a:graphicFrameLocks noGrp="1"/>
          </p:cNvGraphicFramePr>
          <p:nvPr>
            <p:extLst>
              <p:ext uri="{D42A27DB-BD31-4B8C-83A1-F6EECF244321}">
                <p14:modId xmlns:p14="http://schemas.microsoft.com/office/powerpoint/2010/main" val="3474910387"/>
              </p:ext>
            </p:extLst>
          </p:nvPr>
        </p:nvGraphicFramePr>
        <p:xfrm>
          <a:off x="4262650" y="2889433"/>
          <a:ext cx="4038750" cy="3078480"/>
        </p:xfrm>
        <a:graphic>
          <a:graphicData uri="http://schemas.openxmlformats.org/drawingml/2006/table">
            <a:tbl>
              <a:tblPr firstRow="1" bandRow="1">
                <a:tableStyleId>{5C22544A-7EE6-4342-B048-85BDC9FD1C3A}</a:tableStyleId>
              </a:tblPr>
              <a:tblGrid>
                <a:gridCol w="849150">
                  <a:extLst>
                    <a:ext uri="{9D8B030D-6E8A-4147-A177-3AD203B41FA5}">
                      <a16:colId xmlns:a16="http://schemas.microsoft.com/office/drawing/2014/main" val="20000"/>
                    </a:ext>
                  </a:extLst>
                </a:gridCol>
                <a:gridCol w="1170000">
                  <a:extLst>
                    <a:ext uri="{9D8B030D-6E8A-4147-A177-3AD203B41FA5}">
                      <a16:colId xmlns:a16="http://schemas.microsoft.com/office/drawing/2014/main" val="20001"/>
                    </a:ext>
                  </a:extLst>
                </a:gridCol>
                <a:gridCol w="1170000">
                  <a:extLst>
                    <a:ext uri="{9D8B030D-6E8A-4147-A177-3AD203B41FA5}">
                      <a16:colId xmlns:a16="http://schemas.microsoft.com/office/drawing/2014/main" val="20002"/>
                    </a:ext>
                  </a:extLst>
                </a:gridCol>
                <a:gridCol w="849600">
                  <a:extLst>
                    <a:ext uri="{9D8B030D-6E8A-4147-A177-3AD203B41FA5}">
                      <a16:colId xmlns:a16="http://schemas.microsoft.com/office/drawing/2014/main" val="20003"/>
                    </a:ext>
                  </a:extLst>
                </a:gridCol>
              </a:tblGrid>
              <a:tr h="270000">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280811">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9" name="Picture 2" descr="C:\Users\Rob\AppData\Roaming\PixelMetrics\CaptureWiz\Temp\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55" y="2869817"/>
            <a:ext cx="3028243" cy="317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169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3</a:t>
            </a:r>
          </a:p>
        </p:txBody>
      </p:sp>
      <p:sp>
        <p:nvSpPr>
          <p:cNvPr id="3" name="Text Placeholder 2"/>
          <p:cNvSpPr>
            <a:spLocks noGrp="1"/>
          </p:cNvSpPr>
          <p:nvPr>
            <p:ph type="body" sz="quarter" idx="14"/>
          </p:nvPr>
        </p:nvSpPr>
        <p:spPr>
          <a:xfrm>
            <a:off x="724280" y="1704179"/>
            <a:ext cx="3045431" cy="3453607"/>
          </a:xfrm>
        </p:spPr>
        <p:txBody>
          <a:bodyPr/>
          <a:lstStyle/>
          <a:p>
            <a:r>
              <a:rPr lang="en-GB" dirty="0"/>
              <a:t>Complete the state </a:t>
            </a:r>
            <a:br>
              <a:rPr lang="en-GB" dirty="0"/>
            </a:br>
            <a:r>
              <a:rPr lang="en-GB" dirty="0"/>
              <a:t>sequence for the </a:t>
            </a:r>
            <a:br>
              <a:rPr lang="en-GB" dirty="0"/>
            </a:br>
            <a:r>
              <a:rPr lang="en-GB" dirty="0"/>
              <a:t>input string: 00010011 </a:t>
            </a:r>
          </a:p>
          <a:p>
            <a:pPr marL="185738" indent="0"/>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025739344"/>
              </p:ext>
            </p:extLst>
          </p:nvPr>
        </p:nvGraphicFramePr>
        <p:xfrm>
          <a:off x="977184" y="4731240"/>
          <a:ext cx="7391932" cy="1188720"/>
        </p:xfrm>
        <a:graphic>
          <a:graphicData uri="http://schemas.openxmlformats.org/drawingml/2006/table">
            <a:tbl>
              <a:tblPr firstRow="1" bandRow="1">
                <a:tableStyleId>{5C22544A-7EE6-4342-B048-85BDC9FD1C3A}</a:tableStyleId>
              </a:tblPr>
              <a:tblGrid>
                <a:gridCol w="1084048">
                  <a:extLst>
                    <a:ext uri="{9D8B030D-6E8A-4147-A177-3AD203B41FA5}">
                      <a16:colId xmlns:a16="http://schemas.microsoft.com/office/drawing/2014/main" val="20000"/>
                    </a:ext>
                  </a:extLst>
                </a:gridCol>
                <a:gridCol w="700876">
                  <a:extLst>
                    <a:ext uri="{9D8B030D-6E8A-4147-A177-3AD203B41FA5}">
                      <a16:colId xmlns:a16="http://schemas.microsoft.com/office/drawing/2014/main" val="20001"/>
                    </a:ext>
                  </a:extLst>
                </a:gridCol>
                <a:gridCol w="700876">
                  <a:extLst>
                    <a:ext uri="{9D8B030D-6E8A-4147-A177-3AD203B41FA5}">
                      <a16:colId xmlns:a16="http://schemas.microsoft.com/office/drawing/2014/main" val="20002"/>
                    </a:ext>
                  </a:extLst>
                </a:gridCol>
                <a:gridCol w="700876">
                  <a:extLst>
                    <a:ext uri="{9D8B030D-6E8A-4147-A177-3AD203B41FA5}">
                      <a16:colId xmlns:a16="http://schemas.microsoft.com/office/drawing/2014/main" val="20003"/>
                    </a:ext>
                  </a:extLst>
                </a:gridCol>
                <a:gridCol w="700876">
                  <a:extLst>
                    <a:ext uri="{9D8B030D-6E8A-4147-A177-3AD203B41FA5}">
                      <a16:colId xmlns:a16="http://schemas.microsoft.com/office/drawing/2014/main" val="20004"/>
                    </a:ext>
                  </a:extLst>
                </a:gridCol>
                <a:gridCol w="700876">
                  <a:extLst>
                    <a:ext uri="{9D8B030D-6E8A-4147-A177-3AD203B41FA5}">
                      <a16:colId xmlns:a16="http://schemas.microsoft.com/office/drawing/2014/main" val="20005"/>
                    </a:ext>
                  </a:extLst>
                </a:gridCol>
                <a:gridCol w="700876">
                  <a:extLst>
                    <a:ext uri="{9D8B030D-6E8A-4147-A177-3AD203B41FA5}">
                      <a16:colId xmlns:a16="http://schemas.microsoft.com/office/drawing/2014/main" val="20006"/>
                    </a:ext>
                  </a:extLst>
                </a:gridCol>
                <a:gridCol w="700876">
                  <a:extLst>
                    <a:ext uri="{9D8B030D-6E8A-4147-A177-3AD203B41FA5}">
                      <a16:colId xmlns:a16="http://schemas.microsoft.com/office/drawing/2014/main" val="20007"/>
                    </a:ext>
                  </a:extLst>
                </a:gridCol>
                <a:gridCol w="700876">
                  <a:extLst>
                    <a:ext uri="{9D8B030D-6E8A-4147-A177-3AD203B41FA5}">
                      <a16:colId xmlns:a16="http://schemas.microsoft.com/office/drawing/2014/main" val="20008"/>
                    </a:ext>
                  </a:extLst>
                </a:gridCol>
                <a:gridCol w="700876">
                  <a:extLst>
                    <a:ext uri="{9D8B030D-6E8A-4147-A177-3AD203B41FA5}">
                      <a16:colId xmlns:a16="http://schemas.microsoft.com/office/drawing/2014/main" val="20009"/>
                    </a:ext>
                  </a:extLst>
                </a:gridCol>
              </a:tblGrid>
              <a:tr h="353369">
                <a:tc>
                  <a:txBody>
                    <a:bodyPr/>
                    <a:lstStyle/>
                    <a:p>
                      <a:r>
                        <a:rPr lang="en-GB" sz="2000" b="1" dirty="0">
                          <a:solidFill>
                            <a:schemeClr val="bg1"/>
                          </a:solidFill>
                          <a:latin typeface="Arial" panose="020B0604020202020204" pitchFamily="34" charset="0"/>
                          <a:cs typeface="Arial" panose="020B0604020202020204" pitchFamily="34" charset="0"/>
                        </a:rPr>
                        <a:t>Input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70840">
                <a:tc>
                  <a:txBody>
                    <a:bodyPr/>
                    <a:lstStyle/>
                    <a:p>
                      <a:r>
                        <a:rPr lang="en-GB" sz="2000" b="1" dirty="0">
                          <a:solidFill>
                            <a:schemeClr val="bg1"/>
                          </a:solidFill>
                          <a:latin typeface="Arial" panose="020B0604020202020204" pitchFamily="34" charset="0"/>
                          <a:cs typeface="Arial" panose="020B0604020202020204" pitchFamily="34" charset="0"/>
                        </a:rPr>
                        <a:t>State</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sz="2000" b="1" dirty="0">
                          <a:solidFill>
                            <a:schemeClr val="bg1"/>
                          </a:solidFill>
                          <a:latin typeface="Arial" panose="020B0604020202020204" pitchFamily="34" charset="0"/>
                          <a:cs typeface="Arial" panose="020B0604020202020204" pitchFamily="34" charset="0"/>
                        </a:rPr>
                        <a:t>Output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19974307"/>
              </p:ext>
            </p:extLst>
          </p:nvPr>
        </p:nvGraphicFramePr>
        <p:xfrm>
          <a:off x="3941350" y="1460633"/>
          <a:ext cx="4427761" cy="3078480"/>
        </p:xfrm>
        <a:graphic>
          <a:graphicData uri="http://schemas.openxmlformats.org/drawingml/2006/table">
            <a:tbl>
              <a:tblPr firstRow="1" bandRow="1">
                <a:tableStyleId>{5C22544A-7EE6-4342-B048-85BDC9FD1C3A}</a:tableStyleId>
              </a:tblPr>
              <a:tblGrid>
                <a:gridCol w="1106940">
                  <a:extLst>
                    <a:ext uri="{9D8B030D-6E8A-4147-A177-3AD203B41FA5}">
                      <a16:colId xmlns:a16="http://schemas.microsoft.com/office/drawing/2014/main" val="20000"/>
                    </a:ext>
                  </a:extLst>
                </a:gridCol>
                <a:gridCol w="1144197">
                  <a:extLst>
                    <a:ext uri="{9D8B030D-6E8A-4147-A177-3AD203B41FA5}">
                      <a16:colId xmlns:a16="http://schemas.microsoft.com/office/drawing/2014/main" val="20001"/>
                    </a:ext>
                  </a:extLst>
                </a:gridCol>
                <a:gridCol w="1069684">
                  <a:extLst>
                    <a:ext uri="{9D8B030D-6E8A-4147-A177-3AD203B41FA5}">
                      <a16:colId xmlns:a16="http://schemas.microsoft.com/office/drawing/2014/main" val="20002"/>
                    </a:ext>
                  </a:extLst>
                </a:gridCol>
                <a:gridCol w="1106940">
                  <a:extLst>
                    <a:ext uri="{9D8B030D-6E8A-4147-A177-3AD203B41FA5}">
                      <a16:colId xmlns:a16="http://schemas.microsoft.com/office/drawing/2014/main" val="20003"/>
                    </a:ext>
                  </a:extLst>
                </a:gridCol>
              </a:tblGrid>
              <a:tr h="270000">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280811">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09611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3</a:t>
            </a:r>
          </a:p>
        </p:txBody>
      </p:sp>
      <p:sp>
        <p:nvSpPr>
          <p:cNvPr id="3" name="Text Placeholder 2"/>
          <p:cNvSpPr>
            <a:spLocks noGrp="1"/>
          </p:cNvSpPr>
          <p:nvPr>
            <p:ph type="body" sz="quarter" idx="14"/>
          </p:nvPr>
        </p:nvSpPr>
        <p:spPr>
          <a:xfrm>
            <a:off x="724280" y="1704180"/>
            <a:ext cx="3217070" cy="2834934"/>
          </a:xfrm>
        </p:spPr>
        <p:txBody>
          <a:bodyPr/>
          <a:lstStyle/>
          <a:p>
            <a:r>
              <a:rPr lang="en-GB" dirty="0"/>
              <a:t>Complete the state </a:t>
            </a:r>
            <a:br>
              <a:rPr lang="en-GB" dirty="0"/>
            </a:br>
            <a:r>
              <a:rPr lang="en-GB" dirty="0"/>
              <a:t>sequence for the input string: 00010011 </a:t>
            </a:r>
          </a:p>
          <a:p>
            <a:r>
              <a:rPr lang="en-GB" dirty="0"/>
              <a:t>What substring will output a 1?</a:t>
            </a:r>
          </a:p>
          <a:p>
            <a:pPr marL="185738" indent="0"/>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770300930"/>
              </p:ext>
            </p:extLst>
          </p:nvPr>
        </p:nvGraphicFramePr>
        <p:xfrm>
          <a:off x="977184" y="4731240"/>
          <a:ext cx="7391932" cy="1188720"/>
        </p:xfrm>
        <a:graphic>
          <a:graphicData uri="http://schemas.openxmlformats.org/drawingml/2006/table">
            <a:tbl>
              <a:tblPr firstRow="1" bandRow="1">
                <a:tableStyleId>{5C22544A-7EE6-4342-B048-85BDC9FD1C3A}</a:tableStyleId>
              </a:tblPr>
              <a:tblGrid>
                <a:gridCol w="1084048">
                  <a:extLst>
                    <a:ext uri="{9D8B030D-6E8A-4147-A177-3AD203B41FA5}">
                      <a16:colId xmlns:a16="http://schemas.microsoft.com/office/drawing/2014/main" val="20000"/>
                    </a:ext>
                  </a:extLst>
                </a:gridCol>
                <a:gridCol w="700876">
                  <a:extLst>
                    <a:ext uri="{9D8B030D-6E8A-4147-A177-3AD203B41FA5}">
                      <a16:colId xmlns:a16="http://schemas.microsoft.com/office/drawing/2014/main" val="20001"/>
                    </a:ext>
                  </a:extLst>
                </a:gridCol>
                <a:gridCol w="700876">
                  <a:extLst>
                    <a:ext uri="{9D8B030D-6E8A-4147-A177-3AD203B41FA5}">
                      <a16:colId xmlns:a16="http://schemas.microsoft.com/office/drawing/2014/main" val="20002"/>
                    </a:ext>
                  </a:extLst>
                </a:gridCol>
                <a:gridCol w="700876">
                  <a:extLst>
                    <a:ext uri="{9D8B030D-6E8A-4147-A177-3AD203B41FA5}">
                      <a16:colId xmlns:a16="http://schemas.microsoft.com/office/drawing/2014/main" val="20003"/>
                    </a:ext>
                  </a:extLst>
                </a:gridCol>
                <a:gridCol w="700876">
                  <a:extLst>
                    <a:ext uri="{9D8B030D-6E8A-4147-A177-3AD203B41FA5}">
                      <a16:colId xmlns:a16="http://schemas.microsoft.com/office/drawing/2014/main" val="20004"/>
                    </a:ext>
                  </a:extLst>
                </a:gridCol>
                <a:gridCol w="700876">
                  <a:extLst>
                    <a:ext uri="{9D8B030D-6E8A-4147-A177-3AD203B41FA5}">
                      <a16:colId xmlns:a16="http://schemas.microsoft.com/office/drawing/2014/main" val="20005"/>
                    </a:ext>
                  </a:extLst>
                </a:gridCol>
                <a:gridCol w="700876">
                  <a:extLst>
                    <a:ext uri="{9D8B030D-6E8A-4147-A177-3AD203B41FA5}">
                      <a16:colId xmlns:a16="http://schemas.microsoft.com/office/drawing/2014/main" val="20006"/>
                    </a:ext>
                  </a:extLst>
                </a:gridCol>
                <a:gridCol w="700876">
                  <a:extLst>
                    <a:ext uri="{9D8B030D-6E8A-4147-A177-3AD203B41FA5}">
                      <a16:colId xmlns:a16="http://schemas.microsoft.com/office/drawing/2014/main" val="20007"/>
                    </a:ext>
                  </a:extLst>
                </a:gridCol>
                <a:gridCol w="700876">
                  <a:extLst>
                    <a:ext uri="{9D8B030D-6E8A-4147-A177-3AD203B41FA5}">
                      <a16:colId xmlns:a16="http://schemas.microsoft.com/office/drawing/2014/main" val="20008"/>
                    </a:ext>
                  </a:extLst>
                </a:gridCol>
                <a:gridCol w="700876">
                  <a:extLst>
                    <a:ext uri="{9D8B030D-6E8A-4147-A177-3AD203B41FA5}">
                      <a16:colId xmlns:a16="http://schemas.microsoft.com/office/drawing/2014/main" val="20009"/>
                    </a:ext>
                  </a:extLst>
                </a:gridCol>
              </a:tblGrid>
              <a:tr h="353369">
                <a:tc>
                  <a:txBody>
                    <a:bodyPr/>
                    <a:lstStyle/>
                    <a:p>
                      <a:r>
                        <a:rPr lang="en-GB" sz="2000" b="1" dirty="0">
                          <a:solidFill>
                            <a:schemeClr val="bg1"/>
                          </a:solidFill>
                          <a:latin typeface="Arial" panose="020B0604020202020204" pitchFamily="34" charset="0"/>
                          <a:cs typeface="Arial" panose="020B0604020202020204" pitchFamily="34" charset="0"/>
                        </a:rPr>
                        <a:t>Input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70840">
                <a:tc>
                  <a:txBody>
                    <a:bodyPr/>
                    <a:lstStyle/>
                    <a:p>
                      <a:r>
                        <a:rPr lang="en-GB" sz="2000" b="1" dirty="0">
                          <a:solidFill>
                            <a:schemeClr val="bg1"/>
                          </a:solidFill>
                          <a:latin typeface="Arial" panose="020B0604020202020204" pitchFamily="34" charset="0"/>
                          <a:cs typeface="Arial" panose="020B0604020202020204" pitchFamily="34" charset="0"/>
                        </a:rPr>
                        <a:t>State</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sz="2000" b="1" dirty="0">
                          <a:solidFill>
                            <a:schemeClr val="bg1"/>
                          </a:solidFill>
                          <a:latin typeface="Arial" panose="020B0604020202020204" pitchFamily="34" charset="0"/>
                          <a:cs typeface="Arial" panose="020B0604020202020204" pitchFamily="34" charset="0"/>
                        </a:rPr>
                        <a:t>Output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58334127"/>
              </p:ext>
            </p:extLst>
          </p:nvPr>
        </p:nvGraphicFramePr>
        <p:xfrm>
          <a:off x="3941350" y="1460633"/>
          <a:ext cx="4427761" cy="3078480"/>
        </p:xfrm>
        <a:graphic>
          <a:graphicData uri="http://schemas.openxmlformats.org/drawingml/2006/table">
            <a:tbl>
              <a:tblPr firstRow="1" bandRow="1">
                <a:tableStyleId>{5C22544A-7EE6-4342-B048-85BDC9FD1C3A}</a:tableStyleId>
              </a:tblPr>
              <a:tblGrid>
                <a:gridCol w="1106940">
                  <a:extLst>
                    <a:ext uri="{9D8B030D-6E8A-4147-A177-3AD203B41FA5}">
                      <a16:colId xmlns:a16="http://schemas.microsoft.com/office/drawing/2014/main" val="20000"/>
                    </a:ext>
                  </a:extLst>
                </a:gridCol>
                <a:gridCol w="1144197">
                  <a:extLst>
                    <a:ext uri="{9D8B030D-6E8A-4147-A177-3AD203B41FA5}">
                      <a16:colId xmlns:a16="http://schemas.microsoft.com/office/drawing/2014/main" val="20001"/>
                    </a:ext>
                  </a:extLst>
                </a:gridCol>
                <a:gridCol w="1069684">
                  <a:extLst>
                    <a:ext uri="{9D8B030D-6E8A-4147-A177-3AD203B41FA5}">
                      <a16:colId xmlns:a16="http://schemas.microsoft.com/office/drawing/2014/main" val="20002"/>
                    </a:ext>
                  </a:extLst>
                </a:gridCol>
                <a:gridCol w="1106940">
                  <a:extLst>
                    <a:ext uri="{9D8B030D-6E8A-4147-A177-3AD203B41FA5}">
                      <a16:colId xmlns:a16="http://schemas.microsoft.com/office/drawing/2014/main" val="20003"/>
                    </a:ext>
                  </a:extLst>
                </a:gridCol>
              </a:tblGrid>
              <a:tr h="270000">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280811">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20110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ob\AppData\Roaming\PixelMetrics\CaptureWiz\Temp\16.png">
            <a:extLst>
              <a:ext uri="{FF2B5EF4-FFF2-40B4-BE49-F238E27FC236}">
                <a16:creationId xmlns:a16="http://schemas.microsoft.com/office/drawing/2014/main" id="{C1C3FC71-14FE-44EF-9029-D5FD0AD27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044" y="2036012"/>
            <a:ext cx="3350437" cy="314225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Exercise</a:t>
            </a:r>
          </a:p>
        </p:txBody>
      </p:sp>
      <p:sp>
        <p:nvSpPr>
          <p:cNvPr id="3" name="Text Placeholder 2"/>
          <p:cNvSpPr>
            <a:spLocks noGrp="1"/>
          </p:cNvSpPr>
          <p:nvPr>
            <p:ph type="body" sz="quarter" idx="14"/>
          </p:nvPr>
        </p:nvSpPr>
        <p:spPr>
          <a:xfrm>
            <a:off x="724280" y="1704179"/>
            <a:ext cx="4500863" cy="3453607"/>
          </a:xfrm>
        </p:spPr>
        <p:txBody>
          <a:bodyPr/>
          <a:lstStyle/>
          <a:p>
            <a:r>
              <a:rPr lang="en-GB" dirty="0"/>
              <a:t>Design a three-state Mealy machine that will output 1 when the sequence 110 is encountered and 0 for all other string sequences</a:t>
            </a:r>
          </a:p>
          <a:p>
            <a:pPr lvl="1"/>
            <a:r>
              <a:rPr lang="en-GB" dirty="0"/>
              <a:t>Show the state transition table for this machine</a:t>
            </a:r>
          </a:p>
          <a:p>
            <a:pPr lvl="1"/>
            <a:r>
              <a:rPr lang="en-GB" dirty="0"/>
              <a:t>Show the state transition sequence for the input string:  01011001</a:t>
            </a:r>
          </a:p>
        </p:txBody>
      </p:sp>
    </p:spTree>
    <p:extLst>
      <p:ext uri="{BB962C8B-B14F-4D97-AF65-F5344CB8AC3E}">
        <p14:creationId xmlns:p14="http://schemas.microsoft.com/office/powerpoint/2010/main" val="115904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p:graphicFrame>
        <p:nvGraphicFramePr>
          <p:cNvPr id="7" name="Table 6"/>
          <p:cNvGraphicFramePr>
            <a:graphicFrameLocks noGrp="1"/>
          </p:cNvGraphicFramePr>
          <p:nvPr>
            <p:extLst>
              <p:ext uri="{D42A27DB-BD31-4B8C-83A1-F6EECF244321}">
                <p14:modId xmlns:p14="http://schemas.microsoft.com/office/powerpoint/2010/main" val="2309907920"/>
              </p:ext>
            </p:extLst>
          </p:nvPr>
        </p:nvGraphicFramePr>
        <p:xfrm>
          <a:off x="814701" y="5009183"/>
          <a:ext cx="7519709" cy="1188720"/>
        </p:xfrm>
        <a:graphic>
          <a:graphicData uri="http://schemas.openxmlformats.org/drawingml/2006/table">
            <a:tbl>
              <a:tblPr firstRow="1" bandRow="1">
                <a:tableStyleId>{5C22544A-7EE6-4342-B048-85BDC9FD1C3A}</a:tableStyleId>
              </a:tblPr>
              <a:tblGrid>
                <a:gridCol w="1685909">
                  <a:extLst>
                    <a:ext uri="{9D8B030D-6E8A-4147-A177-3AD203B41FA5}">
                      <a16:colId xmlns:a16="http://schemas.microsoft.com/office/drawing/2014/main" val="20000"/>
                    </a:ext>
                  </a:extLst>
                </a:gridCol>
                <a:gridCol w="648200">
                  <a:extLst>
                    <a:ext uri="{9D8B030D-6E8A-4147-A177-3AD203B41FA5}">
                      <a16:colId xmlns:a16="http://schemas.microsoft.com/office/drawing/2014/main" val="20001"/>
                    </a:ext>
                  </a:extLst>
                </a:gridCol>
                <a:gridCol w="648200">
                  <a:extLst>
                    <a:ext uri="{9D8B030D-6E8A-4147-A177-3AD203B41FA5}">
                      <a16:colId xmlns:a16="http://schemas.microsoft.com/office/drawing/2014/main" val="20002"/>
                    </a:ext>
                  </a:extLst>
                </a:gridCol>
                <a:gridCol w="648200">
                  <a:extLst>
                    <a:ext uri="{9D8B030D-6E8A-4147-A177-3AD203B41FA5}">
                      <a16:colId xmlns:a16="http://schemas.microsoft.com/office/drawing/2014/main" val="20003"/>
                    </a:ext>
                  </a:extLst>
                </a:gridCol>
                <a:gridCol w="648200">
                  <a:extLst>
                    <a:ext uri="{9D8B030D-6E8A-4147-A177-3AD203B41FA5}">
                      <a16:colId xmlns:a16="http://schemas.microsoft.com/office/drawing/2014/main" val="20004"/>
                    </a:ext>
                  </a:extLst>
                </a:gridCol>
                <a:gridCol w="648200">
                  <a:extLst>
                    <a:ext uri="{9D8B030D-6E8A-4147-A177-3AD203B41FA5}">
                      <a16:colId xmlns:a16="http://schemas.microsoft.com/office/drawing/2014/main" val="20005"/>
                    </a:ext>
                  </a:extLst>
                </a:gridCol>
                <a:gridCol w="648200">
                  <a:extLst>
                    <a:ext uri="{9D8B030D-6E8A-4147-A177-3AD203B41FA5}">
                      <a16:colId xmlns:a16="http://schemas.microsoft.com/office/drawing/2014/main" val="20006"/>
                    </a:ext>
                  </a:extLst>
                </a:gridCol>
                <a:gridCol w="648200">
                  <a:extLst>
                    <a:ext uri="{9D8B030D-6E8A-4147-A177-3AD203B41FA5}">
                      <a16:colId xmlns:a16="http://schemas.microsoft.com/office/drawing/2014/main" val="20007"/>
                    </a:ext>
                  </a:extLst>
                </a:gridCol>
                <a:gridCol w="648200">
                  <a:extLst>
                    <a:ext uri="{9D8B030D-6E8A-4147-A177-3AD203B41FA5}">
                      <a16:colId xmlns:a16="http://schemas.microsoft.com/office/drawing/2014/main" val="20008"/>
                    </a:ext>
                  </a:extLst>
                </a:gridCol>
                <a:gridCol w="648200">
                  <a:extLst>
                    <a:ext uri="{9D8B030D-6E8A-4147-A177-3AD203B41FA5}">
                      <a16:colId xmlns:a16="http://schemas.microsoft.com/office/drawing/2014/main" val="20009"/>
                    </a:ext>
                  </a:extLst>
                </a:gridCol>
              </a:tblGrid>
              <a:tr h="396000">
                <a:tc>
                  <a:txBody>
                    <a:bodyPr/>
                    <a:lstStyle/>
                    <a:p>
                      <a:r>
                        <a:rPr lang="en-GB" sz="2000" b="1" dirty="0">
                          <a:solidFill>
                            <a:schemeClr val="bg1"/>
                          </a:solidFill>
                          <a:latin typeface="Arial" panose="020B0604020202020204" pitchFamily="34" charset="0"/>
                          <a:cs typeface="Arial" panose="020B0604020202020204" pitchFamily="34" charset="0"/>
                        </a:rPr>
                        <a:t>Input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96000">
                <a:tc>
                  <a:txBody>
                    <a:bodyPr/>
                    <a:lstStyle/>
                    <a:p>
                      <a:r>
                        <a:rPr lang="en-GB" sz="2000" b="1" dirty="0">
                          <a:solidFill>
                            <a:schemeClr val="bg1"/>
                          </a:solidFill>
                          <a:latin typeface="Arial" panose="020B0604020202020204" pitchFamily="34" charset="0"/>
                          <a:cs typeface="Arial" panose="020B0604020202020204" pitchFamily="34" charset="0"/>
                        </a:rPr>
                        <a:t>State</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000">
                <a:tc>
                  <a:txBody>
                    <a:bodyPr/>
                    <a:lstStyle/>
                    <a:p>
                      <a:r>
                        <a:rPr lang="en-GB" sz="2000" b="1" dirty="0">
                          <a:solidFill>
                            <a:schemeClr val="bg1"/>
                          </a:solidFill>
                          <a:latin typeface="Arial" panose="020B0604020202020204" pitchFamily="34" charset="0"/>
                          <a:cs typeface="Arial" panose="020B0604020202020204" pitchFamily="34" charset="0"/>
                        </a:rPr>
                        <a:t>Output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20289195"/>
              </p:ext>
            </p:extLst>
          </p:nvPr>
        </p:nvGraphicFramePr>
        <p:xfrm>
          <a:off x="4302406" y="1693858"/>
          <a:ext cx="4032000" cy="3078480"/>
        </p:xfrm>
        <a:graphic>
          <a:graphicData uri="http://schemas.openxmlformats.org/drawingml/2006/table">
            <a:tbl>
              <a:tblPr firstRow="1" bandRow="1">
                <a:tableStyleId>{5C22544A-7EE6-4342-B048-85BDC9FD1C3A}</a:tableStyleId>
              </a:tblPr>
              <a:tblGrid>
                <a:gridCol w="884058">
                  <a:extLst>
                    <a:ext uri="{9D8B030D-6E8A-4147-A177-3AD203B41FA5}">
                      <a16:colId xmlns:a16="http://schemas.microsoft.com/office/drawing/2014/main" val="20000"/>
                    </a:ext>
                  </a:extLst>
                </a:gridCol>
                <a:gridCol w="1140121">
                  <a:extLst>
                    <a:ext uri="{9D8B030D-6E8A-4147-A177-3AD203B41FA5}">
                      <a16:colId xmlns:a16="http://schemas.microsoft.com/office/drawing/2014/main" val="20001"/>
                    </a:ext>
                  </a:extLst>
                </a:gridCol>
                <a:gridCol w="1097761">
                  <a:extLst>
                    <a:ext uri="{9D8B030D-6E8A-4147-A177-3AD203B41FA5}">
                      <a16:colId xmlns:a16="http://schemas.microsoft.com/office/drawing/2014/main" val="20002"/>
                    </a:ext>
                  </a:extLst>
                </a:gridCol>
                <a:gridCol w="910060">
                  <a:extLst>
                    <a:ext uri="{9D8B030D-6E8A-4147-A177-3AD203B41FA5}">
                      <a16:colId xmlns:a16="http://schemas.microsoft.com/office/drawing/2014/main" val="20003"/>
                    </a:ext>
                  </a:extLst>
                </a:gridCol>
              </a:tblGrid>
              <a:tr h="340391">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280811">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6" name="Picture 2" descr="C:\Users\Rob\AppData\Roaming\PixelMetrics\CaptureWiz\Temp\16.png">
            <a:extLst>
              <a:ext uri="{FF2B5EF4-FFF2-40B4-BE49-F238E27FC236}">
                <a16:creationId xmlns:a16="http://schemas.microsoft.com/office/drawing/2014/main" id="{50D5930B-07CE-4A1F-8DBD-0A9FDB1E3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52" y="1743572"/>
            <a:ext cx="3350437" cy="314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76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p:graphicFrame>
        <p:nvGraphicFramePr>
          <p:cNvPr id="7" name="Table 6"/>
          <p:cNvGraphicFramePr>
            <a:graphicFrameLocks noGrp="1"/>
          </p:cNvGraphicFramePr>
          <p:nvPr>
            <p:extLst>
              <p:ext uri="{D42A27DB-BD31-4B8C-83A1-F6EECF244321}">
                <p14:modId xmlns:p14="http://schemas.microsoft.com/office/powerpoint/2010/main" val="2278218923"/>
              </p:ext>
            </p:extLst>
          </p:nvPr>
        </p:nvGraphicFramePr>
        <p:xfrm>
          <a:off x="814701" y="5009183"/>
          <a:ext cx="7519709" cy="1188720"/>
        </p:xfrm>
        <a:graphic>
          <a:graphicData uri="http://schemas.openxmlformats.org/drawingml/2006/table">
            <a:tbl>
              <a:tblPr firstRow="1" bandRow="1">
                <a:tableStyleId>{5C22544A-7EE6-4342-B048-85BDC9FD1C3A}</a:tableStyleId>
              </a:tblPr>
              <a:tblGrid>
                <a:gridCol w="1685909">
                  <a:extLst>
                    <a:ext uri="{9D8B030D-6E8A-4147-A177-3AD203B41FA5}">
                      <a16:colId xmlns:a16="http://schemas.microsoft.com/office/drawing/2014/main" val="20000"/>
                    </a:ext>
                  </a:extLst>
                </a:gridCol>
                <a:gridCol w="648200">
                  <a:extLst>
                    <a:ext uri="{9D8B030D-6E8A-4147-A177-3AD203B41FA5}">
                      <a16:colId xmlns:a16="http://schemas.microsoft.com/office/drawing/2014/main" val="20001"/>
                    </a:ext>
                  </a:extLst>
                </a:gridCol>
                <a:gridCol w="648200">
                  <a:extLst>
                    <a:ext uri="{9D8B030D-6E8A-4147-A177-3AD203B41FA5}">
                      <a16:colId xmlns:a16="http://schemas.microsoft.com/office/drawing/2014/main" val="20002"/>
                    </a:ext>
                  </a:extLst>
                </a:gridCol>
                <a:gridCol w="648200">
                  <a:extLst>
                    <a:ext uri="{9D8B030D-6E8A-4147-A177-3AD203B41FA5}">
                      <a16:colId xmlns:a16="http://schemas.microsoft.com/office/drawing/2014/main" val="20003"/>
                    </a:ext>
                  </a:extLst>
                </a:gridCol>
                <a:gridCol w="648200">
                  <a:extLst>
                    <a:ext uri="{9D8B030D-6E8A-4147-A177-3AD203B41FA5}">
                      <a16:colId xmlns:a16="http://schemas.microsoft.com/office/drawing/2014/main" val="20004"/>
                    </a:ext>
                  </a:extLst>
                </a:gridCol>
                <a:gridCol w="648200">
                  <a:extLst>
                    <a:ext uri="{9D8B030D-6E8A-4147-A177-3AD203B41FA5}">
                      <a16:colId xmlns:a16="http://schemas.microsoft.com/office/drawing/2014/main" val="20005"/>
                    </a:ext>
                  </a:extLst>
                </a:gridCol>
                <a:gridCol w="648200">
                  <a:extLst>
                    <a:ext uri="{9D8B030D-6E8A-4147-A177-3AD203B41FA5}">
                      <a16:colId xmlns:a16="http://schemas.microsoft.com/office/drawing/2014/main" val="20006"/>
                    </a:ext>
                  </a:extLst>
                </a:gridCol>
                <a:gridCol w="648200">
                  <a:extLst>
                    <a:ext uri="{9D8B030D-6E8A-4147-A177-3AD203B41FA5}">
                      <a16:colId xmlns:a16="http://schemas.microsoft.com/office/drawing/2014/main" val="20007"/>
                    </a:ext>
                  </a:extLst>
                </a:gridCol>
                <a:gridCol w="648200">
                  <a:extLst>
                    <a:ext uri="{9D8B030D-6E8A-4147-A177-3AD203B41FA5}">
                      <a16:colId xmlns:a16="http://schemas.microsoft.com/office/drawing/2014/main" val="20008"/>
                    </a:ext>
                  </a:extLst>
                </a:gridCol>
                <a:gridCol w="648200">
                  <a:extLst>
                    <a:ext uri="{9D8B030D-6E8A-4147-A177-3AD203B41FA5}">
                      <a16:colId xmlns:a16="http://schemas.microsoft.com/office/drawing/2014/main" val="20009"/>
                    </a:ext>
                  </a:extLst>
                </a:gridCol>
              </a:tblGrid>
              <a:tr h="396000">
                <a:tc>
                  <a:txBody>
                    <a:bodyPr/>
                    <a:lstStyle/>
                    <a:p>
                      <a:r>
                        <a:rPr lang="en-GB" sz="2000" b="1" dirty="0">
                          <a:solidFill>
                            <a:schemeClr val="bg1"/>
                          </a:solidFill>
                          <a:latin typeface="Arial" panose="020B0604020202020204" pitchFamily="34" charset="0"/>
                          <a:cs typeface="Arial" panose="020B0604020202020204" pitchFamily="34" charset="0"/>
                        </a:rPr>
                        <a:t>Input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96000">
                <a:tc>
                  <a:txBody>
                    <a:bodyPr/>
                    <a:lstStyle/>
                    <a:p>
                      <a:r>
                        <a:rPr lang="en-GB" sz="2000" b="1" dirty="0">
                          <a:solidFill>
                            <a:schemeClr val="bg1"/>
                          </a:solidFill>
                          <a:latin typeface="Arial" panose="020B0604020202020204" pitchFamily="34" charset="0"/>
                          <a:cs typeface="Arial" panose="020B0604020202020204" pitchFamily="34" charset="0"/>
                        </a:rPr>
                        <a:t>State</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000">
                <a:tc>
                  <a:txBody>
                    <a:bodyPr/>
                    <a:lstStyle/>
                    <a:p>
                      <a:r>
                        <a:rPr lang="en-GB" sz="2000" b="1" dirty="0">
                          <a:solidFill>
                            <a:schemeClr val="bg1"/>
                          </a:solidFill>
                          <a:latin typeface="Arial" panose="020B0604020202020204" pitchFamily="34" charset="0"/>
                          <a:cs typeface="Arial" panose="020B0604020202020204" pitchFamily="34" charset="0"/>
                        </a:rPr>
                        <a:t>Output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51636487"/>
              </p:ext>
            </p:extLst>
          </p:nvPr>
        </p:nvGraphicFramePr>
        <p:xfrm>
          <a:off x="4302406" y="1693858"/>
          <a:ext cx="4032000" cy="3078480"/>
        </p:xfrm>
        <a:graphic>
          <a:graphicData uri="http://schemas.openxmlformats.org/drawingml/2006/table">
            <a:tbl>
              <a:tblPr firstRow="1" bandRow="1">
                <a:tableStyleId>{5C22544A-7EE6-4342-B048-85BDC9FD1C3A}</a:tableStyleId>
              </a:tblPr>
              <a:tblGrid>
                <a:gridCol w="884058">
                  <a:extLst>
                    <a:ext uri="{9D8B030D-6E8A-4147-A177-3AD203B41FA5}">
                      <a16:colId xmlns:a16="http://schemas.microsoft.com/office/drawing/2014/main" val="20000"/>
                    </a:ext>
                  </a:extLst>
                </a:gridCol>
                <a:gridCol w="1140121">
                  <a:extLst>
                    <a:ext uri="{9D8B030D-6E8A-4147-A177-3AD203B41FA5}">
                      <a16:colId xmlns:a16="http://schemas.microsoft.com/office/drawing/2014/main" val="20001"/>
                    </a:ext>
                  </a:extLst>
                </a:gridCol>
                <a:gridCol w="1097761">
                  <a:extLst>
                    <a:ext uri="{9D8B030D-6E8A-4147-A177-3AD203B41FA5}">
                      <a16:colId xmlns:a16="http://schemas.microsoft.com/office/drawing/2014/main" val="20002"/>
                    </a:ext>
                  </a:extLst>
                </a:gridCol>
                <a:gridCol w="910060">
                  <a:extLst>
                    <a:ext uri="{9D8B030D-6E8A-4147-A177-3AD203B41FA5}">
                      <a16:colId xmlns:a16="http://schemas.microsoft.com/office/drawing/2014/main" val="20003"/>
                    </a:ext>
                  </a:extLst>
                </a:gridCol>
              </a:tblGrid>
              <a:tr h="340391">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280811">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9" name="Picture 8">
            <a:extLst>
              <a:ext uri="{FF2B5EF4-FFF2-40B4-BE49-F238E27FC236}">
                <a16:creationId xmlns:a16="http://schemas.microsoft.com/office/drawing/2014/main" id="{0AB19060-14AA-4DD4-8747-9514C123AF17}"/>
              </a:ext>
            </a:extLst>
          </p:cNvPr>
          <p:cNvPicPr>
            <a:picLocks noChangeAspect="1"/>
          </p:cNvPicPr>
          <p:nvPr/>
        </p:nvPicPr>
        <p:blipFill>
          <a:blip r:embed="rId3"/>
          <a:stretch>
            <a:fillRect/>
          </a:stretch>
        </p:blipFill>
        <p:spPr>
          <a:xfrm>
            <a:off x="828190" y="1805817"/>
            <a:ext cx="3220323" cy="3057681"/>
          </a:xfrm>
          <a:prstGeom prst="rect">
            <a:avLst/>
          </a:prstGeom>
        </p:spPr>
      </p:pic>
    </p:spTree>
    <p:extLst>
      <p:ext uri="{BB962C8B-B14F-4D97-AF65-F5344CB8AC3E}">
        <p14:creationId xmlns:p14="http://schemas.microsoft.com/office/powerpoint/2010/main" val="2836486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a:t>
            </a:r>
          </a:p>
        </p:txBody>
      </p:sp>
      <p:graphicFrame>
        <p:nvGraphicFramePr>
          <p:cNvPr id="7" name="Table 6"/>
          <p:cNvGraphicFramePr>
            <a:graphicFrameLocks noGrp="1"/>
          </p:cNvGraphicFramePr>
          <p:nvPr>
            <p:extLst>
              <p:ext uri="{D42A27DB-BD31-4B8C-83A1-F6EECF244321}">
                <p14:modId xmlns:p14="http://schemas.microsoft.com/office/powerpoint/2010/main" val="1671784632"/>
              </p:ext>
            </p:extLst>
          </p:nvPr>
        </p:nvGraphicFramePr>
        <p:xfrm>
          <a:off x="814701" y="5009183"/>
          <a:ext cx="7519709" cy="1188720"/>
        </p:xfrm>
        <a:graphic>
          <a:graphicData uri="http://schemas.openxmlformats.org/drawingml/2006/table">
            <a:tbl>
              <a:tblPr firstRow="1" bandRow="1">
                <a:tableStyleId>{5C22544A-7EE6-4342-B048-85BDC9FD1C3A}</a:tableStyleId>
              </a:tblPr>
              <a:tblGrid>
                <a:gridCol w="1685909">
                  <a:extLst>
                    <a:ext uri="{9D8B030D-6E8A-4147-A177-3AD203B41FA5}">
                      <a16:colId xmlns:a16="http://schemas.microsoft.com/office/drawing/2014/main" val="20000"/>
                    </a:ext>
                  </a:extLst>
                </a:gridCol>
                <a:gridCol w="648200">
                  <a:extLst>
                    <a:ext uri="{9D8B030D-6E8A-4147-A177-3AD203B41FA5}">
                      <a16:colId xmlns:a16="http://schemas.microsoft.com/office/drawing/2014/main" val="20001"/>
                    </a:ext>
                  </a:extLst>
                </a:gridCol>
                <a:gridCol w="648200">
                  <a:extLst>
                    <a:ext uri="{9D8B030D-6E8A-4147-A177-3AD203B41FA5}">
                      <a16:colId xmlns:a16="http://schemas.microsoft.com/office/drawing/2014/main" val="20002"/>
                    </a:ext>
                  </a:extLst>
                </a:gridCol>
                <a:gridCol w="648200">
                  <a:extLst>
                    <a:ext uri="{9D8B030D-6E8A-4147-A177-3AD203B41FA5}">
                      <a16:colId xmlns:a16="http://schemas.microsoft.com/office/drawing/2014/main" val="20003"/>
                    </a:ext>
                  </a:extLst>
                </a:gridCol>
                <a:gridCol w="648200">
                  <a:extLst>
                    <a:ext uri="{9D8B030D-6E8A-4147-A177-3AD203B41FA5}">
                      <a16:colId xmlns:a16="http://schemas.microsoft.com/office/drawing/2014/main" val="20004"/>
                    </a:ext>
                  </a:extLst>
                </a:gridCol>
                <a:gridCol w="648200">
                  <a:extLst>
                    <a:ext uri="{9D8B030D-6E8A-4147-A177-3AD203B41FA5}">
                      <a16:colId xmlns:a16="http://schemas.microsoft.com/office/drawing/2014/main" val="20005"/>
                    </a:ext>
                  </a:extLst>
                </a:gridCol>
                <a:gridCol w="648200">
                  <a:extLst>
                    <a:ext uri="{9D8B030D-6E8A-4147-A177-3AD203B41FA5}">
                      <a16:colId xmlns:a16="http://schemas.microsoft.com/office/drawing/2014/main" val="20006"/>
                    </a:ext>
                  </a:extLst>
                </a:gridCol>
                <a:gridCol w="648200">
                  <a:extLst>
                    <a:ext uri="{9D8B030D-6E8A-4147-A177-3AD203B41FA5}">
                      <a16:colId xmlns:a16="http://schemas.microsoft.com/office/drawing/2014/main" val="20007"/>
                    </a:ext>
                  </a:extLst>
                </a:gridCol>
                <a:gridCol w="648200">
                  <a:extLst>
                    <a:ext uri="{9D8B030D-6E8A-4147-A177-3AD203B41FA5}">
                      <a16:colId xmlns:a16="http://schemas.microsoft.com/office/drawing/2014/main" val="20008"/>
                    </a:ext>
                  </a:extLst>
                </a:gridCol>
                <a:gridCol w="648200">
                  <a:extLst>
                    <a:ext uri="{9D8B030D-6E8A-4147-A177-3AD203B41FA5}">
                      <a16:colId xmlns:a16="http://schemas.microsoft.com/office/drawing/2014/main" val="20009"/>
                    </a:ext>
                  </a:extLst>
                </a:gridCol>
              </a:tblGrid>
              <a:tr h="396000">
                <a:tc>
                  <a:txBody>
                    <a:bodyPr/>
                    <a:lstStyle/>
                    <a:p>
                      <a:r>
                        <a:rPr lang="en-GB" sz="2000" b="1" dirty="0">
                          <a:solidFill>
                            <a:schemeClr val="bg1"/>
                          </a:solidFill>
                          <a:latin typeface="Arial" panose="020B0604020202020204" pitchFamily="34" charset="0"/>
                          <a:cs typeface="Arial" panose="020B0604020202020204" pitchFamily="34" charset="0"/>
                        </a:rPr>
                        <a:t>Input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0</a:t>
                      </a:r>
                    </a:p>
                  </a:txBody>
                  <a:tcPr anchor="ctr">
                    <a:lnL w="19050" cap="flat" cmpd="sng" algn="ctr">
                      <a:solidFill>
                        <a:srgbClr val="FF0000"/>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96000">
                <a:tc>
                  <a:txBody>
                    <a:bodyPr/>
                    <a:lstStyle/>
                    <a:p>
                      <a:r>
                        <a:rPr lang="en-GB" sz="2000" b="1" dirty="0">
                          <a:solidFill>
                            <a:schemeClr val="bg1"/>
                          </a:solidFill>
                          <a:latin typeface="Arial" panose="020B0604020202020204" pitchFamily="34" charset="0"/>
                          <a:cs typeface="Arial" panose="020B0604020202020204" pitchFamily="34" charset="0"/>
                        </a:rPr>
                        <a:t>State</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S1</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S2</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9050" cap="flat" cmpd="sng" algn="ctr">
                      <a:solidFill>
                        <a:srgbClr val="FF0000"/>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000">
                <a:tc>
                  <a:txBody>
                    <a:bodyPr/>
                    <a:lstStyle/>
                    <a:p>
                      <a:r>
                        <a:rPr lang="en-GB" sz="2000" b="1" dirty="0">
                          <a:solidFill>
                            <a:schemeClr val="bg1"/>
                          </a:solidFill>
                          <a:latin typeface="Arial" panose="020B0604020202020204" pitchFamily="34" charset="0"/>
                          <a:cs typeface="Arial" panose="020B0604020202020204" pitchFamily="34" charset="0"/>
                        </a:rPr>
                        <a:t>Output</a:t>
                      </a:r>
                    </a:p>
                  </a:txBody>
                  <a:tcP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190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9050" cap="flat" cmpd="sng" algn="ctr">
                      <a:solidFill>
                        <a:srgbClr val="FF0000"/>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63643649"/>
              </p:ext>
            </p:extLst>
          </p:nvPr>
        </p:nvGraphicFramePr>
        <p:xfrm>
          <a:off x="4302406" y="1693858"/>
          <a:ext cx="4032000" cy="3078480"/>
        </p:xfrm>
        <a:graphic>
          <a:graphicData uri="http://schemas.openxmlformats.org/drawingml/2006/table">
            <a:tbl>
              <a:tblPr firstRow="1" bandRow="1">
                <a:tableStyleId>{5C22544A-7EE6-4342-B048-85BDC9FD1C3A}</a:tableStyleId>
              </a:tblPr>
              <a:tblGrid>
                <a:gridCol w="884058">
                  <a:extLst>
                    <a:ext uri="{9D8B030D-6E8A-4147-A177-3AD203B41FA5}">
                      <a16:colId xmlns:a16="http://schemas.microsoft.com/office/drawing/2014/main" val="20000"/>
                    </a:ext>
                  </a:extLst>
                </a:gridCol>
                <a:gridCol w="1140121">
                  <a:extLst>
                    <a:ext uri="{9D8B030D-6E8A-4147-A177-3AD203B41FA5}">
                      <a16:colId xmlns:a16="http://schemas.microsoft.com/office/drawing/2014/main" val="20001"/>
                    </a:ext>
                  </a:extLst>
                </a:gridCol>
                <a:gridCol w="1097761">
                  <a:extLst>
                    <a:ext uri="{9D8B030D-6E8A-4147-A177-3AD203B41FA5}">
                      <a16:colId xmlns:a16="http://schemas.microsoft.com/office/drawing/2014/main" val="20002"/>
                    </a:ext>
                  </a:extLst>
                </a:gridCol>
                <a:gridCol w="910060">
                  <a:extLst>
                    <a:ext uri="{9D8B030D-6E8A-4147-A177-3AD203B41FA5}">
                      <a16:colId xmlns:a16="http://schemas.microsoft.com/office/drawing/2014/main" val="20003"/>
                    </a:ext>
                  </a:extLst>
                </a:gridCol>
              </a:tblGrid>
              <a:tr h="340391">
                <a:tc>
                  <a:txBody>
                    <a:bodyPr/>
                    <a:lstStyle/>
                    <a:p>
                      <a:pPr algn="ctr"/>
                      <a:r>
                        <a:rPr lang="en-GB" sz="2000" dirty="0">
                          <a:solidFill>
                            <a:schemeClr val="bg1"/>
                          </a:solidFill>
                          <a:latin typeface="Arial" panose="020B0604020202020204" pitchFamily="34" charset="0"/>
                          <a:cs typeface="Arial" panose="020B0604020202020204" pitchFamily="34" charset="0"/>
                        </a:rPr>
                        <a:t>Input</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Current state</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Output</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pPr algn="ctr"/>
                      <a:r>
                        <a:rPr lang="en-GB" sz="2000" dirty="0">
                          <a:solidFill>
                            <a:schemeClr val="bg1"/>
                          </a:solidFill>
                          <a:latin typeface="Arial" panose="020B0604020202020204" pitchFamily="34" charset="0"/>
                          <a:cs typeface="Arial" panose="020B0604020202020204" pitchFamily="34" charset="0"/>
                        </a:rPr>
                        <a:t>Next state</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280811">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S0</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ctr"/>
                      <a:r>
                        <a:rPr lang="en-GB" sz="2000" dirty="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0</a:t>
                      </a:r>
                    </a:p>
                  </a:txBody>
                  <a:tcPr anchor="ctr">
                    <a:lnL w="12700" cap="flat" cmpd="sng" algn="ctr">
                      <a:solidFill>
                        <a:srgbClr val="979A78"/>
                      </a:solid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chemeClr val="tx1"/>
                          </a:solidFill>
                          <a:latin typeface="Arial" panose="020B0604020202020204" pitchFamily="34" charset="0"/>
                          <a:cs typeface="Arial" panose="020B0604020202020204" pitchFamily="34" charset="0"/>
                        </a:rPr>
                        <a:t>S2</a:t>
                      </a:r>
                    </a:p>
                  </a:txBody>
                  <a:tcPr anchor="ct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9" name="Picture 8">
            <a:extLst>
              <a:ext uri="{FF2B5EF4-FFF2-40B4-BE49-F238E27FC236}">
                <a16:creationId xmlns:a16="http://schemas.microsoft.com/office/drawing/2014/main" id="{648229DA-852B-4258-B320-1A96F867569B}"/>
              </a:ext>
            </a:extLst>
          </p:cNvPr>
          <p:cNvPicPr>
            <a:picLocks noChangeAspect="1"/>
          </p:cNvPicPr>
          <p:nvPr/>
        </p:nvPicPr>
        <p:blipFill>
          <a:blip r:embed="rId3"/>
          <a:stretch>
            <a:fillRect/>
          </a:stretch>
        </p:blipFill>
        <p:spPr>
          <a:xfrm>
            <a:off x="828190" y="1805817"/>
            <a:ext cx="3220323" cy="3057681"/>
          </a:xfrm>
          <a:prstGeom prst="rect">
            <a:avLst/>
          </a:prstGeom>
        </p:spPr>
      </p:pic>
    </p:spTree>
    <p:extLst>
      <p:ext uri="{BB962C8B-B14F-4D97-AF65-F5344CB8AC3E}">
        <p14:creationId xmlns:p14="http://schemas.microsoft.com/office/powerpoint/2010/main" val="28750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Finite state machines (FSM)</a:t>
            </a:r>
          </a:p>
        </p:txBody>
      </p:sp>
      <p:sp>
        <p:nvSpPr>
          <p:cNvPr id="3" name="Text Placeholder 2"/>
          <p:cNvSpPr>
            <a:spLocks noGrp="1"/>
          </p:cNvSpPr>
          <p:nvPr>
            <p:ph type="body" sz="quarter" idx="14"/>
          </p:nvPr>
        </p:nvSpPr>
        <p:spPr>
          <a:xfrm>
            <a:off x="724280" y="1704179"/>
            <a:ext cx="7797230" cy="4185177"/>
          </a:xfrm>
        </p:spPr>
        <p:txBody>
          <a:bodyPr/>
          <a:lstStyle/>
          <a:p>
            <a:r>
              <a:rPr lang="en-GB" dirty="0"/>
              <a:t>Recall that an FSM is an </a:t>
            </a:r>
            <a:r>
              <a:rPr lang="en-GB" b="1" dirty="0">
                <a:solidFill>
                  <a:srgbClr val="8D8959"/>
                </a:solidFill>
              </a:rPr>
              <a:t>abstract model of computation</a:t>
            </a:r>
            <a:r>
              <a:rPr lang="en-GB" dirty="0"/>
              <a:t> used to design computer programs and sequential logic circuits, test for valid syntax, etc.</a:t>
            </a:r>
          </a:p>
          <a:p>
            <a:pPr lvl="1"/>
            <a:r>
              <a:rPr lang="en-GB" dirty="0"/>
              <a:t>It is an abstract representation of how something changes from one state to another in response to a condition or event</a:t>
            </a:r>
          </a:p>
          <a:p>
            <a:pPr marL="0" indent="0" algn="ctr">
              <a:buNone/>
            </a:pPr>
            <a:endParaRPr lang="en-GB" dirty="0"/>
          </a:p>
          <a:p>
            <a:endParaRPr lang="en-GB" dirty="0"/>
          </a:p>
        </p:txBody>
      </p:sp>
    </p:spTree>
    <p:extLst>
      <p:ext uri="{BB962C8B-B14F-4D97-AF65-F5344CB8AC3E}">
        <p14:creationId xmlns:p14="http://schemas.microsoft.com/office/powerpoint/2010/main" val="134314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a:noFill/>
        </p:spPr>
        <p:txBody>
          <a:bodyPr/>
          <a:lstStyle/>
          <a:p>
            <a:r>
              <a:rPr lang="en-GB" dirty="0"/>
              <a:t>Complete </a:t>
            </a:r>
            <a:r>
              <a:rPr lang="en-GB" b="1" dirty="0"/>
              <a:t>Task 3</a:t>
            </a:r>
            <a:r>
              <a:rPr lang="en-GB" dirty="0"/>
              <a:t>, </a:t>
            </a:r>
            <a:r>
              <a:rPr lang="en-GB" b="1" dirty="0"/>
              <a:t>Question 3</a:t>
            </a:r>
            <a:r>
              <a:rPr lang="en-GB" dirty="0"/>
              <a:t> on the worksheet </a:t>
            </a:r>
          </a:p>
          <a:p>
            <a:r>
              <a:rPr lang="en-GB" dirty="0"/>
              <a:t>Look closely at the input string </a:t>
            </a:r>
          </a:p>
          <a:p>
            <a:pPr lvl="1"/>
            <a:r>
              <a:rPr lang="en-GB" dirty="0"/>
              <a:t>Does there appear to be an error in this Mealy machine?</a:t>
            </a:r>
          </a:p>
          <a:p>
            <a:r>
              <a:rPr lang="en-GB" dirty="0"/>
              <a:t>Complete </a:t>
            </a:r>
            <a:r>
              <a:rPr lang="en-GB" b="1" dirty="0"/>
              <a:t>Question 4</a:t>
            </a:r>
            <a:r>
              <a:rPr lang="en-GB" dirty="0"/>
              <a:t> on the worksheet</a:t>
            </a:r>
          </a:p>
          <a:p>
            <a:pPr lvl="1"/>
            <a:r>
              <a:rPr lang="en-GB" dirty="0"/>
              <a:t>How does the behaviour of this Mealy machine compare to the one in Question 3?</a:t>
            </a:r>
          </a:p>
        </p:txBody>
      </p:sp>
    </p:spTree>
    <p:extLst>
      <p:ext uri="{BB962C8B-B14F-4D97-AF65-F5344CB8AC3E}">
        <p14:creationId xmlns:p14="http://schemas.microsoft.com/office/powerpoint/2010/main" val="780486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pPr lvl="0"/>
            <a:r>
              <a:rPr lang="en-GB" dirty="0"/>
              <a:t>Mealy machines have an output dependent upon … </a:t>
            </a:r>
          </a:p>
          <a:p>
            <a:pPr lvl="0"/>
            <a:r>
              <a:rPr lang="en-GB" dirty="0"/>
              <a:t>Mealy machines are a type of …</a:t>
            </a:r>
            <a:endParaRPr lang="en-GB" dirty="0">
              <a:solidFill>
                <a:srgbClr val="FF0000"/>
              </a:solidFill>
            </a:endParaRPr>
          </a:p>
          <a:p>
            <a:pPr lvl="0"/>
            <a:r>
              <a:rPr lang="en-GB" dirty="0"/>
              <a:t>On Mealy machines</a:t>
            </a:r>
          </a:p>
          <a:p>
            <a:pPr lvl="1"/>
            <a:r>
              <a:rPr lang="en-GB" dirty="0"/>
              <a:t>States are drawn as … </a:t>
            </a:r>
            <a:endParaRPr lang="en-GB" dirty="0">
              <a:solidFill>
                <a:srgbClr val="FF0000"/>
              </a:solidFill>
            </a:endParaRPr>
          </a:p>
          <a:p>
            <a:pPr lvl="1"/>
            <a:r>
              <a:rPr lang="en-GB" dirty="0"/>
              <a:t>Transitions are drawn as …</a:t>
            </a:r>
            <a:endParaRPr lang="en-GB" dirty="0">
              <a:solidFill>
                <a:srgbClr val="FF0000"/>
              </a:solidFill>
            </a:endParaRPr>
          </a:p>
          <a:p>
            <a:pPr lvl="1"/>
            <a:r>
              <a:rPr lang="en-GB" dirty="0"/>
              <a:t>Transition notation is indicated as … </a:t>
            </a:r>
            <a:endParaRPr lang="en-GB" dirty="0">
              <a:solidFill>
                <a:srgbClr val="FF0000"/>
              </a:solidFill>
            </a:endParaRPr>
          </a:p>
          <a:p>
            <a:pPr lvl="0"/>
            <a:r>
              <a:rPr lang="en-GB" dirty="0"/>
              <a:t>Two ways of representing a Mealy machine are …</a:t>
            </a:r>
          </a:p>
          <a:p>
            <a:pPr lvl="0"/>
            <a:r>
              <a:rPr lang="en-GB" dirty="0"/>
              <a:t>The connection between languages and Mealy machines is …</a:t>
            </a:r>
          </a:p>
          <a:p>
            <a:endParaRPr lang="en-GB" dirty="0"/>
          </a:p>
          <a:p>
            <a:endParaRPr lang="en-GB" dirty="0"/>
          </a:p>
        </p:txBody>
      </p:sp>
    </p:spTree>
    <p:extLst>
      <p:ext uri="{BB962C8B-B14F-4D97-AF65-F5344CB8AC3E}">
        <p14:creationId xmlns:p14="http://schemas.microsoft.com/office/powerpoint/2010/main" val="3535148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913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FSM</a:t>
            </a:r>
          </a:p>
        </p:txBody>
      </p:sp>
      <p:sp>
        <p:nvSpPr>
          <p:cNvPr id="3" name="Text Placeholder 2"/>
          <p:cNvSpPr>
            <a:spLocks noGrp="1"/>
          </p:cNvSpPr>
          <p:nvPr>
            <p:ph type="body" sz="quarter" idx="14"/>
          </p:nvPr>
        </p:nvSpPr>
        <p:spPr/>
        <p:txBody>
          <a:bodyPr/>
          <a:lstStyle/>
          <a:p>
            <a:r>
              <a:rPr lang="en-GB" dirty="0"/>
              <a:t>Here is a very simple FSM</a:t>
            </a:r>
          </a:p>
          <a:p>
            <a:pPr lvl="1"/>
            <a:r>
              <a:rPr lang="en-GB" dirty="0"/>
              <a:t>Colour the </a:t>
            </a:r>
            <a:r>
              <a:rPr lang="en-GB" b="1" dirty="0"/>
              <a:t>states</a:t>
            </a:r>
            <a:r>
              <a:rPr lang="en-GB" dirty="0"/>
              <a:t> in green</a:t>
            </a:r>
          </a:p>
          <a:p>
            <a:pPr lvl="1"/>
            <a:r>
              <a:rPr lang="en-GB" dirty="0"/>
              <a:t>Colour the </a:t>
            </a:r>
            <a:r>
              <a:rPr lang="en-GB" b="1" dirty="0"/>
              <a:t>transitions</a:t>
            </a:r>
            <a:r>
              <a:rPr lang="en-GB" dirty="0"/>
              <a:t> in blue</a:t>
            </a:r>
          </a:p>
          <a:p>
            <a:pPr lvl="1"/>
            <a:r>
              <a:rPr lang="en-GB" dirty="0"/>
              <a:t>Colour the </a:t>
            </a:r>
            <a:r>
              <a:rPr lang="en-GB" b="1" dirty="0"/>
              <a:t>transition conditions </a:t>
            </a:r>
            <a:r>
              <a:rPr lang="en-GB" dirty="0"/>
              <a:t>in red</a:t>
            </a:r>
          </a:p>
        </p:txBody>
      </p:sp>
      <p:pic>
        <p:nvPicPr>
          <p:cNvPr id="1028" name="Picture 4" descr="C:\Users\Rob\AppData\Roaming\PixelMetrics\CaptureWiz\Tem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360" y="3618020"/>
            <a:ext cx="58769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94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FSM </a:t>
            </a:r>
            <a:r>
              <a:rPr lang="en-GB" dirty="0">
                <a:solidFill>
                  <a:srgbClr val="FF0000"/>
                </a:solidFill>
              </a:rPr>
              <a:t>Answers</a:t>
            </a:r>
          </a:p>
        </p:txBody>
      </p:sp>
      <p:sp>
        <p:nvSpPr>
          <p:cNvPr id="3" name="Text Placeholder 2"/>
          <p:cNvSpPr>
            <a:spLocks noGrp="1"/>
          </p:cNvSpPr>
          <p:nvPr>
            <p:ph type="body" sz="quarter" idx="14"/>
          </p:nvPr>
        </p:nvSpPr>
        <p:spPr/>
        <p:txBody>
          <a:bodyPr/>
          <a:lstStyle/>
          <a:p>
            <a:r>
              <a:rPr lang="en-GB" dirty="0"/>
              <a:t>Here is a very simple FSM</a:t>
            </a:r>
          </a:p>
          <a:p>
            <a:pPr lvl="1"/>
            <a:r>
              <a:rPr lang="en-GB" dirty="0"/>
              <a:t>Colour the </a:t>
            </a:r>
            <a:r>
              <a:rPr lang="en-GB" b="1" dirty="0"/>
              <a:t>states</a:t>
            </a:r>
            <a:r>
              <a:rPr lang="en-GB" dirty="0"/>
              <a:t> in green</a:t>
            </a:r>
          </a:p>
          <a:p>
            <a:pPr lvl="1"/>
            <a:r>
              <a:rPr lang="en-GB" dirty="0"/>
              <a:t>Colour the </a:t>
            </a:r>
            <a:r>
              <a:rPr lang="en-GB" b="1" dirty="0"/>
              <a:t>transitions</a:t>
            </a:r>
            <a:r>
              <a:rPr lang="en-GB" dirty="0"/>
              <a:t> in blue</a:t>
            </a:r>
          </a:p>
          <a:p>
            <a:pPr lvl="1"/>
            <a:r>
              <a:rPr lang="en-GB" dirty="0"/>
              <a:t>Colour the </a:t>
            </a:r>
            <a:r>
              <a:rPr lang="en-GB" b="1" dirty="0"/>
              <a:t>transition conditions </a:t>
            </a:r>
            <a:r>
              <a:rPr lang="en-GB" dirty="0"/>
              <a:t>in red</a:t>
            </a:r>
          </a:p>
        </p:txBody>
      </p:sp>
      <p:pic>
        <p:nvPicPr>
          <p:cNvPr id="1026" name="Picture 2" descr="C:\Users\Rob\AppData\Roaming\PixelMetrics\CaptureWiz\Temp\4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347" y="3595684"/>
            <a:ext cx="58674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915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Notation</a:t>
            </a:r>
          </a:p>
        </p:txBody>
      </p:sp>
      <p:graphicFrame>
        <p:nvGraphicFramePr>
          <p:cNvPr id="4" name="Table 3"/>
          <p:cNvGraphicFramePr>
            <a:graphicFrameLocks noGrp="1"/>
          </p:cNvGraphicFramePr>
          <p:nvPr>
            <p:extLst>
              <p:ext uri="{D42A27DB-BD31-4B8C-83A1-F6EECF244321}">
                <p14:modId xmlns:p14="http://schemas.microsoft.com/office/powerpoint/2010/main" val="744339745"/>
              </p:ext>
            </p:extLst>
          </p:nvPr>
        </p:nvGraphicFramePr>
        <p:xfrm>
          <a:off x="724280" y="1721570"/>
          <a:ext cx="7677442" cy="4382505"/>
        </p:xfrm>
        <a:graphic>
          <a:graphicData uri="http://schemas.openxmlformats.org/drawingml/2006/table">
            <a:tbl>
              <a:tblPr firstRow="1" bandRow="1">
                <a:tableStyleId>{5FD0F851-EC5A-4D38-B0AD-8093EC10F338}</a:tableStyleId>
              </a:tblPr>
              <a:tblGrid>
                <a:gridCol w="3838721">
                  <a:extLst>
                    <a:ext uri="{9D8B030D-6E8A-4147-A177-3AD203B41FA5}">
                      <a16:colId xmlns:a16="http://schemas.microsoft.com/office/drawing/2014/main" val="20000"/>
                    </a:ext>
                  </a:extLst>
                </a:gridCol>
                <a:gridCol w="3838721">
                  <a:extLst>
                    <a:ext uri="{9D8B030D-6E8A-4147-A177-3AD203B41FA5}">
                      <a16:colId xmlns:a16="http://schemas.microsoft.com/office/drawing/2014/main" val="20001"/>
                    </a:ext>
                  </a:extLst>
                </a:gridCol>
              </a:tblGrid>
              <a:tr h="494505">
                <a:tc>
                  <a:txBody>
                    <a:bodyPr/>
                    <a:lstStyle/>
                    <a:p>
                      <a:pPr algn="ctr"/>
                      <a:r>
                        <a:rPr lang="en-GB" sz="2500" dirty="0">
                          <a:solidFill>
                            <a:schemeClr val="bg1"/>
                          </a:solidFill>
                          <a:latin typeface="Arial" panose="020B0604020202020204" pitchFamily="34" charset="0"/>
                          <a:cs typeface="Arial" panose="020B0604020202020204" pitchFamily="34" charset="0"/>
                        </a:rPr>
                        <a:t>Symbol</a:t>
                      </a:r>
                    </a:p>
                  </a:txBody>
                  <a:tcPr anchor="ctr">
                    <a:lnL>
                      <a:noFill/>
                    </a:lnL>
                    <a:lnR w="12700" cap="flat" cmpd="sng" algn="ctr">
                      <a:solidFill>
                        <a:srgbClr val="8D8959"/>
                      </a:solidFill>
                      <a:prstDash val="solid"/>
                      <a:round/>
                      <a:headEnd type="none" w="med" len="med"/>
                      <a:tailEnd type="none" w="med" len="med"/>
                    </a:lnR>
                    <a:lnT w="127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tc>
                  <a:txBody>
                    <a:bodyPr/>
                    <a:lstStyle/>
                    <a:p>
                      <a:pPr marL="0" algn="ctr" defTabSz="457200" rtl="0" eaLnBrk="1" latinLnBrk="0" hangingPunct="1"/>
                      <a:r>
                        <a:rPr lang="en-GB" sz="2500" b="1" kern="1200" dirty="0">
                          <a:solidFill>
                            <a:schemeClr val="bg1"/>
                          </a:solidFill>
                          <a:latin typeface="Arial" panose="020B0604020202020204" pitchFamily="34" charset="0"/>
                          <a:ea typeface="+mn-ea"/>
                          <a:cs typeface="Arial" panose="020B0604020202020204" pitchFamily="34" charset="0"/>
                        </a:rPr>
                        <a:t>Meaning</a:t>
                      </a:r>
                    </a:p>
                  </a:txBody>
                  <a:tcPr anchor="ctr">
                    <a:lnL w="12700" cap="flat" cmpd="sng" algn="ctr">
                      <a:solidFill>
                        <a:srgbClr val="8D8959"/>
                      </a:solidFill>
                      <a:prstDash val="solid"/>
                      <a:round/>
                      <a:headEnd type="none" w="med" len="med"/>
                      <a:tailEnd type="none" w="med" len="med"/>
                    </a:lnL>
                    <a:lnR>
                      <a:noFill/>
                    </a:lnR>
                    <a:lnT w="127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rgbClr val="8D8959"/>
                    </a:solidFill>
                  </a:tcPr>
                </a:tc>
                <a:extLst>
                  <a:ext uri="{0D108BD9-81ED-4DB2-BD59-A6C34878D82A}">
                    <a16:rowId xmlns:a16="http://schemas.microsoft.com/office/drawing/2014/main" val="10000"/>
                  </a:ext>
                </a:extLst>
              </a:tr>
              <a:tr h="972000">
                <a:tc>
                  <a:txBody>
                    <a:bodyPr/>
                    <a:lstStyle/>
                    <a:p>
                      <a:pPr algn="ctr"/>
                      <a:endParaRPr lang="en-GB" dirty="0"/>
                    </a:p>
                  </a:txBody>
                  <a:tcPr anchor="ctr">
                    <a:lnL>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latin typeface="Arial" panose="020B0604020202020204" pitchFamily="34" charset="0"/>
                          <a:cs typeface="Arial" panose="020B0604020202020204" pitchFamily="34" charset="0"/>
                        </a:rPr>
                        <a:t>State</a:t>
                      </a:r>
                    </a:p>
                  </a:txBody>
                  <a:tcPr anchor="ctr">
                    <a:lnL w="12700" cap="flat" cmpd="sng" algn="ctr">
                      <a:solidFill>
                        <a:srgbClr val="8D8959"/>
                      </a:solidFill>
                      <a:prstDash val="solid"/>
                      <a:round/>
                      <a:headEnd type="none" w="med" len="med"/>
                      <a:tailEnd type="none" w="med" len="med"/>
                    </a:lnL>
                    <a:lnR>
                      <a:noFill/>
                    </a:lnR>
                    <a:lnT w="127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72000">
                <a:tc>
                  <a:txBody>
                    <a:bodyPr/>
                    <a:lstStyle/>
                    <a:p>
                      <a:pPr algn="ctr"/>
                      <a:endParaRPr lang="en-GB" dirty="0"/>
                    </a:p>
                  </a:txBody>
                  <a:tcPr anchor="ctr">
                    <a:lnL>
                      <a:noFill/>
                    </a:lnL>
                    <a:lnR w="12700" cap="flat" cmpd="sng" algn="ctr">
                      <a:solidFill>
                        <a:srgbClr val="8D8959"/>
                      </a:solidFill>
                      <a:prstDash val="solid"/>
                      <a:round/>
                      <a:headEnd type="none" w="med" len="med"/>
                      <a:tailEnd type="none" w="med" len="med"/>
                    </a:lnR>
                    <a:lnT w="381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Arial" panose="020B0604020202020204" pitchFamily="34" charset="0"/>
                          <a:cs typeface="Arial" panose="020B0604020202020204" pitchFamily="34" charset="0"/>
                        </a:rPr>
                        <a:t>Start state</a:t>
                      </a:r>
                    </a:p>
                  </a:txBody>
                  <a:tcPr anchor="ctr">
                    <a:lnL w="12700" cap="flat" cmpd="sng" algn="ctr">
                      <a:solidFill>
                        <a:srgbClr val="8D8959"/>
                      </a:solidFill>
                      <a:prstDash val="solid"/>
                      <a:round/>
                      <a:headEnd type="none" w="med" len="med"/>
                      <a:tailEnd type="none" w="med" len="med"/>
                    </a:lnL>
                    <a:lnR>
                      <a:noFill/>
                    </a:lnR>
                    <a:lnT w="381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72000">
                <a:tc>
                  <a:txBody>
                    <a:bodyPr/>
                    <a:lstStyle/>
                    <a:p>
                      <a:pPr algn="ctr"/>
                      <a:endParaRPr lang="en-GB" dirty="0"/>
                    </a:p>
                  </a:txBody>
                  <a:tcPr anchor="ctr">
                    <a:lnL>
                      <a:noFill/>
                    </a:lnL>
                    <a:lnR w="12700" cap="flat" cmpd="sng" algn="ctr">
                      <a:solidFill>
                        <a:srgbClr val="8D8959"/>
                      </a:solidFill>
                      <a:prstDash val="solid"/>
                      <a:round/>
                      <a:headEnd type="none" w="med" len="med"/>
                      <a:tailEnd type="none" w="med" len="med"/>
                    </a:lnR>
                    <a:lnT w="381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latin typeface="Arial" panose="020B0604020202020204" pitchFamily="34" charset="0"/>
                          <a:cs typeface="Arial" panose="020B0604020202020204" pitchFamily="34" charset="0"/>
                        </a:rPr>
                        <a:t>Accept state</a:t>
                      </a:r>
                    </a:p>
                  </a:txBody>
                  <a:tcPr anchor="ctr">
                    <a:lnL w="12700" cap="flat" cmpd="sng" algn="ctr">
                      <a:solidFill>
                        <a:srgbClr val="8D8959"/>
                      </a:solidFill>
                      <a:prstDash val="solid"/>
                      <a:round/>
                      <a:headEnd type="none" w="med" len="med"/>
                      <a:tailEnd type="none" w="med" len="med"/>
                    </a:lnL>
                    <a:lnR>
                      <a:noFill/>
                    </a:lnR>
                    <a:lnT w="381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972000">
                <a:tc>
                  <a:txBody>
                    <a:bodyPr/>
                    <a:lstStyle/>
                    <a:p>
                      <a:pPr algn="ctr"/>
                      <a:endParaRPr lang="en-GB" dirty="0"/>
                    </a:p>
                  </a:txBody>
                  <a:tcPr anchor="ctr">
                    <a:lnL>
                      <a:noFill/>
                    </a:lnL>
                    <a:lnR w="12700" cap="flat" cmpd="sng" algn="ctr">
                      <a:solidFill>
                        <a:srgbClr val="8D8959"/>
                      </a:solidFill>
                      <a:prstDash val="solid"/>
                      <a:round/>
                      <a:headEnd type="none" w="med" len="med"/>
                      <a:tailEnd type="none" w="med" len="med"/>
                    </a:lnR>
                    <a:lnT w="381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dirty="0">
                          <a:latin typeface="Arial" panose="020B0604020202020204" pitchFamily="34" charset="0"/>
                          <a:cs typeface="Arial" panose="020B0604020202020204" pitchFamily="34" charset="0"/>
                        </a:rPr>
                        <a:t>Transition</a:t>
                      </a:r>
                    </a:p>
                  </a:txBody>
                  <a:tcPr anchor="ctr">
                    <a:lnL w="12700" cap="flat" cmpd="sng" algn="ctr">
                      <a:solidFill>
                        <a:srgbClr val="8D8959"/>
                      </a:solidFill>
                      <a:prstDash val="solid"/>
                      <a:round/>
                      <a:headEnd type="none" w="med" len="med"/>
                      <a:tailEnd type="none" w="med" len="med"/>
                    </a:lnL>
                    <a:lnR>
                      <a:noFill/>
                    </a:lnR>
                    <a:lnT w="38100" cap="flat" cmpd="sng" algn="ctr">
                      <a:solidFill>
                        <a:srgbClr val="8D8959"/>
                      </a:solidFill>
                      <a:prstDash val="solid"/>
                      <a:round/>
                      <a:headEnd type="none" w="med" len="med"/>
                      <a:tailEnd type="none" w="med" len="med"/>
                    </a:lnT>
                    <a:lnB w="381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3076" name="Picture 4" descr="C:\Users\Gavin Parsons\AppData\Roaming\PixelMetrics\CaptureWiz\Temp\6.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30631" y="4233411"/>
            <a:ext cx="754618" cy="7593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avin Parsons\AppData\Roaming\PixelMetrics\CaptureWiz\Temp\7.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33571" y="2294858"/>
            <a:ext cx="721603" cy="77348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Gavin Parsons\AppData\Roaming\PixelMetrics\CaptureWiz\Temp\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037" y="5468864"/>
            <a:ext cx="872527" cy="30656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Gavin Parsons\AppData\Roaming\PixelMetrics\CaptureWiz\Temp\1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4759" y="3221783"/>
            <a:ext cx="1160998"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876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Recognising a language</a:t>
            </a:r>
          </a:p>
        </p:txBody>
      </p:sp>
      <p:sp>
        <p:nvSpPr>
          <p:cNvPr id="3" name="Text Placeholder 2"/>
          <p:cNvSpPr>
            <a:spLocks noGrp="1"/>
          </p:cNvSpPr>
          <p:nvPr>
            <p:ph type="body" sz="quarter" idx="14"/>
          </p:nvPr>
        </p:nvSpPr>
        <p:spPr>
          <a:xfrm>
            <a:off x="724280" y="1704179"/>
            <a:ext cx="7797230" cy="4229030"/>
          </a:xfrm>
        </p:spPr>
        <p:txBody>
          <a:bodyPr/>
          <a:lstStyle/>
          <a:p>
            <a:r>
              <a:rPr lang="en-GB" dirty="0"/>
              <a:t>A finite state system </a:t>
            </a:r>
            <a:r>
              <a:rPr lang="en-GB" i="1" dirty="0"/>
              <a:t>accepts</a:t>
            </a:r>
            <a:r>
              <a:rPr lang="en-GB" dirty="0"/>
              <a:t> a string</a:t>
            </a:r>
          </a:p>
          <a:p>
            <a:pPr marL="0" indent="0" algn="ctr">
              <a:buNone/>
            </a:pPr>
            <a:r>
              <a:rPr lang="en-GB" sz="3600" dirty="0">
                <a:solidFill>
                  <a:srgbClr val="8D8959"/>
                </a:solidFill>
              </a:rPr>
              <a:t>C</a:t>
            </a:r>
            <a:r>
              <a:rPr lang="en-GB" sz="3600" baseline="-25000" dirty="0">
                <a:solidFill>
                  <a:srgbClr val="8D8959"/>
                </a:solidFill>
              </a:rPr>
              <a:t>1</a:t>
            </a:r>
            <a:r>
              <a:rPr lang="en-GB" sz="3600" dirty="0">
                <a:solidFill>
                  <a:srgbClr val="8D8959"/>
                </a:solidFill>
              </a:rPr>
              <a:t> C</a:t>
            </a:r>
            <a:r>
              <a:rPr lang="en-GB" sz="3600" baseline="-25000" dirty="0">
                <a:solidFill>
                  <a:srgbClr val="8D8959"/>
                </a:solidFill>
              </a:rPr>
              <a:t>2</a:t>
            </a:r>
            <a:r>
              <a:rPr lang="en-GB" sz="3600" dirty="0">
                <a:solidFill>
                  <a:srgbClr val="8D8959"/>
                </a:solidFill>
              </a:rPr>
              <a:t> C</a:t>
            </a:r>
            <a:r>
              <a:rPr lang="en-GB" sz="3600" baseline="-25000" dirty="0">
                <a:solidFill>
                  <a:srgbClr val="8D8959"/>
                </a:solidFill>
              </a:rPr>
              <a:t>3</a:t>
            </a:r>
            <a:r>
              <a:rPr lang="en-GB" sz="3600" dirty="0">
                <a:solidFill>
                  <a:srgbClr val="8D8959"/>
                </a:solidFill>
              </a:rPr>
              <a:t> … C</a:t>
            </a:r>
            <a:r>
              <a:rPr lang="en-GB" sz="3600" baseline="-25000" dirty="0">
                <a:solidFill>
                  <a:srgbClr val="8D8959"/>
                </a:solidFill>
              </a:rPr>
              <a:t>n</a:t>
            </a:r>
          </a:p>
          <a:p>
            <a:pPr marL="268288" indent="0">
              <a:buNone/>
            </a:pPr>
            <a:r>
              <a:rPr lang="en-GB" dirty="0"/>
              <a:t>if there is a path from the </a:t>
            </a:r>
            <a:r>
              <a:rPr lang="en-GB" dirty="0">
                <a:solidFill>
                  <a:srgbClr val="8D8959"/>
                </a:solidFill>
              </a:rPr>
              <a:t>start state </a:t>
            </a:r>
            <a:r>
              <a:rPr lang="en-GB" dirty="0"/>
              <a:t>to an </a:t>
            </a:r>
            <a:r>
              <a:rPr lang="en-GB" dirty="0">
                <a:solidFill>
                  <a:srgbClr val="8D8959"/>
                </a:solidFill>
              </a:rPr>
              <a:t>accept state </a:t>
            </a:r>
            <a:r>
              <a:rPr lang="en-GB" dirty="0"/>
              <a:t>labelled by the symbols </a:t>
            </a:r>
            <a:r>
              <a:rPr lang="en-GB" sz="2800" dirty="0"/>
              <a:t>c</a:t>
            </a:r>
            <a:r>
              <a:rPr lang="en-GB" sz="2800" baseline="-25000" dirty="0"/>
              <a:t>1, </a:t>
            </a:r>
            <a:r>
              <a:rPr lang="en-GB" sz="2800" dirty="0"/>
              <a:t>…., c</a:t>
            </a:r>
            <a:r>
              <a:rPr lang="en-GB" sz="2800" baseline="-25000" dirty="0"/>
              <a:t>n</a:t>
            </a:r>
          </a:p>
          <a:p>
            <a:r>
              <a:rPr lang="en-GB" dirty="0"/>
              <a:t>The language recognised by the FSM consists of all strings accepted by it</a:t>
            </a:r>
          </a:p>
          <a:p>
            <a:pPr marL="0" indent="0">
              <a:buNone/>
            </a:pPr>
            <a:endParaRPr lang="en-GB" b="1" dirty="0">
              <a:solidFill>
                <a:srgbClr val="E35999"/>
              </a:solidFill>
            </a:endParaRPr>
          </a:p>
        </p:txBody>
      </p:sp>
    </p:spTree>
    <p:extLst>
      <p:ext uri="{BB962C8B-B14F-4D97-AF65-F5344CB8AC3E}">
        <p14:creationId xmlns:p14="http://schemas.microsoft.com/office/powerpoint/2010/main" val="314780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24280" y="1117601"/>
            <a:ext cx="7920956" cy="1436913"/>
          </a:xfrm>
        </p:spPr>
        <p:txBody>
          <a:bodyPr/>
          <a:lstStyle/>
          <a:p>
            <a:r>
              <a:rPr lang="en-GB" dirty="0"/>
              <a:t>Which of the following strings will be accepted by this finite state automaton?</a:t>
            </a:r>
          </a:p>
          <a:p>
            <a:pPr marL="0" indent="0" algn="ctr">
              <a:buNone/>
            </a:pPr>
            <a:r>
              <a:rPr lang="en-GB" dirty="0">
                <a:solidFill>
                  <a:srgbClr val="8D8959"/>
                </a:solidFill>
              </a:rPr>
              <a:t>	</a:t>
            </a:r>
            <a:r>
              <a:rPr lang="en-GB" sz="2800" b="1" dirty="0">
                <a:solidFill>
                  <a:srgbClr val="979A78"/>
                </a:solidFill>
              </a:rPr>
              <a:t>aaac   badc   adadbd   ac   bdaac   bd</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spcBef>
                <a:spcPts val="2400"/>
              </a:spcBef>
            </a:pPr>
            <a:r>
              <a:rPr lang="en-GB" sz="1600" dirty="0"/>
              <a:t>Note: If no outgoing transition is defined from a state for a particular input symbol and that symbol is input then the string is rejected</a:t>
            </a:r>
          </a:p>
        </p:txBody>
      </p:sp>
      <p:pic>
        <p:nvPicPr>
          <p:cNvPr id="2050" name="Picture 2" descr="C:\Users\Rob\AppData\Roaming\PixelMetrics\CaptureWiz\Tem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756" y="2660528"/>
            <a:ext cx="4656003" cy="291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633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Finite state machines</a:t>
            </a:r>
          </a:p>
        </p:txBody>
      </p:sp>
      <p:sp>
        <p:nvSpPr>
          <p:cNvPr id="3" name="Text Placeholder 2"/>
          <p:cNvSpPr>
            <a:spLocks noGrp="1"/>
          </p:cNvSpPr>
          <p:nvPr>
            <p:ph type="body" sz="quarter" idx="14"/>
          </p:nvPr>
        </p:nvSpPr>
        <p:spPr>
          <a:xfrm>
            <a:off x="724280" y="1704179"/>
            <a:ext cx="7797230" cy="4185177"/>
          </a:xfrm>
        </p:spPr>
        <p:txBody>
          <a:bodyPr/>
          <a:lstStyle/>
          <a:p>
            <a:r>
              <a:rPr lang="en-GB" dirty="0"/>
              <a:t>Draw an FSM for turning a light on and off when a button is pressed</a:t>
            </a:r>
          </a:p>
          <a:p>
            <a:pPr lvl="1"/>
            <a:r>
              <a:rPr lang="en-GB" dirty="0"/>
              <a:t>The light should initially start in the off state</a:t>
            </a:r>
          </a:p>
          <a:p>
            <a:pPr lvl="1"/>
            <a:r>
              <a:rPr lang="en-GB" dirty="0"/>
              <a:t>Label the states, transitions, and transition conditions</a:t>
            </a:r>
          </a:p>
          <a:p>
            <a:pPr marL="0" indent="0" algn="ctr">
              <a:buNone/>
            </a:pPr>
            <a:endParaRPr lang="en-GB" dirty="0"/>
          </a:p>
          <a:p>
            <a:endParaRPr lang="en-GB" dirty="0"/>
          </a:p>
        </p:txBody>
      </p:sp>
    </p:spTree>
    <p:extLst>
      <p:ext uri="{BB962C8B-B14F-4D97-AF65-F5344CB8AC3E}">
        <p14:creationId xmlns:p14="http://schemas.microsoft.com/office/powerpoint/2010/main" val="249293398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9</Template>
  <TotalTime>6028</TotalTime>
  <Words>1174</Words>
  <Application>Microsoft Office PowerPoint</Application>
  <PresentationFormat>On-screen Show (4:3)</PresentationFormat>
  <Paragraphs>453</Paragraphs>
  <Slides>32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Museo900-Regular</vt:lpstr>
      <vt:lpstr>Museo 900</vt:lpstr>
      <vt:lpstr>Museo 100</vt:lpstr>
      <vt:lpstr>Cambria Math</vt:lpstr>
      <vt:lpstr>Museo 700</vt:lpstr>
      <vt:lpstr>Arial</vt:lpstr>
      <vt:lpstr>Calibri</vt:lpstr>
      <vt:lpstr>Museo 500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325</cp:revision>
  <cp:lastPrinted>2015-09-23T14:40:10Z</cp:lastPrinted>
  <dcterms:created xsi:type="dcterms:W3CDTF">2015-08-24T13:39:16Z</dcterms:created>
  <dcterms:modified xsi:type="dcterms:W3CDTF">2017-10-31T15:30:08Z</dcterms:modified>
</cp:coreProperties>
</file>