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2" r:id="rId3"/>
    <p:sldId id="290" r:id="rId4"/>
    <p:sldId id="291" r:id="rId5"/>
    <p:sldId id="292" r:id="rId6"/>
    <p:sldId id="293" r:id="rId7"/>
    <p:sldId id="316" r:id="rId8"/>
    <p:sldId id="295" r:id="rId9"/>
    <p:sldId id="296" r:id="rId10"/>
    <p:sldId id="297" r:id="rId11"/>
    <p:sldId id="298" r:id="rId12"/>
    <p:sldId id="306" r:id="rId13"/>
    <p:sldId id="308" r:id="rId14"/>
    <p:sldId id="317" r:id="rId15"/>
    <p:sldId id="310" r:id="rId16"/>
    <p:sldId id="288" r:id="rId17"/>
    <p:sldId id="299" r:id="rId18"/>
    <p:sldId id="301" r:id="rId19"/>
    <p:sldId id="303" r:id="rId20"/>
    <p:sldId id="304" r:id="rId21"/>
    <p:sldId id="311" r:id="rId22"/>
    <p:sldId id="312" r:id="rId23"/>
    <p:sldId id="313" r:id="rId24"/>
    <p:sldId id="315" r:id="rId25"/>
    <p:sldId id="314" r:id="rId26"/>
  </p:sldIdLst>
  <p:sldSz cx="9144000" cy="6858000" type="screen4x3"/>
  <p:notesSz cx="6858000" cy="9144000"/>
  <p:embeddedFontLst>
    <p:embeddedFont>
      <p:font typeface="Museo 500" panose="02000000000000000000" pitchFamily="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useo 100" panose="02000000000000000000" pitchFamily="2" charset="0"/>
      <p:regular r:id="rId33"/>
    </p:embeddedFont>
    <p:embeddedFont>
      <p:font typeface="Museo900-Regular" panose="02000000000000000000" pitchFamily="2" charset="0"/>
      <p:bold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  <p:embeddedFont>
      <p:font typeface="Museo 900" panose="02000000000000000000" pitchFamily="2" charset="0"/>
      <p:bold r:id="rId39"/>
    </p:embeddedFont>
    <p:embeddedFont>
      <p:font typeface="Museo 700" panose="02000000000000000000" pitchFamily="2" charset="0"/>
      <p:bold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296"/>
    <a:srgbClr val="5C89A4"/>
    <a:srgbClr val="CCECFF"/>
    <a:srgbClr val="FEFEFE"/>
    <a:srgbClr val="89CAE4"/>
    <a:srgbClr val="ADDCF3"/>
    <a:srgbClr val="59C4D9"/>
    <a:srgbClr val="FCFCFC"/>
    <a:srgbClr val="D1919B"/>
    <a:srgbClr val="C3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458" y="10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t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5C89A4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5C89A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5C89A4"/>
                </a:solidFill>
                <a:latin typeface="Arial"/>
                <a:cs typeface="Arial"/>
              </a:rPr>
              <a:t>6</a:t>
            </a:r>
            <a:endParaRPr lang="en-US" sz="4500" b="1" dirty="0">
              <a:solidFill>
                <a:srgbClr val="5C89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3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23826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5C89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nit 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Boolean algebra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  <p:pic>
        <p:nvPicPr>
          <p:cNvPr id="35" name="Picture 34" descr="Logo Unit 4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Logo Unit 4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0" name="Picture 49" descr="Unit 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Boolean algebra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2" name="Picture 41" descr="Unit 4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Boolean algebra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Unit 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38296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5C89A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Boolean algebra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4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Boolean algebra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4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Hardware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Proof!</a:t>
            </a: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</p:spPr>
            <p:txBody>
              <a:bodyPr/>
              <a:lstStyle/>
              <a:p>
                <a:r>
                  <a:rPr lang="en-GB" dirty="0" smtClean="0"/>
                  <a:t>Complete the truth table to show that de Morgan’s Law is true, i.e.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800" b="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n-GB" sz="2800" i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bar>
                    <m:r>
                      <a:rPr lang="en-GB" sz="2800" b="0" i="1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2800" b="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bar>
                    <m:r>
                      <a:rPr lang="en-GB" sz="2800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2800" b="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bar>
                  </m:oMath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  <a:blipFill>
                <a:blip r:embed="rId2"/>
                <a:stretch>
                  <a:fillRect l="-2346" t="-2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615445"/>
                  </p:ext>
                </p:extLst>
              </p:nvPr>
            </p:nvGraphicFramePr>
            <p:xfrm>
              <a:off x="1431635" y="2971467"/>
              <a:ext cx="6299200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15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76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576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0011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576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815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8156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GB" sz="240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•</m:t>
                              </m:r>
                            </m:oMath>
                          </a14:m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C89A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C89A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615445"/>
                  </p:ext>
                </p:extLst>
              </p:nvPr>
            </p:nvGraphicFramePr>
            <p:xfrm>
              <a:off x="1431635" y="2971467"/>
              <a:ext cx="6299200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15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15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76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576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0011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576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8156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8156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331" t="-2222" r="-396815" b="-42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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C89A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en-GB" sz="25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C89A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23829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5C89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b="1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 smtClean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solidFill>
                              <a:srgbClr val="FF0000"/>
                            </a:solidFill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540385" algn="l"/>
                              <a:tab pos="810260" algn="l"/>
                              <a:tab pos="5671185" algn="r"/>
                            </a:tabLst>
                          </a:pPr>
                          <a:r>
                            <a:rPr lang="en-GB" sz="25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GB" sz="2500" dirty="0">
                            <a:effectLst/>
                            <a:latin typeface="Arial" panose="020B0604020202020204" pitchFamily="34" charset="0"/>
                            <a:ea typeface="Corbel" panose="020B05030202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rgbClr val="238296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431635" y="5874325"/>
            <a:ext cx="315884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58113" y="5874325"/>
            <a:ext cx="223995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37626" y="3056525"/>
            <a:ext cx="754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9463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41024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88195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83291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Implementing de Morgan’s laws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Complement both terms in the expression e.g. A,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Change </a:t>
                </a:r>
                <a:r>
                  <a:rPr lang="en-GB" dirty="0" smtClean="0">
                    <a:solidFill>
                      <a:srgbClr val="238296"/>
                    </a:solidFill>
                  </a:rPr>
                  <a:t>AND</a:t>
                </a:r>
                <a:r>
                  <a:rPr lang="en-GB" dirty="0" smtClean="0"/>
                  <a:t> to </a:t>
                </a:r>
                <a:r>
                  <a:rPr lang="en-GB" dirty="0" smtClean="0">
                    <a:solidFill>
                      <a:srgbClr val="238296"/>
                    </a:solidFill>
                  </a:rPr>
                  <a:t>OR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238296"/>
                    </a:solidFill>
                  </a:rPr>
                  <a:t>OR</a:t>
                </a:r>
                <a:r>
                  <a:rPr lang="en-GB" dirty="0" smtClean="0"/>
                  <a:t> to </a:t>
                </a:r>
                <a:r>
                  <a:rPr lang="en-GB" dirty="0" smtClean="0">
                    <a:solidFill>
                      <a:srgbClr val="238296"/>
                    </a:solidFill>
                  </a:rPr>
                  <a:t>AND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Invert the result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So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ba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ba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</a:rPr>
                  <a:t> ?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ba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bar>
                    <m:r>
                      <a:rPr lang="en-GB" b="0" i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?</a:t>
                </a:r>
                <a:endParaRPr lang="en-GB" dirty="0">
                  <a:solidFill>
                    <a:srgbClr val="238296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2346" t="-2650" r="-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1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Simplifying expressions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You need to be able to simplify given Boolean expressions</a:t>
            </a:r>
          </a:p>
          <a:p>
            <a:r>
              <a:rPr lang="en-GB" dirty="0" smtClean="0"/>
              <a:t>As well as de Morgan’s laws, there are several other “simplification rules” that will help you to do this</a:t>
            </a:r>
          </a:p>
          <a:p>
            <a:r>
              <a:rPr lang="en-GB" dirty="0" smtClean="0"/>
              <a:t>See if you can fill in the first column on the next slide – remember, X and Y can only be either TRUE or FALSE</a:t>
            </a:r>
            <a:endParaRPr lang="en-GB" dirty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238296"/>
                </a:solidFill>
              </a:rPr>
              <a:t>1 = TRUE, 0 = FALSE</a:t>
            </a:r>
            <a:endParaRPr lang="en-GB" sz="4000" dirty="0">
              <a:solidFill>
                <a:srgbClr val="238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Simplifying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49367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Can you figure out the following general rules?</a:t>
                </a:r>
                <a:endParaRPr lang="en-GB" dirty="0" smtClean="0">
                  <a:solidFill>
                    <a:srgbClr val="238296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• 0 =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• 1 =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• X =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dirty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ba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+ 0 =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+ 1 =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X = </a:t>
                </a:r>
              </a:p>
              <a:p>
                <a:pPr marL="457200" indent="-4572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i="0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bar>
                    <m:r>
                      <a:rPr lang="en-GB" b="0" i="0" dirty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b="0" dirty="0" smtClean="0">
                  <a:solidFill>
                    <a:srgbClr val="23829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dirty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en-GB" i="1" dirty="0" smtClean="0">
                                <a:solidFill>
                                  <a:srgbClr val="23829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GB" b="0" i="0" dirty="0" smtClean="0">
                                <a:solidFill>
                                  <a:srgbClr val="23829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bar>
                      </m:e>
                    </m:bar>
                    <m:r>
                      <a:rPr lang="en-GB" b="0" i="0" dirty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endParaRPr lang="en-GB" b="0" dirty="0" smtClean="0">
                  <a:solidFill>
                    <a:srgbClr val="23829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4936766"/>
              </a:xfrm>
              <a:blipFill>
                <a:blip r:embed="rId2"/>
                <a:stretch>
                  <a:fillRect l="-2502" t="-1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50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Simplifying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General rules:</a:t>
                </a:r>
                <a:endParaRPr lang="en-GB" dirty="0" smtClean="0">
                  <a:solidFill>
                    <a:srgbClr val="238296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• 0 = 0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• 1 = X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 • X = X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dirty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dirty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bar>
                  </m:oMath>
                </a14:m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+ 0 = X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+ 1 = 1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X = X</a:t>
                </a:r>
              </a:p>
              <a:p>
                <a:pPr marL="457200" indent="-4572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bar>
                    <m:r>
                      <a:rPr lang="en-GB" b="0" i="0" dirty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 smtClean="0">
                  <a:solidFill>
                    <a:srgbClr val="23829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i="1" dirty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bar>
                          <m:barPr>
                            <m:pos m:val="top"/>
                            <m:ctrlPr>
                              <a:rPr lang="en-GB" i="1" dirty="0" smtClean="0">
                                <a:solidFill>
                                  <a:srgbClr val="23829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GB" b="0" i="0" dirty="0" smtClean="0">
                                <a:solidFill>
                                  <a:srgbClr val="23829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bar>
                      </m:e>
                    </m:bar>
                    <m:r>
                      <a:rPr lang="en-GB" b="0" i="0" dirty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 smtClean="0">
                    <a:solidFill>
                      <a:srgbClr val="23829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2502" t="-2650" b="-42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2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Some more rules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93817" y="1704179"/>
            <a:ext cx="7797230" cy="345360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Commutative rule</a:t>
            </a:r>
          </a:p>
          <a:p>
            <a:pPr marL="623888" indent="-623888">
              <a:spcAft>
                <a:spcPts val="600"/>
              </a:spcAft>
              <a:buFont typeface="+mj-lt"/>
              <a:buAutoNum type="arabicPeriod" startAt="10"/>
              <a:tabLst>
                <a:tab pos="623888" algn="l"/>
              </a:tabLst>
            </a:pP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Y = Y • X</a:t>
            </a:r>
          </a:p>
          <a:p>
            <a:pPr marL="623888" indent="-623888">
              <a:spcAft>
                <a:spcPts val="600"/>
              </a:spcAft>
              <a:buFont typeface="+mj-lt"/>
              <a:buAutoNum type="arabicPeriod" startAt="10"/>
              <a:tabLst>
                <a:tab pos="623888" algn="l"/>
              </a:tabLst>
            </a:pP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Y = Y + X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Associative rule</a:t>
            </a:r>
            <a:endParaRPr lang="en-GB" dirty="0"/>
          </a:p>
          <a:p>
            <a:pPr marL="623888" indent="-623888">
              <a:spcAft>
                <a:spcPts val="600"/>
              </a:spcAft>
              <a:buFont typeface="+mj-lt"/>
              <a:buAutoNum type="arabicPeriod" startAt="12"/>
              <a:tabLst>
                <a:tab pos="623888" algn="l"/>
              </a:tabLst>
            </a:pP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(Y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Z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= (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 • Y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•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Z</a:t>
            </a:r>
            <a:endParaRPr lang="en-GB" dirty="0">
              <a:solidFill>
                <a:srgbClr val="23829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623888" indent="-623888">
              <a:spcAft>
                <a:spcPts val="600"/>
              </a:spcAft>
              <a:buFont typeface="+mj-lt"/>
              <a:buAutoNum type="arabicPeriod" startAt="12"/>
              <a:tabLst>
                <a:tab pos="623888" algn="l"/>
              </a:tabLst>
            </a:pP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(Y + Z) = (X + Y) + Z</a:t>
            </a:r>
            <a:endParaRPr lang="en-GB" dirty="0">
              <a:solidFill>
                <a:srgbClr val="23829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Distributive rule</a:t>
            </a:r>
            <a:endParaRPr lang="en-GB" dirty="0"/>
          </a:p>
          <a:p>
            <a:pPr marL="623888" indent="-623888">
              <a:spcAft>
                <a:spcPts val="600"/>
              </a:spcAft>
              <a:buFont typeface="+mj-lt"/>
              <a:buAutoNum type="arabicPeriod" startAt="14"/>
              <a:tabLst>
                <a:tab pos="623888" algn="l"/>
              </a:tabLst>
            </a:pP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• (Y + Z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 • Y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 • Z</a:t>
            </a:r>
            <a:endParaRPr lang="en-GB" dirty="0" smtClean="0">
              <a:solidFill>
                <a:srgbClr val="23829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623888" indent="-623888">
              <a:spcAft>
                <a:spcPts val="600"/>
              </a:spcAft>
              <a:buFont typeface="+mj-lt"/>
              <a:buAutoNum type="arabicPeriod" startAt="14"/>
              <a:tabLst>
                <a:tab pos="623888" algn="l"/>
              </a:tabLst>
            </a:pP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(X+ Y)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(W + Z) =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 • W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X • Z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• W </a:t>
            </a:r>
            <a:r>
              <a:rPr lang="en-GB" dirty="0" smtClean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+ </a:t>
            </a:r>
            <a:r>
              <a:rPr lang="en-GB" dirty="0">
                <a:solidFill>
                  <a:srgbClr val="23829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• Z</a:t>
            </a:r>
            <a:endParaRPr lang="en-GB" dirty="0" smtClean="0">
              <a:solidFill>
                <a:srgbClr val="23829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14"/>
              <a:tabLst>
                <a:tab pos="623888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669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</a:t>
            </a:r>
            <a:r>
              <a:rPr lang="en-GB" smtClean="0"/>
              <a:t>in </a:t>
            </a:r>
            <a:r>
              <a:rPr lang="en-GB" b="1" smtClean="0"/>
              <a:t>Task </a:t>
            </a:r>
            <a:r>
              <a:rPr lang="en-GB" b="1" dirty="0" smtClean="0"/>
              <a:t>1</a:t>
            </a:r>
            <a:r>
              <a:rPr lang="en-GB" dirty="0" smtClean="0"/>
              <a:t> on </a:t>
            </a:r>
            <a:r>
              <a:rPr lang="en-GB" b="1" dirty="0" smtClean="0"/>
              <a:t>Worksheet 6</a:t>
            </a:r>
          </a:p>
        </p:txBody>
      </p:sp>
    </p:spTree>
    <p:extLst>
      <p:ext uri="{BB962C8B-B14F-4D97-AF65-F5344CB8AC3E}">
        <p14:creationId xmlns:p14="http://schemas.microsoft.com/office/powerpoint/2010/main" val="120652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Logic diagrams using NAND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NAND gate is equivalent to a combination of an AND gate and a NOT gate: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  <a:tabLst>
                <a:tab pos="268288" algn="l"/>
              </a:tabLst>
            </a:pPr>
            <a:r>
              <a:rPr lang="en-GB" dirty="0" smtClean="0"/>
              <a:t>	Is </a:t>
            </a:r>
            <a:r>
              <a:rPr lang="en-GB" dirty="0"/>
              <a:t>equivalent </a:t>
            </a:r>
            <a:r>
              <a:rPr lang="en-GB" dirty="0" smtClean="0"/>
              <a:t>to: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052" name="Picture 4" descr="C:\Users\Rob\AppData\Roaming\PixelMetrics\CaptureWiz\Temp\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65" y="2774042"/>
            <a:ext cx="5633939" cy="13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Rob\AppData\Roaming\PixelMetrics\CaptureWiz\Temp\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03" y="4905089"/>
            <a:ext cx="3365223" cy="12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5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NOR gate is equivalent to a combination of an OR gate and a NOT gate: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  <a:tabLst>
                <a:tab pos="268288" algn="l"/>
              </a:tabLst>
            </a:pPr>
            <a:r>
              <a:rPr lang="en-GB" dirty="0" smtClean="0"/>
              <a:t>	Is equivalent to: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098" name="Picture 2" descr="C:\Users\Rob\AppData\Roaming\PixelMetrics\CaptureWiz\Temp\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91" y="2724622"/>
            <a:ext cx="5946213" cy="14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Drawing circuits using NOR</a:t>
            </a:r>
            <a:endParaRPr lang="en-GB" dirty="0"/>
          </a:p>
        </p:txBody>
      </p:sp>
      <p:pic>
        <p:nvPicPr>
          <p:cNvPr id="4100" name="Picture 4" descr="C:\Users\Rob\AppData\Roaming\PixelMetrics\CaptureWiz\Temp\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61" y="4871174"/>
            <a:ext cx="3524908" cy="13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4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Using NAND and NOR gates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Using only NAND and NOR gates and with the aid of de Morgan’s Laws, draw logic diagrams for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rgbClr val="238296"/>
                    </a:solidFill>
                  </a:rPr>
                  <a:t>	</a:t>
                </a:r>
                <a:r>
                  <a:rPr lang="en-GB" dirty="0">
                    <a:solidFill>
                      <a:srgbClr val="238296"/>
                    </a:solidFill>
                  </a:rPr>
                  <a:t>(i)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b="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a:rPr lang="en-GB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b="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 smtClean="0">
                  <a:solidFill>
                    <a:srgbClr val="238296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38296"/>
                    </a:solidFill>
                  </a:rPr>
                  <a:t>	(ii)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m:rPr>
                        <m:nor/>
                      </m:rPr>
                      <a:rPr lang="en-GB" sz="2400" dirty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bar>
                      <m:barPr>
                        <m:pos m:val="top"/>
                        <m:ctrlPr>
                          <a:rPr lang="en-GB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2346" t="-2650" r="-2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0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Be familiar with the use of Boolean identities and De Morgan’s laws to manipulate and simplify Boolean expressions</a:t>
            </a:r>
          </a:p>
          <a:p>
            <a:pPr lvl="0"/>
            <a:r>
              <a:rPr lang="en-GB" dirty="0"/>
              <a:t>Write a Boolean expression for a given logic gate circuit, and vice versa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6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Using NAND and NOR gates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Using only NAND and NOR gates and with the aid of de Morgan’s Laws, draw circuits for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	</a:t>
                </a:r>
                <a:r>
                  <a:rPr lang="en-GB" dirty="0" smtClean="0">
                    <a:solidFill>
                      <a:srgbClr val="238296"/>
                    </a:solidFill>
                  </a:rPr>
                  <a:t>(i)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 smtClean="0">
                  <a:solidFill>
                    <a:srgbClr val="238296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38296"/>
                    </a:solidFill>
                  </a:rPr>
                  <a:t>	</a:t>
                </a:r>
                <a:endParaRPr lang="en-GB" dirty="0" smtClean="0">
                  <a:solidFill>
                    <a:srgbClr val="238296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38296"/>
                    </a:solidFill>
                  </a:rPr>
                  <a:t>	</a:t>
                </a:r>
                <a:r>
                  <a:rPr lang="en-GB" dirty="0" smtClean="0">
                    <a:solidFill>
                      <a:srgbClr val="238296"/>
                    </a:solidFill>
                  </a:rPr>
                  <a:t>(ii)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GB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m:rPr>
                        <m:nor/>
                      </m:rPr>
                      <a:rPr lang="en-GB" sz="2800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bar>
                      <m:barPr>
                        <m:pos m:val="top"/>
                        <m:ctrlPr>
                          <a:rPr lang="en-GB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2346" t="-2650" r="-2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C:\Users\Rob\AppData\Roaming\PixelMetrics\CaptureWiz\Temp\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65" y="4058374"/>
            <a:ext cx="3524908" cy="13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Rob\AppData\Roaming\PixelMetrics\CaptureWiz\Temp\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88" y="2789532"/>
            <a:ext cx="3365223" cy="12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1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Writing expressions representing logic circuits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249714"/>
            <a:ext cx="7797230" cy="2908072"/>
          </a:xfrm>
        </p:spPr>
        <p:txBody>
          <a:bodyPr/>
          <a:lstStyle/>
          <a:p>
            <a:r>
              <a:rPr lang="en-GB" dirty="0" smtClean="0"/>
              <a:t>Given a logic circuit, we can break it down and find the Boolean expression that it represents</a:t>
            </a:r>
          </a:p>
          <a:p>
            <a:r>
              <a:rPr lang="en-GB" dirty="0" smtClean="0"/>
              <a:t>Label the output from each gate</a:t>
            </a:r>
          </a:p>
          <a:p>
            <a:endParaRPr lang="en-GB" dirty="0"/>
          </a:p>
        </p:txBody>
      </p:sp>
      <p:pic>
        <p:nvPicPr>
          <p:cNvPr id="5122" name="Picture 2" descr="C:\Users\Rob\AppData\Roaming\PixelMetrics\CaptureWiz\Temp\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1" y="3938666"/>
            <a:ext cx="5843305" cy="21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2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249714"/>
            <a:ext cx="7797230" cy="2908072"/>
          </a:xfrm>
        </p:spPr>
        <p:txBody>
          <a:bodyPr/>
          <a:lstStyle/>
          <a:p>
            <a:r>
              <a:rPr lang="en-GB" dirty="0" smtClean="0"/>
              <a:t>Given a logic circuit, we can break it down and find the Boolean expression that it represents</a:t>
            </a:r>
          </a:p>
          <a:p>
            <a:r>
              <a:rPr lang="en-GB" dirty="0" smtClean="0"/>
              <a:t>Label the output from each gate</a:t>
            </a:r>
          </a:p>
          <a:p>
            <a:endParaRPr lang="en-GB" dirty="0"/>
          </a:p>
          <a:p>
            <a:endParaRPr lang="en-GB" dirty="0" smtClean="0"/>
          </a:p>
          <a:p>
            <a:pPr>
              <a:spcAft>
                <a:spcPts val="0"/>
              </a:spcAft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Can you simplify R? How many gates are needed?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Writing expressions representing logic circuits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267" y="3667308"/>
            <a:ext cx="6555467" cy="20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7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simpler circuit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R 	= A + B</a:t>
                </a:r>
                <a:r>
                  <a:rPr lang="en-GB" sz="2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</m:oMath>
                </a14:m>
                <a:r>
                  <a:rPr lang="en-GB" dirty="0" smtClean="0"/>
                  <a:t> (A + C)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= A + A</a:t>
                </a:r>
                <a:r>
                  <a:rPr lang="en-GB" sz="2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 smtClean="0"/>
                  <a:t>B + B</a:t>
                </a:r>
                <a:r>
                  <a:rPr lang="en-GB" sz="2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 smtClean="0"/>
                  <a:t>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= A</a:t>
                </a:r>
                <a:r>
                  <a:rPr lang="en-GB" sz="28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</m:oMath>
                </a14:m>
                <a:r>
                  <a:rPr lang="en-GB" dirty="0" smtClean="0"/>
                  <a:t> (1 + B) + B</a:t>
                </a:r>
                <a:r>
                  <a:rPr lang="en-GB" sz="28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dirty="0" smtClean="0"/>
                  <a:t>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b="1" dirty="0" smtClean="0">
                    <a:solidFill>
                      <a:srgbClr val="238296"/>
                    </a:solidFill>
                  </a:rPr>
                  <a:t>= A + B</a:t>
                </a:r>
                <a:r>
                  <a:rPr lang="en-GB" sz="2800" b="1" dirty="0">
                    <a:solidFill>
                      <a:srgbClr val="238296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1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r>
                      <a:rPr lang="en-GB" sz="2800" b="1" i="1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b="1" dirty="0" smtClean="0">
                    <a:solidFill>
                      <a:srgbClr val="238296"/>
                    </a:solidFill>
                  </a:rPr>
                  <a:t>C</a:t>
                </a:r>
                <a:endParaRPr lang="en-GB" b="1" dirty="0">
                  <a:solidFill>
                    <a:srgbClr val="238296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2502" t="-1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C:\Users\Rob\AppData\Roaming\PixelMetrics\CaptureWiz\Temp\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00" y="4169912"/>
            <a:ext cx="6925628" cy="15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in </a:t>
            </a:r>
            <a:r>
              <a:rPr lang="en-GB" b="1" dirty="0" smtClean="0"/>
              <a:t>Task 2</a:t>
            </a:r>
          </a:p>
          <a:p>
            <a:r>
              <a:rPr lang="en-GB" dirty="0" smtClean="0"/>
              <a:t>Here’s an extra one to start you off:</a:t>
            </a:r>
          </a:p>
          <a:p>
            <a:pPr lvl="1"/>
            <a:r>
              <a:rPr lang="en-GB" dirty="0" smtClean="0"/>
              <a:t>Can you simplify this circuit?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16718" y="4566469"/>
            <a:ext cx="716380" cy="4972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C:\Users\Rob\AppData\Roaming\PixelMetrics\CaptureWiz\Temp\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33" y="4104856"/>
            <a:ext cx="6317523" cy="15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45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Boolean algebra seems tricky at first</a:t>
            </a:r>
          </a:p>
          <a:p>
            <a:r>
              <a:rPr lang="en-GB" dirty="0" smtClean="0"/>
              <a:t>It’s all a matter of lots and lots of practice</a:t>
            </a:r>
          </a:p>
          <a:p>
            <a:r>
              <a:rPr lang="en-GB" dirty="0" smtClean="0"/>
              <a:t>Try and familiarise yourself with de Morgan’s Laws and the other useful rules for simplifying expressions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72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\AppData\Roaming\PixelMetrics\CaptureWiz\Temp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1" y="1277519"/>
            <a:ext cx="4522766" cy="54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Augustus de Morgan (1806 - 71)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1382" y="1704179"/>
            <a:ext cx="3801423" cy="3453607"/>
          </a:xfrm>
        </p:spPr>
        <p:txBody>
          <a:bodyPr/>
          <a:lstStyle/>
          <a:p>
            <a:r>
              <a:rPr lang="en-GB" dirty="0" smtClean="0"/>
              <a:t>De Morgan was a mathematician and logician who formulated laws to simplify Boolean expressions</a:t>
            </a:r>
          </a:p>
          <a:p>
            <a:r>
              <a:rPr lang="en-GB" dirty="0" smtClean="0"/>
              <a:t>This had little practical use in his lifetime but became of major significance with the advent of computers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0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 Morgan’s laws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28964"/>
          </a:xfrm>
        </p:spPr>
        <p:txBody>
          <a:bodyPr/>
          <a:lstStyle/>
          <a:p>
            <a:r>
              <a:rPr lang="en-GB" dirty="0" smtClean="0"/>
              <a:t>In the last lesson, it was stated that any Boolean function can be converted to one using only NAND functions</a:t>
            </a:r>
          </a:p>
          <a:p>
            <a:r>
              <a:rPr lang="en-GB" dirty="0" smtClean="0"/>
              <a:t>It is also true that </a:t>
            </a:r>
            <a:r>
              <a:rPr lang="en-GB" dirty="0"/>
              <a:t>any Boolean function can be converted to one using only </a:t>
            </a:r>
            <a:r>
              <a:rPr lang="en-GB" dirty="0" smtClean="0"/>
              <a:t>NOR functions</a:t>
            </a:r>
          </a:p>
          <a:p>
            <a:pPr lvl="1"/>
            <a:r>
              <a:rPr lang="en-GB" dirty="0" smtClean="0"/>
              <a:t>Using only one type of gate reduces manufacturing costs</a:t>
            </a:r>
          </a:p>
          <a:p>
            <a:pPr lvl="1"/>
            <a:r>
              <a:rPr lang="en-GB" dirty="0" smtClean="0"/>
              <a:t>De Morgan would have been astonished that his work had such commercial significance!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94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 Morgan’s first law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This states that</a:t>
                </a:r>
              </a:p>
              <a:p>
                <a:pPr marL="0" indent="0">
                  <a:buNone/>
                  <a:tabLst>
                    <a:tab pos="900113" algn="l"/>
                  </a:tabLst>
                </a:pPr>
                <a:r>
                  <a:rPr lang="en-GB" dirty="0"/>
                  <a:t> </a:t>
                </a: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320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m:rPr>
                        <m:nor/>
                      </m:rPr>
                      <a:rPr lang="en-GB" sz="3200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bar>
                      <m:barPr>
                        <m:pos m:val="top"/>
                        <m:ctrlPr>
                          <a:rPr lang="en-GB" sz="32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  <m:r>
                      <a:rPr lang="en-GB" sz="320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32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 smtClean="0"/>
              </a:p>
              <a:p>
                <a:pPr marL="0" indent="0">
                  <a:buNone/>
                  <a:tabLst>
                    <a:tab pos="900113" algn="l"/>
                  </a:tabLst>
                </a:pPr>
                <a:endParaRPr lang="en-GB" dirty="0" smtClean="0"/>
              </a:p>
              <a:p>
                <a:r>
                  <a:rPr lang="en-GB" dirty="0" smtClean="0"/>
                  <a:t>Looking </a:t>
                </a:r>
                <a:r>
                  <a:rPr lang="en-GB" dirty="0"/>
                  <a:t>at the </a:t>
                </a:r>
                <a:r>
                  <a:rPr lang="en-GB" dirty="0" smtClean="0"/>
                  <a:t>Venn diagram</a:t>
                </a:r>
                <a:r>
                  <a:rPr lang="en-GB" dirty="0"/>
                  <a:t>, </a:t>
                </a:r>
                <a:r>
                  <a:rPr lang="en-GB" dirty="0" smtClean="0"/>
                  <a:t>the white area represents A OR B</a:t>
                </a:r>
              </a:p>
              <a:p>
                <a:r>
                  <a:rPr lang="en-GB" dirty="0" smtClean="0"/>
                  <a:t>The blue area </a:t>
                </a:r>
                <a:r>
                  <a:rPr lang="en-GB" dirty="0"/>
                  <a:t>is everything that is (NOT A) AND (NOT B)</a:t>
                </a:r>
                <a:endParaRPr lang="en-GB" sz="3200" dirty="0">
                  <a:solidFill>
                    <a:srgbClr val="23829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/>
                  <a:t>X represents all the blue area, NOT (A OR B)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2346" t="-2650" b="-24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Rob\AppData\Roaming\PixelMetrics\CaptureWiz\Temp\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1704179"/>
            <a:ext cx="2663485" cy="17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2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 Morgan’s first law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</p:spPr>
            <p:txBody>
              <a:bodyPr/>
              <a:lstStyle/>
              <a:p>
                <a:r>
                  <a:rPr lang="en-GB" dirty="0" smtClean="0"/>
                  <a:t>Complete the truth table to show that de Morgan’s Law is true, i.e.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80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m:rPr>
                        <m:nor/>
                      </m:rPr>
                      <a:rPr lang="en-GB" sz="2800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bar>
                      <m:barPr>
                        <m:pos m:val="top"/>
                        <m:ctrlPr>
                          <a:rPr lang="en-GB" sz="28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  <m:r>
                      <a:rPr lang="en-GB" sz="280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28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  <a:blipFill>
                <a:blip r:embed="rId2"/>
                <a:stretch>
                  <a:fillRect l="-2346" t="-2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39224"/>
              </p:ext>
            </p:extLst>
          </p:nvPr>
        </p:nvGraphicFramePr>
        <p:xfrm>
          <a:off x="1431635" y="2971467"/>
          <a:ext cx="62992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9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GB" sz="2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9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4036301" y="3053273"/>
            <a:ext cx="754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83658" y="3044037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5584" y="3044037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5847" y="3053273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65048" y="3053273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31635" y="5874325"/>
            <a:ext cx="315884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58113" y="5874325"/>
            <a:ext cx="223995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 Morgan’s first law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</p:spPr>
            <p:txBody>
              <a:bodyPr/>
              <a:lstStyle/>
              <a:p>
                <a:r>
                  <a:rPr lang="en-GB" dirty="0" smtClean="0"/>
                  <a:t>Complete the truth table to show that de Morgan’s Law is true, i.e.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80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m:rPr>
                        <m:nor/>
                      </m:rPr>
                      <a:rPr lang="en-GB" sz="2800" dirty="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•</m:t>
                    </m:r>
                    <m:bar>
                      <m:barPr>
                        <m:pos m:val="top"/>
                        <m:ctrlPr>
                          <a:rPr lang="en-GB" sz="28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  <m:r>
                      <a:rPr lang="en-GB" sz="280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28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  <a:blipFill>
                <a:blip r:embed="rId2"/>
                <a:stretch>
                  <a:fillRect l="-2346" t="-2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85731"/>
              </p:ext>
            </p:extLst>
          </p:nvPr>
        </p:nvGraphicFramePr>
        <p:xfrm>
          <a:off x="1431635" y="2971467"/>
          <a:ext cx="62992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+ 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9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GB" sz="2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9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5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036301" y="3053273"/>
            <a:ext cx="754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83658" y="3044037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65584" y="3044037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85847" y="3053273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65048" y="3053273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31635" y="5874325"/>
            <a:ext cx="315884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558113" y="5874325"/>
            <a:ext cx="223995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6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 Morgan’s second law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920956" cy="3453607"/>
              </a:xfrm>
            </p:spPr>
            <p:txBody>
              <a:bodyPr/>
              <a:lstStyle/>
              <a:p>
                <a:r>
                  <a:rPr lang="en-GB" dirty="0" smtClean="0"/>
                  <a:t>This states that</a:t>
                </a:r>
              </a:p>
              <a:p>
                <a:pPr marL="0" indent="0">
                  <a:buNone/>
                </a:pPr>
                <a:r>
                  <a:rPr lang="en-GB" sz="3200" dirty="0">
                    <a:solidFill>
                      <a:srgbClr val="238296"/>
                    </a:solidFill>
                  </a:rPr>
                  <a:t>	</a:t>
                </a:r>
                <a:r>
                  <a:rPr lang="en-GB" sz="3200" dirty="0" smtClean="0">
                    <a:solidFill>
                      <a:srgbClr val="238296"/>
                    </a:solidFill>
                  </a:rPr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320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3200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  <m:r>
                      <a:rPr lang="en-GB" sz="320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32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a:rPr lang="en-GB" sz="320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32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32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Looking </a:t>
                </a:r>
                <a:r>
                  <a:rPr lang="en-GB" dirty="0"/>
                  <a:t>at the Venn </a:t>
                </a:r>
                <a:r>
                  <a:rPr lang="en-GB" dirty="0" smtClean="0"/>
                  <a:t>diagram,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40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24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400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n-GB" sz="24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>X cannot be in the white area, so it must be in the red, orange or blue area</a:t>
                </a:r>
              </a:p>
              <a:p>
                <a:r>
                  <a:rPr lang="en-GB" dirty="0"/>
                  <a:t>That is, X is either not in A, or not in B, or not in </a:t>
                </a:r>
                <a:r>
                  <a:rPr lang="en-GB" dirty="0" smtClean="0"/>
                  <a:t>either</a:t>
                </a:r>
                <a:endParaRPr lang="en-GB" dirty="0" smtClean="0"/>
              </a:p>
              <a:p>
                <a:r>
                  <a:rPr lang="en-GB" dirty="0" smtClean="0"/>
                  <a:t>This is the definition of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rgbClr val="5C89A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sz="2400" b="0" i="0" smtClean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2400" b="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bar>
                    <m:r>
                      <a:rPr lang="en-GB" sz="2400" i="0">
                        <a:solidFill>
                          <a:srgbClr val="238296"/>
                        </a:solidFill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24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400" i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bar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920956" cy="3453607"/>
              </a:xfrm>
              <a:blipFill>
                <a:blip r:embed="rId2"/>
                <a:stretch>
                  <a:fillRect l="-2309" t="-2650" r="-693" b="-25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Rob\AppData\Roaming\PixelMetrics\CaptureWiz\Temp\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5" y="1704179"/>
            <a:ext cx="2673930" cy="173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3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 Morgan’s </a:t>
            </a:r>
            <a:r>
              <a:rPr lang="en-GB" dirty="0" smtClean="0"/>
              <a:t>second </a:t>
            </a:r>
            <a:r>
              <a:rPr lang="en-GB" dirty="0"/>
              <a:t>law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</p:spPr>
            <p:txBody>
              <a:bodyPr/>
              <a:lstStyle/>
              <a:p>
                <a:r>
                  <a:rPr lang="en-GB" dirty="0" smtClean="0"/>
                  <a:t>Complete the truth table to show that de Morgan’s Law is true, i.e.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GB" sz="2800" i="1" smtClean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bar>
                    <m:r>
                      <a:rPr lang="en-GB" sz="2800" i="1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GB" sz="28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bar>
                    <m:r>
                      <a:rPr lang="en-GB" sz="2800">
                        <a:solidFill>
                          <a:srgbClr val="23829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GB" sz="2800" i="1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rgbClr val="23829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bar>
                  </m:oMath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24280" y="1704179"/>
                <a:ext cx="7797230" cy="3985421"/>
              </a:xfrm>
              <a:blipFill>
                <a:blip r:embed="rId2"/>
                <a:stretch>
                  <a:fillRect l="-2346" t="-2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76056"/>
              </p:ext>
            </p:extLst>
          </p:nvPr>
        </p:nvGraphicFramePr>
        <p:xfrm>
          <a:off x="1431635" y="2971467"/>
          <a:ext cx="62992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28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GB" sz="2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GB" sz="2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9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2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en-GB" sz="2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89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82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9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endParaRPr lang="en-GB" sz="2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2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25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38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431635" y="5874325"/>
            <a:ext cx="315884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58113" y="5874325"/>
            <a:ext cx="2239950" cy="0"/>
          </a:xfrm>
          <a:prstGeom prst="straightConnector1">
            <a:avLst/>
          </a:prstGeom>
          <a:ln w="57150">
            <a:solidFill>
              <a:srgbClr val="238296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7626" y="3056525"/>
            <a:ext cx="75474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69463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41024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88195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83291" y="3056525"/>
            <a:ext cx="2722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973290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4</Template>
  <TotalTime>3151</TotalTime>
  <Words>829</Words>
  <Application>Microsoft Office PowerPoint</Application>
  <PresentationFormat>On-screen Show (4:3)</PresentationFormat>
  <Paragraphs>272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Museo 500</vt:lpstr>
      <vt:lpstr>Calibri</vt:lpstr>
      <vt:lpstr>Museo 100</vt:lpstr>
      <vt:lpstr>Symbol</vt:lpstr>
      <vt:lpstr>Museo900-Regular</vt:lpstr>
      <vt:lpstr>Corbel</vt:lpstr>
      <vt:lpstr>Arial</vt:lpstr>
      <vt:lpstr>Museo 900</vt:lpstr>
      <vt:lpstr>Museo 700</vt:lpstr>
      <vt:lpstr>Cambria Math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86</cp:revision>
  <dcterms:created xsi:type="dcterms:W3CDTF">2015-09-10T08:50:51Z</dcterms:created>
  <dcterms:modified xsi:type="dcterms:W3CDTF">2016-01-07T08:33:55Z</dcterms:modified>
</cp:coreProperties>
</file>