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sldIdLst>
    <p:sldId id="260" r:id="rId2"/>
    <p:sldId id="261" r:id="rId3"/>
    <p:sldId id="262" r:id="rId4"/>
    <p:sldId id="263" r:id="rId5"/>
    <p:sldId id="265" r:id="rId6"/>
    <p:sldId id="283" r:id="rId7"/>
    <p:sldId id="266" r:id="rId8"/>
    <p:sldId id="267" r:id="rId9"/>
    <p:sldId id="268" r:id="rId10"/>
    <p:sldId id="269" r:id="rId11"/>
    <p:sldId id="270" r:id="rId12"/>
    <p:sldId id="271" r:id="rId13"/>
    <p:sldId id="280" r:id="rId14"/>
    <p:sldId id="272" r:id="rId15"/>
    <p:sldId id="273" r:id="rId16"/>
    <p:sldId id="274" r:id="rId17"/>
    <p:sldId id="275" r:id="rId18"/>
    <p:sldId id="276" r:id="rId19"/>
    <p:sldId id="277" r:id="rId20"/>
    <p:sldId id="278" r:id="rId21"/>
    <p:sldId id="281" r:id="rId22"/>
    <p:sldId id="282" r:id="rId23"/>
    <p:sldId id="279" r:id="rId24"/>
    <p:sldId id="284" r:id="rId25"/>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Museo 700" panose="02000000000000000000" pitchFamily="2" charset="0"/>
      <p:bold r:id="rId31"/>
    </p:embeddedFont>
    <p:embeddedFont>
      <p:font typeface="Museo900-Regular" panose="02000000000000000000" pitchFamily="2" charset="0"/>
      <p:bold r:id="rId32"/>
    </p:embeddedFont>
    <p:embeddedFont>
      <p:font typeface="Museo 100" panose="02000000000000000000" pitchFamily="2" charset="0"/>
      <p:regular r:id="rId33"/>
    </p:embeddedFont>
    <p:embeddedFont>
      <p:font typeface="Museo 500" panose="02000000000000000000" pitchFamily="2" charset="0"/>
      <p:regular r:id="rId34"/>
    </p:embeddedFont>
    <p:embeddedFont>
      <p:font typeface="Museo 900" panose="02000000000000000000" pitchFamily="2" charset="0"/>
      <p:bold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90E6"/>
    <a:srgbClr val="4CE3FC"/>
    <a:srgbClr val="92EDC5"/>
    <a:srgbClr val="0BD9AA"/>
    <a:srgbClr val="B9D769"/>
    <a:srgbClr val="70BC22"/>
    <a:srgbClr val="F68D21"/>
    <a:srgbClr val="636466"/>
    <a:srgbClr val="646363"/>
    <a:srgbClr val="FEBB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snapToObjects="1" showGuides="1">
      <p:cViewPr varScale="1">
        <p:scale>
          <a:sx n="51" d="100"/>
          <a:sy n="51" d="100"/>
        </p:scale>
        <p:origin x="90" y="366"/>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01/02/2017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p:cNvGrpSpPr/>
          <p:nvPr userDrawn="1"/>
        </p:nvGrpSpPr>
        <p:grpSpPr>
          <a:xfrm>
            <a:off x="0" y="0"/>
            <a:ext cx="9144003" cy="6858000"/>
            <a:chOff x="0" y="0"/>
            <a:chExt cx="9144003" cy="6858000"/>
          </a:xfrm>
        </p:grpSpPr>
        <p:pic>
          <p:nvPicPr>
            <p:cNvPr id="4" name="Picture 3" descr="Unit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userDrawn="1"/>
          </p:nvSpPr>
          <p:spPr>
            <a:xfrm>
              <a:off x="6779382" y="517236"/>
              <a:ext cx="2364621" cy="738909"/>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1600"/>
            </a:p>
          </p:txBody>
        </p:sp>
        <p:pic>
          <p:nvPicPr>
            <p:cNvPr id="10" name="Picture 9"/>
            <p:cNvPicPr>
              <a:picLocks noChangeAspect="1"/>
            </p:cNvPicPr>
            <p:nvPr userDrawn="1"/>
          </p:nvPicPr>
          <p:blipFill>
            <a:blip r:embed="rId3"/>
            <a:stretch>
              <a:fillRect/>
            </a:stretch>
          </p:blipFill>
          <p:spPr>
            <a:xfrm>
              <a:off x="6882134" y="621048"/>
              <a:ext cx="1642741" cy="547581"/>
            </a:xfrm>
            <a:prstGeom prst="rect">
              <a:avLst/>
            </a:prstGeom>
          </p:spPr>
        </p:pic>
      </p:grpSp>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4CE3FC"/>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sp>
        <p:nvSpPr>
          <p:cNvPr id="24" name="Text Placeholder 23"/>
          <p:cNvSpPr>
            <a:spLocks noGrp="1"/>
          </p:cNvSpPr>
          <p:nvPr>
            <p:ph type="body" sz="quarter" idx="12"/>
          </p:nvPr>
        </p:nvSpPr>
        <p:spPr>
          <a:xfrm>
            <a:off x="1135884" y="4100382"/>
            <a:ext cx="972000" cy="972000"/>
          </a:xfrm>
          <a:prstGeom prst="rect">
            <a:avLst/>
          </a:prstGeom>
          <a:noFill/>
          <a:ln w="114300" cmpd="sng">
            <a:solidFill>
              <a:srgbClr val="0490E6"/>
            </a:solidFill>
            <a:miter lim="800000"/>
          </a:ln>
        </p:spPr>
        <p:txBody>
          <a:bodyPr vert="horz" lIns="0" tIns="0" rIns="0" bIns="0" anchor="ctr" anchorCtr="0"/>
          <a:lstStyle>
            <a:lvl1pPr marL="0" indent="0" algn="ctr">
              <a:buNone/>
              <a:defRPr sz="7200" b="1">
                <a:solidFill>
                  <a:srgbClr val="0490E6"/>
                </a:solidFill>
                <a:latin typeface="Museo900-Regular"/>
                <a:cs typeface="Museo900-Regular"/>
              </a:defRPr>
            </a:lvl1pPr>
          </a:lstStyle>
          <a:p>
            <a:pPr lvl="0"/>
            <a:r>
              <a:rPr lang="en-US" smtClean="0"/>
              <a:t>Click to edit Master text styles</a:t>
            </a:r>
          </a:p>
        </p:txBody>
      </p:sp>
      <p:pic>
        <p:nvPicPr>
          <p:cNvPr id="8" name="Picture 7" descr="Logo.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490E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4026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4CE3FC"/>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6" name="Picture 15" descr="Unit 2.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490E6"/>
                </a:solidFill>
                <a:latin typeface="Arial"/>
                <a:cs typeface="Arial"/>
              </a:defRPr>
            </a:lvl2pPr>
            <a:lvl3pPr marL="723900" indent="-279400">
              <a:lnSpc>
                <a:spcPct val="100000"/>
              </a:lnSpc>
              <a:buFont typeface="Arial"/>
              <a:buChar char="•"/>
              <a:defRPr lang="en-US" sz="2000" kern="1200" baseline="0" dirty="0" smtClean="0">
                <a:solidFill>
                  <a:srgbClr val="4CE3FC"/>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smtClean="0">
                <a:solidFill>
                  <a:srgbClr val="FFFFFF"/>
                </a:solidFill>
                <a:latin typeface="Arial"/>
                <a:cs typeface="Arial"/>
              </a:rPr>
              <a:t>Introduction to the Internet</a:t>
            </a:r>
            <a:br>
              <a:rPr lang="en-US" sz="1200" b="1" dirty="0" smtClean="0">
                <a:solidFill>
                  <a:srgbClr val="FFFFFF"/>
                </a:solidFill>
                <a:latin typeface="Arial"/>
                <a:cs typeface="Arial"/>
              </a:rPr>
            </a:br>
            <a:r>
              <a:rPr lang="en-US" sz="1200" b="0" dirty="0" smtClean="0">
                <a:solidFill>
                  <a:srgbClr val="FFFFFF"/>
                </a:solidFill>
                <a:latin typeface="Arial"/>
                <a:cs typeface="Arial"/>
              </a:rPr>
              <a:t>Unit 2 Communication and Internet technologies</a:t>
            </a:r>
          </a:p>
          <a:p>
            <a:pPr>
              <a:spcBef>
                <a:spcPts val="288"/>
              </a:spcBef>
            </a:pPr>
            <a:r>
              <a:rPr lang="en-US" sz="1200" b="1" dirty="0" smtClean="0">
                <a:solidFill>
                  <a:srgbClr val="FFFFFF"/>
                </a:solidFill>
                <a:latin typeface="Arial"/>
                <a:cs typeface="Arial"/>
              </a:rPr>
              <a:t/>
            </a:r>
            <a:br>
              <a:rPr lang="en-US" sz="1200" b="1" dirty="0" smtClean="0">
                <a:solidFill>
                  <a:srgbClr val="FFFFFF"/>
                </a:solidFill>
                <a:latin typeface="Arial"/>
                <a:cs typeface="Arial"/>
              </a:rPr>
            </a:br>
            <a:endParaRPr lang="en-US" sz="1200" b="0" dirty="0" smtClean="0">
              <a:solidFill>
                <a:srgbClr val="FFFFFF"/>
              </a:solidFill>
              <a:latin typeface="Arial"/>
              <a:cs typeface="Arial"/>
            </a:endParaRPr>
          </a:p>
        </p:txBody>
      </p:sp>
      <p:pic>
        <p:nvPicPr>
          <p:cNvPr id="17" name="Picture 16" descr="Logo Unit 2.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8" name="Picture 17" descr="Unit 2.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2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490E6"/>
                </a:solidFill>
                <a:latin typeface="Arial"/>
                <a:cs typeface="Arial"/>
              </a:defRPr>
            </a:lvl2pPr>
            <a:lvl3pPr marL="723900" indent="-279400">
              <a:lnSpc>
                <a:spcPct val="100000"/>
              </a:lnSpc>
              <a:buFont typeface="Arial"/>
              <a:buChar char="•"/>
              <a:defRPr lang="en-US" sz="2000" kern="1200" baseline="0" dirty="0" smtClean="0">
                <a:solidFill>
                  <a:srgbClr val="4CE3FC"/>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Introduction to the Internet</a:t>
            </a:r>
            <a:br>
              <a:rPr lang="en-US" sz="1200" b="1" dirty="0" smtClean="0">
                <a:solidFill>
                  <a:srgbClr val="FFFFFF"/>
                </a:solidFill>
                <a:latin typeface="Arial"/>
                <a:cs typeface="Arial"/>
              </a:rPr>
            </a:br>
            <a:r>
              <a:rPr lang="en-US" sz="1200" b="0" dirty="0" smtClean="0">
                <a:solidFill>
                  <a:srgbClr val="FFFFFF"/>
                </a:solidFill>
                <a:latin typeface="Arial"/>
                <a:cs typeface="Arial"/>
              </a:rPr>
              <a:t>Unit 2</a:t>
            </a:r>
            <a:r>
              <a:rPr lang="en-US" sz="1200" b="1" dirty="0" smtClean="0">
                <a:solidFill>
                  <a:srgbClr val="FFFFFF"/>
                </a:solidFill>
                <a:latin typeface="Arial"/>
                <a:cs typeface="Arial"/>
              </a:rPr>
              <a:t> </a:t>
            </a:r>
            <a:r>
              <a:rPr lang="en-US" sz="1200" b="0" dirty="0" smtClean="0">
                <a:solidFill>
                  <a:srgbClr val="FFFFFF"/>
                </a:solidFill>
                <a:latin typeface="Arial"/>
                <a:cs typeface="Arial"/>
              </a:rPr>
              <a:t>Communication and Internet technologies</a:t>
            </a:r>
          </a:p>
        </p:txBody>
      </p:sp>
      <p:pic>
        <p:nvPicPr>
          <p:cNvPr id="23" name="Picture 22" descr="Logo Unit 2.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8" name="Picture 17" descr="Unit 2.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19" name="Picture 18"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2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2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490E6"/>
                </a:solidFill>
                <a:latin typeface="Arial"/>
                <a:cs typeface="Arial"/>
              </a:defRPr>
            </a:lvl2pPr>
            <a:lvl3pPr marL="723900" indent="-279400">
              <a:lnSpc>
                <a:spcPct val="100000"/>
              </a:lnSpc>
              <a:buFont typeface="Arial"/>
              <a:buChar char="•"/>
              <a:defRPr lang="en-US" sz="2000" kern="1200" baseline="0" dirty="0" smtClean="0">
                <a:solidFill>
                  <a:srgbClr val="4CE3FC"/>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Introduction to the Internet</a:t>
            </a:r>
            <a:br>
              <a:rPr lang="en-US" sz="1200" b="1" dirty="0" smtClean="0">
                <a:solidFill>
                  <a:srgbClr val="FFFFFF"/>
                </a:solidFill>
                <a:latin typeface="Arial"/>
                <a:cs typeface="Arial"/>
              </a:rPr>
            </a:br>
            <a:r>
              <a:rPr lang="en-US" sz="1200" b="0" dirty="0" smtClean="0">
                <a:solidFill>
                  <a:srgbClr val="FFFFFF"/>
                </a:solidFill>
                <a:latin typeface="Arial"/>
                <a:cs typeface="Arial"/>
              </a:rPr>
              <a:t>Unit 2 Communication and Internet technologies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6" name="Picture 15" descr="Unit 2.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490E6"/>
                </a:solidFill>
                <a:latin typeface="Arial"/>
                <a:cs typeface="Arial"/>
              </a:defRPr>
            </a:lvl2pPr>
            <a:lvl3pPr marL="723900" indent="-279400">
              <a:lnSpc>
                <a:spcPct val="100000"/>
              </a:lnSpc>
              <a:buFont typeface="Arial"/>
              <a:buChar char="•"/>
              <a:defRPr lang="en-US" sz="2000" kern="1200" baseline="0" dirty="0" smtClean="0">
                <a:solidFill>
                  <a:srgbClr val="4CE3FC"/>
                </a:solidFill>
                <a:latin typeface="Arial"/>
                <a:ea typeface="+mn-ea"/>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TextBox 1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Introduction to the Internet</a:t>
            </a:r>
            <a:br>
              <a:rPr lang="en-US" sz="1200" b="1" dirty="0" smtClean="0">
                <a:solidFill>
                  <a:srgbClr val="FFFFFF"/>
                </a:solidFill>
                <a:latin typeface="Arial"/>
                <a:cs typeface="Arial"/>
              </a:rPr>
            </a:br>
            <a:r>
              <a:rPr lang="en-US" sz="1200" b="0" dirty="0" smtClean="0">
                <a:solidFill>
                  <a:srgbClr val="FFFFFF"/>
                </a:solidFill>
                <a:latin typeface="Arial"/>
                <a:cs typeface="Arial"/>
              </a:rPr>
              <a:t>Unit 2 Communication and Internet technologies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7" name="Picture 6" descr="Logo Unit 2.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pic>
        <p:nvPicPr>
          <p:cNvPr id="8" name="Picture 7" descr="Unit 2.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9" name="TextBox 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Introduction to the Internet </a:t>
            </a:r>
          </a:p>
          <a:p>
            <a:pPr>
              <a:spcBef>
                <a:spcPts val="288"/>
              </a:spcBef>
            </a:pPr>
            <a:r>
              <a:rPr lang="en-US" sz="1200" b="0" dirty="0" smtClean="0">
                <a:solidFill>
                  <a:srgbClr val="FFFFFF"/>
                </a:solidFill>
                <a:latin typeface="Arial"/>
                <a:cs typeface="Arial"/>
              </a:rPr>
              <a:t>Unit 2 Communication and Internet technologies</a:t>
            </a:r>
          </a:p>
        </p:txBody>
      </p:sp>
    </p:spTree>
    <p:extLst>
      <p:ext uri="{BB962C8B-B14F-4D97-AF65-F5344CB8AC3E}">
        <p14:creationId xmlns:p14="http://schemas.microsoft.com/office/powerpoint/2010/main" val="3904652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about/datacenters/gallery/#/all"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sz="4000" dirty="0" smtClean="0">
                <a:latin typeface="Museo 700" panose="02000000000000000000" pitchFamily="50" charset="0"/>
              </a:rPr>
              <a:t>Cambridge</a:t>
            </a:r>
            <a:endParaRPr lang="en-US" sz="4000" b="0" dirty="0" smtClean="0">
              <a:latin typeface="Museo900-Regular"/>
              <a:cs typeface="Museo900-Regular"/>
            </a:endParaRPr>
          </a:p>
          <a:p>
            <a:pPr lvl="2"/>
            <a:r>
              <a:rPr lang="en-US" dirty="0" smtClean="0">
                <a:latin typeface="Museo 500" panose="02000000000000000000" pitchFamily="50" charset="0"/>
              </a:rPr>
              <a:t>IGCSE</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Section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Introduction to the Internet</a:t>
            </a:r>
            <a:br>
              <a:rPr lang="en-US" dirty="0" smtClean="0">
                <a:latin typeface="Museo 900" panose="02000000000000000000" pitchFamily="50" charset="0"/>
              </a:rPr>
            </a:br>
            <a:endParaRPr lang="en-US" dirty="0" smtClean="0">
              <a:latin typeface="Museo 900" panose="02000000000000000000" pitchFamily="50" charset="0"/>
            </a:endParaRPr>
          </a:p>
          <a:p>
            <a:r>
              <a:rPr lang="en-US" sz="2000" dirty="0" smtClean="0">
                <a:latin typeface="Museo 100" panose="02000000000000000000" pitchFamily="50" charset="0"/>
              </a:rPr>
              <a:t>Communication and Internet technologies</a:t>
            </a:r>
            <a:endParaRPr lang="en-US" sz="2000" dirty="0">
              <a:latin typeface="Museo 100" panose="02000000000000000000" pitchFamily="50" charset="0"/>
            </a:endParaRPr>
          </a:p>
        </p:txBody>
      </p:sp>
      <p:sp>
        <p:nvSpPr>
          <p:cNvPr id="7" name="Text Placeholder 6"/>
          <p:cNvSpPr>
            <a:spLocks noGrp="1"/>
          </p:cNvSpPr>
          <p:nvPr>
            <p:ph type="body" sz="quarter" idx="12"/>
          </p:nvPr>
        </p:nvSpPr>
        <p:spPr/>
        <p:txBody>
          <a:bodyPr/>
          <a:lstStyle/>
          <a:p>
            <a:pPr>
              <a:lnSpc>
                <a:spcPts val="4800"/>
              </a:lnSpc>
              <a:spcBef>
                <a:spcPts val="0"/>
              </a:spcBef>
            </a:pPr>
            <a:r>
              <a:rPr lang="en-US" sz="4500" kern="0" spc="-140" dirty="0" smtClean="0">
                <a:latin typeface="Arial"/>
                <a:cs typeface="Arial"/>
              </a:rPr>
              <a:t>3</a:t>
            </a:r>
            <a:endParaRPr lang="en-US" sz="4500" kern="0" spc="-140" dirty="0">
              <a:latin typeface="Arial"/>
              <a:cs typeface="Arial"/>
            </a:endParaRP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Finding information on the </a:t>
            </a:r>
            <a:r>
              <a:rPr lang="en-GB" dirty="0" smtClean="0"/>
              <a:t>World Wide Web</a:t>
            </a:r>
            <a:endParaRPr lang="en-GB" dirty="0"/>
          </a:p>
        </p:txBody>
      </p:sp>
      <p:sp>
        <p:nvSpPr>
          <p:cNvPr id="3" name="Text Placeholder 2"/>
          <p:cNvSpPr>
            <a:spLocks noGrp="1"/>
          </p:cNvSpPr>
          <p:nvPr>
            <p:ph type="body" sz="quarter" idx="14"/>
          </p:nvPr>
        </p:nvSpPr>
        <p:spPr>
          <a:xfrm>
            <a:off x="724280" y="2177592"/>
            <a:ext cx="7797230" cy="3739114"/>
          </a:xfrm>
        </p:spPr>
        <p:txBody>
          <a:bodyPr/>
          <a:lstStyle/>
          <a:p>
            <a:r>
              <a:rPr lang="en-GB" dirty="0" smtClean="0"/>
              <a:t>What are the advantages of using the </a:t>
            </a:r>
            <a:r>
              <a:rPr lang="en-GB" dirty="0"/>
              <a:t>World Wide Web to </a:t>
            </a:r>
            <a:r>
              <a:rPr lang="en-GB" dirty="0" smtClean="0"/>
              <a:t>find information? Consider:</a:t>
            </a:r>
          </a:p>
          <a:p>
            <a:pPr lvl="1"/>
            <a:r>
              <a:rPr lang="en-GB" dirty="0"/>
              <a:t>Who provided the information</a:t>
            </a:r>
          </a:p>
          <a:p>
            <a:pPr lvl="1"/>
            <a:r>
              <a:rPr lang="en-GB" dirty="0" smtClean="0"/>
              <a:t>The accuracy of the information</a:t>
            </a:r>
          </a:p>
          <a:p>
            <a:pPr marL="444500" lvl="1" indent="0">
              <a:buNone/>
            </a:pPr>
            <a:r>
              <a:rPr lang="en-GB" dirty="0" smtClean="0"/>
              <a:t> </a:t>
            </a:r>
          </a:p>
        </p:txBody>
      </p:sp>
    </p:spTree>
    <p:extLst>
      <p:ext uri="{BB962C8B-B14F-4D97-AF65-F5344CB8AC3E}">
        <p14:creationId xmlns:p14="http://schemas.microsoft.com/office/powerpoint/2010/main" val="3478737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Accuracy of information</a:t>
            </a:r>
            <a:endParaRPr lang="en-GB" dirty="0"/>
          </a:p>
        </p:txBody>
      </p:sp>
      <p:sp>
        <p:nvSpPr>
          <p:cNvPr id="3" name="Text Placeholder 2"/>
          <p:cNvSpPr>
            <a:spLocks noGrp="1"/>
          </p:cNvSpPr>
          <p:nvPr>
            <p:ph type="body" sz="quarter" idx="14"/>
          </p:nvPr>
        </p:nvSpPr>
        <p:spPr/>
        <p:txBody>
          <a:bodyPr/>
          <a:lstStyle/>
          <a:p>
            <a:r>
              <a:rPr lang="en-GB" dirty="0" smtClean="0"/>
              <a:t>Information can be put on </a:t>
            </a:r>
            <a:r>
              <a:rPr lang="en-GB" dirty="0"/>
              <a:t>the Internet </a:t>
            </a:r>
            <a:r>
              <a:rPr lang="en-GB" dirty="0" smtClean="0"/>
              <a:t>by anyone</a:t>
            </a:r>
          </a:p>
          <a:p>
            <a:pPr lvl="1"/>
            <a:r>
              <a:rPr lang="en-GB" dirty="0" smtClean="0"/>
              <a:t>It may be biased</a:t>
            </a:r>
          </a:p>
          <a:p>
            <a:pPr lvl="1"/>
            <a:r>
              <a:rPr lang="en-GB" dirty="0" smtClean="0"/>
              <a:t>It may be inaccurate</a:t>
            </a:r>
          </a:p>
          <a:p>
            <a:pPr lvl="1"/>
            <a:r>
              <a:rPr lang="en-GB" dirty="0" smtClean="0"/>
              <a:t>It may be out-of-date</a:t>
            </a:r>
          </a:p>
          <a:p>
            <a:pPr lvl="1"/>
            <a:r>
              <a:rPr lang="en-GB" dirty="0" smtClean="0"/>
              <a:t>It may be so biased or inaccurate that it is potentially life-threatening</a:t>
            </a:r>
            <a:endParaRPr lang="en-GB" dirty="0"/>
          </a:p>
        </p:txBody>
      </p:sp>
    </p:spTree>
    <p:extLst>
      <p:ext uri="{BB962C8B-B14F-4D97-AF65-F5344CB8AC3E}">
        <p14:creationId xmlns:p14="http://schemas.microsoft.com/office/powerpoint/2010/main" val="2547320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3</a:t>
            </a:r>
            <a:endParaRPr lang="en-GB" dirty="0"/>
          </a:p>
        </p:txBody>
      </p:sp>
      <p:sp>
        <p:nvSpPr>
          <p:cNvPr id="5" name="Text Placeholder 4"/>
          <p:cNvSpPr>
            <a:spLocks noGrp="1"/>
          </p:cNvSpPr>
          <p:nvPr>
            <p:ph type="body" sz="quarter" idx="14"/>
          </p:nvPr>
        </p:nvSpPr>
        <p:spPr/>
        <p:txBody>
          <a:bodyPr/>
          <a:lstStyle/>
          <a:p>
            <a:r>
              <a:rPr lang="en-GB" dirty="0" smtClean="0"/>
              <a:t>Try </a:t>
            </a:r>
            <a:r>
              <a:rPr lang="en-GB" b="1" dirty="0" smtClean="0"/>
              <a:t>Task 1</a:t>
            </a:r>
            <a:r>
              <a:rPr lang="en-GB" dirty="0" smtClean="0"/>
              <a:t> on </a:t>
            </a:r>
            <a:r>
              <a:rPr lang="en-GB" b="1" dirty="0" smtClean="0"/>
              <a:t>Worksheet 3</a:t>
            </a:r>
            <a:endParaRPr lang="en-GB" b="1" dirty="0"/>
          </a:p>
        </p:txBody>
      </p:sp>
    </p:spTree>
    <p:extLst>
      <p:ext uri="{BB962C8B-B14F-4D97-AF65-F5344CB8AC3E}">
        <p14:creationId xmlns:p14="http://schemas.microsoft.com/office/powerpoint/2010/main" val="2611372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Who puts data on </a:t>
            </a:r>
            <a:r>
              <a:rPr lang="en-GB" dirty="0"/>
              <a:t>the World Wide </a:t>
            </a:r>
            <a:r>
              <a:rPr lang="en-GB" dirty="0" smtClean="0"/>
              <a:t>Web</a:t>
            </a:r>
            <a:r>
              <a:rPr lang="en-GB" dirty="0" smtClean="0"/>
              <a:t>?</a:t>
            </a:r>
            <a:endParaRPr lang="en-GB" dirty="0"/>
          </a:p>
        </p:txBody>
      </p:sp>
      <p:sp>
        <p:nvSpPr>
          <p:cNvPr id="3" name="Text Placeholder 2"/>
          <p:cNvSpPr>
            <a:spLocks noGrp="1"/>
          </p:cNvSpPr>
          <p:nvPr>
            <p:ph type="body" sz="quarter" idx="14"/>
          </p:nvPr>
        </p:nvSpPr>
        <p:spPr>
          <a:xfrm>
            <a:off x="724281" y="2153337"/>
            <a:ext cx="5776728" cy="3790950"/>
          </a:xfrm>
        </p:spPr>
        <p:txBody>
          <a:bodyPr/>
          <a:lstStyle/>
          <a:p>
            <a:r>
              <a:rPr lang="en-GB" dirty="0" smtClean="0"/>
              <a:t>Have you ever put data on the </a:t>
            </a:r>
            <a:r>
              <a:rPr lang="en-GB" dirty="0"/>
              <a:t>World Wide Web?</a:t>
            </a:r>
            <a:endParaRPr lang="en-GB" dirty="0" smtClean="0"/>
          </a:p>
          <a:p>
            <a:r>
              <a:rPr lang="en-GB" dirty="0" smtClean="0"/>
              <a:t>How?</a:t>
            </a:r>
          </a:p>
          <a:p>
            <a:r>
              <a:rPr lang="en-GB" dirty="0" smtClean="0"/>
              <a:t>Every ISP has its own data storage facility</a:t>
            </a:r>
          </a:p>
          <a:p>
            <a:r>
              <a:rPr lang="en-GB" dirty="0" smtClean="0"/>
              <a:t>Some large service providers like Google and Facebook have huge </a:t>
            </a:r>
            <a:br>
              <a:rPr lang="en-GB" dirty="0" smtClean="0"/>
            </a:br>
            <a:r>
              <a:rPr lang="en-GB" dirty="0" smtClean="0"/>
              <a:t>data storage facilities</a:t>
            </a:r>
          </a:p>
          <a:p>
            <a:r>
              <a:rPr lang="en-GB" dirty="0" smtClean="0"/>
              <a:t>Employees use scooters to get around the building</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5788058" y="1621410"/>
            <a:ext cx="2611224" cy="4854804"/>
          </a:xfrm>
          <a:prstGeom prst="rect">
            <a:avLst/>
          </a:prstGeom>
        </p:spPr>
      </p:pic>
    </p:spTree>
    <p:extLst>
      <p:ext uri="{BB962C8B-B14F-4D97-AF65-F5344CB8AC3E}">
        <p14:creationId xmlns:p14="http://schemas.microsoft.com/office/powerpoint/2010/main" val="2279873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Privacy on the Internet</a:t>
            </a:r>
            <a:endParaRPr lang="en-GB" dirty="0"/>
          </a:p>
        </p:txBody>
      </p:sp>
      <p:sp>
        <p:nvSpPr>
          <p:cNvPr id="5" name="Text Placeholder 4"/>
          <p:cNvSpPr>
            <a:spLocks noGrp="1"/>
          </p:cNvSpPr>
          <p:nvPr>
            <p:ph type="body" sz="quarter" idx="14"/>
          </p:nvPr>
        </p:nvSpPr>
        <p:spPr>
          <a:xfrm>
            <a:off x="724280" y="1704179"/>
            <a:ext cx="7797230" cy="4508085"/>
          </a:xfrm>
        </p:spPr>
        <p:txBody>
          <a:bodyPr/>
          <a:lstStyle/>
          <a:p>
            <a:r>
              <a:rPr lang="en-GB" dirty="0" smtClean="0"/>
              <a:t>How does Google make its money? </a:t>
            </a:r>
          </a:p>
          <a:p>
            <a:r>
              <a:rPr lang="en-GB" dirty="0" smtClean="0"/>
              <a:t>In 2014, Google’s annual revenue was 66 billion US Dollars. About 60% of its revenue comes from online advertising</a:t>
            </a:r>
          </a:p>
          <a:p>
            <a:r>
              <a:rPr lang="en-GB" dirty="0" err="1" smtClean="0"/>
              <a:t>DropBox</a:t>
            </a:r>
            <a:r>
              <a:rPr lang="en-GB" dirty="0" smtClean="0"/>
              <a:t>, Microsoft, Apple, Yahoo, Facebook, Skype and others all collect personal information every time you use their software</a:t>
            </a:r>
          </a:p>
          <a:p>
            <a:r>
              <a:rPr lang="en-GB" dirty="0" smtClean="0"/>
              <a:t>This information can be sold to advertisers, or passed to Government security agencies, for example the NSA in the US or GCHQ in the UK</a:t>
            </a:r>
          </a:p>
          <a:p>
            <a:endParaRPr lang="en-GB" dirty="0"/>
          </a:p>
        </p:txBody>
      </p:sp>
    </p:spTree>
    <p:extLst>
      <p:ext uri="{BB962C8B-B14F-4D97-AF65-F5344CB8AC3E}">
        <p14:creationId xmlns:p14="http://schemas.microsoft.com/office/powerpoint/2010/main" val="168451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Where is all the data stored?</a:t>
            </a:r>
            <a:endParaRPr lang="en-GB" dirty="0"/>
          </a:p>
        </p:txBody>
      </p:sp>
      <p:sp>
        <p:nvSpPr>
          <p:cNvPr id="3" name="Text Placeholder 2"/>
          <p:cNvSpPr>
            <a:spLocks noGrp="1"/>
          </p:cNvSpPr>
          <p:nvPr>
            <p:ph type="body" sz="quarter" idx="14"/>
          </p:nvPr>
        </p:nvSpPr>
        <p:spPr/>
        <p:txBody>
          <a:bodyPr/>
          <a:lstStyle/>
          <a:p>
            <a:r>
              <a:rPr lang="en-GB" dirty="0" smtClean="0"/>
              <a:t>Information about billions of private communications is collected every day</a:t>
            </a:r>
          </a:p>
          <a:p>
            <a:r>
              <a:rPr lang="en-GB" dirty="0" smtClean="0"/>
              <a:t>Where is all the information stored?</a:t>
            </a:r>
          </a:p>
          <a:p>
            <a:r>
              <a:rPr lang="en-GB" dirty="0" smtClean="0"/>
              <a:t>In vast storage facilities all over the world</a:t>
            </a:r>
            <a:endParaRPr lang="en-GB" dirty="0"/>
          </a:p>
        </p:txBody>
      </p:sp>
    </p:spTree>
    <p:extLst>
      <p:ext uri="{BB962C8B-B14F-4D97-AF65-F5344CB8AC3E}">
        <p14:creationId xmlns:p14="http://schemas.microsoft.com/office/powerpoint/2010/main" val="3696701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 y="656856"/>
            <a:ext cx="9144000" cy="620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1"/>
          <p:cNvSpPr>
            <a:spLocks noGrp="1"/>
          </p:cNvSpPr>
          <p:nvPr>
            <p:ph type="body" sz="quarter" idx="13"/>
          </p:nvPr>
        </p:nvSpPr>
        <p:spPr>
          <a:xfrm>
            <a:off x="724280" y="906233"/>
            <a:ext cx="7816470" cy="670772"/>
          </a:xfrm>
        </p:spPr>
        <p:txBody>
          <a:bodyPr/>
          <a:lstStyle/>
          <a:p>
            <a:r>
              <a:rPr lang="en-GB" dirty="0">
                <a:solidFill>
                  <a:schemeClr val="bg1"/>
                </a:solidFill>
              </a:rPr>
              <a:t>A Google server room in Council Bluffs, Iowa</a:t>
            </a:r>
            <a:endParaRPr lang="en-GB" dirty="0"/>
          </a:p>
        </p:txBody>
      </p:sp>
      <p:sp>
        <p:nvSpPr>
          <p:cNvPr id="10" name="Rectangle 9"/>
          <p:cNvSpPr/>
          <p:nvPr/>
        </p:nvSpPr>
        <p:spPr>
          <a:xfrm>
            <a:off x="5436096" y="6362164"/>
            <a:ext cx="3672408" cy="523220"/>
          </a:xfrm>
          <a:prstGeom prst="rect">
            <a:avLst/>
          </a:prstGeom>
        </p:spPr>
        <p:txBody>
          <a:bodyPr wrap="square">
            <a:spAutoFit/>
          </a:bodyPr>
          <a:lstStyle/>
          <a:p>
            <a:pPr algn="r"/>
            <a:r>
              <a:rPr lang="en-GB" sz="1400" dirty="0" smtClean="0">
                <a:solidFill>
                  <a:schemeClr val="bg1"/>
                </a:solidFill>
                <a:latin typeface="Arial" panose="020B0604020202020204" pitchFamily="34" charset="0"/>
                <a:cs typeface="Arial" panose="020B0604020202020204" pitchFamily="34" charset="0"/>
              </a:rPr>
              <a:t>Photo</a:t>
            </a:r>
            <a:r>
              <a:rPr lang="en-GB" sz="1400" dirty="0">
                <a:solidFill>
                  <a:schemeClr val="bg1"/>
                </a:solidFill>
                <a:latin typeface="Arial" panose="020B0604020202020204" pitchFamily="34" charset="0"/>
                <a:cs typeface="Arial" panose="020B0604020202020204" pitchFamily="34" charset="0"/>
              </a:rPr>
              <a:t>: Google/Connie </a:t>
            </a:r>
            <a:r>
              <a:rPr lang="en-GB" sz="1400" dirty="0" smtClean="0">
                <a:solidFill>
                  <a:schemeClr val="bg1"/>
                </a:solidFill>
                <a:latin typeface="Arial" panose="020B0604020202020204" pitchFamily="34" charset="0"/>
                <a:cs typeface="Arial" panose="020B0604020202020204" pitchFamily="34" charset="0"/>
              </a:rPr>
              <a:t>Zhou</a:t>
            </a:r>
          </a:p>
          <a:p>
            <a:pPr algn="r"/>
            <a:r>
              <a:rPr lang="en-GB" sz="1400" dirty="0" smtClean="0">
                <a:solidFill>
                  <a:schemeClr val="bg1"/>
                </a:solidFill>
                <a:latin typeface="Arial" panose="020B0604020202020204" pitchFamily="34" charset="0"/>
                <a:cs typeface="Arial" panose="020B0604020202020204" pitchFamily="34" charset="0"/>
                <a:hlinkClick r:id="rId3"/>
              </a:rPr>
              <a:t>See more images of Google data centres</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6736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3</a:t>
            </a:r>
            <a:endParaRPr lang="en-GB" dirty="0"/>
          </a:p>
        </p:txBody>
      </p:sp>
      <p:sp>
        <p:nvSpPr>
          <p:cNvPr id="5" name="Text Placeholder 4"/>
          <p:cNvSpPr>
            <a:spLocks noGrp="1"/>
          </p:cNvSpPr>
          <p:nvPr>
            <p:ph type="body" sz="quarter" idx="14"/>
          </p:nvPr>
        </p:nvSpPr>
        <p:spPr/>
        <p:txBody>
          <a:bodyPr/>
          <a:lstStyle/>
          <a:p>
            <a:r>
              <a:rPr lang="en-GB" dirty="0" smtClean="0"/>
              <a:t>Try </a:t>
            </a:r>
            <a:r>
              <a:rPr lang="en-GB" b="1" dirty="0" smtClean="0"/>
              <a:t>Task 2</a:t>
            </a:r>
            <a:r>
              <a:rPr lang="en-GB" dirty="0" smtClean="0"/>
              <a:t> on the worksheet</a:t>
            </a:r>
            <a:endParaRPr lang="en-GB" dirty="0"/>
          </a:p>
        </p:txBody>
      </p:sp>
    </p:spTree>
    <p:extLst>
      <p:ext uri="{BB962C8B-B14F-4D97-AF65-F5344CB8AC3E}">
        <p14:creationId xmlns:p14="http://schemas.microsoft.com/office/powerpoint/2010/main" val="1104657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Communication on the Internet</a:t>
            </a:r>
            <a:endParaRPr lang="en-GB" dirty="0"/>
          </a:p>
        </p:txBody>
      </p:sp>
      <p:sp>
        <p:nvSpPr>
          <p:cNvPr id="3" name="Text Placeholder 2"/>
          <p:cNvSpPr>
            <a:spLocks noGrp="1"/>
          </p:cNvSpPr>
          <p:nvPr>
            <p:ph type="body" sz="quarter" idx="14"/>
          </p:nvPr>
        </p:nvSpPr>
        <p:spPr/>
        <p:txBody>
          <a:bodyPr/>
          <a:lstStyle/>
          <a:p>
            <a:r>
              <a:rPr lang="en-GB" dirty="0" smtClean="0"/>
              <a:t>The Internet gives people many different ways to communicate</a:t>
            </a:r>
          </a:p>
          <a:p>
            <a:pPr lvl="1"/>
            <a:r>
              <a:rPr lang="en-GB" dirty="0" smtClean="0"/>
              <a:t>Email</a:t>
            </a:r>
          </a:p>
          <a:p>
            <a:pPr lvl="1"/>
            <a:r>
              <a:rPr lang="en-GB" dirty="0" smtClean="0"/>
              <a:t>Social networking sites</a:t>
            </a:r>
          </a:p>
          <a:p>
            <a:pPr lvl="1"/>
            <a:r>
              <a:rPr lang="en-GB" dirty="0" smtClean="0"/>
              <a:t>Internet telephone or VOIP services, e.g. Skype</a:t>
            </a:r>
          </a:p>
          <a:p>
            <a:pPr lvl="1"/>
            <a:r>
              <a:rPr lang="en-GB" dirty="0" smtClean="0"/>
              <a:t>Blogs</a:t>
            </a:r>
          </a:p>
          <a:p>
            <a:pPr lvl="1"/>
            <a:r>
              <a:rPr lang="en-GB" dirty="0" smtClean="0"/>
              <a:t>Chatrooms</a:t>
            </a:r>
          </a:p>
          <a:p>
            <a:r>
              <a:rPr lang="en-GB" dirty="0" smtClean="0"/>
              <a:t>What are the advantages and disadvantages of each of these?</a:t>
            </a:r>
          </a:p>
          <a:p>
            <a:pPr lvl="1"/>
            <a:endParaRPr lang="en-GB" dirty="0" smtClean="0"/>
          </a:p>
          <a:p>
            <a:pPr lvl="1"/>
            <a:endParaRPr lang="en-GB" dirty="0"/>
          </a:p>
        </p:txBody>
      </p:sp>
    </p:spTree>
    <p:extLst>
      <p:ext uri="{BB962C8B-B14F-4D97-AF65-F5344CB8AC3E}">
        <p14:creationId xmlns:p14="http://schemas.microsoft.com/office/powerpoint/2010/main" val="2017572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Shopping and banking</a:t>
            </a:r>
            <a:endParaRPr lang="en-GB" dirty="0"/>
          </a:p>
        </p:txBody>
      </p:sp>
      <p:sp>
        <p:nvSpPr>
          <p:cNvPr id="3" name="Text Placeholder 2"/>
          <p:cNvSpPr>
            <a:spLocks noGrp="1"/>
          </p:cNvSpPr>
          <p:nvPr>
            <p:ph type="body" sz="quarter" idx="14"/>
          </p:nvPr>
        </p:nvSpPr>
        <p:spPr/>
        <p:txBody>
          <a:bodyPr/>
          <a:lstStyle/>
          <a:p>
            <a:r>
              <a:rPr lang="en-GB" dirty="0" smtClean="0"/>
              <a:t>Online shopping has already led to the closure of up to 30% of high </a:t>
            </a:r>
            <a:r>
              <a:rPr lang="en-GB" dirty="0"/>
              <a:t>s</a:t>
            </a:r>
            <a:r>
              <a:rPr lang="en-GB" dirty="0" smtClean="0"/>
              <a:t>treet shops in the UK</a:t>
            </a:r>
          </a:p>
          <a:p>
            <a:r>
              <a:rPr lang="en-GB" dirty="0" smtClean="0"/>
              <a:t>Similarly, many local bank branches have closed</a:t>
            </a:r>
          </a:p>
          <a:p>
            <a:r>
              <a:rPr lang="en-GB" dirty="0" smtClean="0"/>
              <a:t>BUT there are significant advantages to online shopping and online banking!</a:t>
            </a:r>
          </a:p>
          <a:p>
            <a:r>
              <a:rPr lang="en-GB" dirty="0" smtClean="0"/>
              <a:t>Can you name some of them?</a:t>
            </a:r>
          </a:p>
        </p:txBody>
      </p:sp>
    </p:spTree>
    <p:extLst>
      <p:ext uri="{BB962C8B-B14F-4D97-AF65-F5344CB8AC3E}">
        <p14:creationId xmlns:p14="http://schemas.microsoft.com/office/powerpoint/2010/main" val="267695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latin typeface="Arial" panose="020B0604020202020204" pitchFamily="34" charset="0"/>
                <a:ea typeface="Times New Roman" panose="02020603050405020304" pitchFamily="18" charset="0"/>
              </a:rPr>
              <a:t>Describe the nature of the Internet as a worldwide collection of computer </a:t>
            </a:r>
            <a:r>
              <a:rPr lang="en-GB" dirty="0" smtClean="0">
                <a:latin typeface="Arial" panose="020B0604020202020204" pitchFamily="34" charset="0"/>
                <a:ea typeface="Times New Roman" panose="02020603050405020304" pitchFamily="18" charset="0"/>
              </a:rPr>
              <a:t>networks</a:t>
            </a:r>
          </a:p>
          <a:p>
            <a:r>
              <a:rPr lang="en-GB" dirty="0" smtClean="0">
                <a:latin typeface="Arial" panose="020B0604020202020204" pitchFamily="34" charset="0"/>
                <a:ea typeface="Times New Roman" panose="02020603050405020304" pitchFamily="18" charset="0"/>
              </a:rPr>
              <a:t>Explain </a:t>
            </a:r>
            <a:r>
              <a:rPr lang="en-GB" dirty="0">
                <a:latin typeface="Arial" panose="020B0604020202020204" pitchFamily="34" charset="0"/>
                <a:ea typeface="Times New Roman" panose="02020603050405020304" pitchFamily="18" charset="0"/>
              </a:rPr>
              <a:t>the roles of an Internet Service Provider (ISP) </a:t>
            </a:r>
            <a:endParaRPr lang="en-GB" dirty="0" smtClean="0">
              <a:latin typeface="Arial" panose="020B0604020202020204" pitchFamily="34" charset="0"/>
              <a:ea typeface="Times New Roman" panose="02020603050405020304" pitchFamily="18" charset="0"/>
            </a:endParaRPr>
          </a:p>
          <a:p>
            <a:r>
              <a:rPr lang="en-GB" dirty="0" smtClean="0">
                <a:latin typeface="Arial" panose="020B0604020202020204" pitchFamily="34" charset="0"/>
                <a:ea typeface="Times New Roman" panose="02020603050405020304" pitchFamily="18" charset="0"/>
              </a:rPr>
              <a:t>Understand the advantages and disadvantages of the Internet as a research tool</a:t>
            </a:r>
          </a:p>
          <a:p>
            <a:r>
              <a:rPr lang="en-GB" dirty="0" smtClean="0">
                <a:latin typeface="Arial" panose="020B0604020202020204" pitchFamily="34" charset="0"/>
                <a:ea typeface="Times New Roman" panose="02020603050405020304" pitchFamily="18" charset="0"/>
              </a:rPr>
              <a:t>Understand some of the ethical issues of Internet use</a:t>
            </a:r>
          </a:p>
          <a:p>
            <a:r>
              <a:rPr lang="en-GB" dirty="0" smtClean="0">
                <a:latin typeface="Arial" panose="020B0604020202020204" pitchFamily="34" charset="0"/>
                <a:ea typeface="Times New Roman" panose="02020603050405020304" pitchFamily="18" charset="0"/>
              </a:rPr>
              <a:t>Understand the advantages of Cloud computing</a:t>
            </a:r>
          </a:p>
        </p:txBody>
      </p:sp>
      <p:sp>
        <p:nvSpPr>
          <p:cNvPr id="4" name="Text Placeholder 3"/>
          <p:cNvSpPr>
            <a:spLocks noGrp="1"/>
          </p:cNvSpPr>
          <p:nvPr>
            <p:ph type="body" sz="quarter" idx="13"/>
          </p:nvPr>
        </p:nvSpPr>
        <p:spPr/>
        <p:txBody>
          <a:bodyPr/>
          <a:lstStyle/>
          <a:p>
            <a:r>
              <a:rPr lang="en-GB" smtClean="0"/>
              <a:t>Objectives</a:t>
            </a:r>
            <a:endParaRPr lang="en-GB"/>
          </a:p>
        </p:txBody>
      </p:sp>
    </p:spTree>
    <p:extLst>
      <p:ext uri="{BB962C8B-B14F-4D97-AF65-F5344CB8AC3E}">
        <p14:creationId xmlns:p14="http://schemas.microsoft.com/office/powerpoint/2010/main" val="2840822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04976" y="2684435"/>
            <a:ext cx="4035838" cy="4173565"/>
          </a:xfrm>
          <a:prstGeom prst="rect">
            <a:avLst/>
          </a:prstGeom>
        </p:spPr>
      </p:pic>
      <p:sp>
        <p:nvSpPr>
          <p:cNvPr id="2" name="Text Placeholder 1"/>
          <p:cNvSpPr>
            <a:spLocks noGrp="1"/>
          </p:cNvSpPr>
          <p:nvPr>
            <p:ph type="body" sz="quarter" idx="13"/>
          </p:nvPr>
        </p:nvSpPr>
        <p:spPr/>
        <p:txBody>
          <a:bodyPr/>
          <a:lstStyle/>
          <a:p>
            <a:r>
              <a:rPr lang="en-GB" dirty="0" smtClean="0"/>
              <a:t>Travel sites, sat-</a:t>
            </a:r>
            <a:r>
              <a:rPr lang="en-GB" dirty="0" err="1" smtClean="0"/>
              <a:t>nav</a:t>
            </a:r>
            <a:r>
              <a:rPr lang="en-GB" dirty="0" smtClean="0"/>
              <a:t>, maps</a:t>
            </a:r>
            <a:endParaRPr lang="en-GB" dirty="0"/>
          </a:p>
        </p:txBody>
      </p:sp>
      <p:sp>
        <p:nvSpPr>
          <p:cNvPr id="3" name="Text Placeholder 2"/>
          <p:cNvSpPr>
            <a:spLocks noGrp="1"/>
          </p:cNvSpPr>
          <p:nvPr>
            <p:ph type="body" sz="quarter" idx="14"/>
          </p:nvPr>
        </p:nvSpPr>
        <p:spPr/>
        <p:txBody>
          <a:bodyPr/>
          <a:lstStyle/>
          <a:p>
            <a:r>
              <a:rPr lang="en-GB" dirty="0" smtClean="0"/>
              <a:t>The Internet has hundreds of applications to help you find out about hotels or beaches, book a holiday, or find your way around…</a:t>
            </a:r>
            <a:endParaRPr lang="en-GB" dirty="0"/>
          </a:p>
        </p:txBody>
      </p:sp>
    </p:spTree>
    <p:extLst>
      <p:ext uri="{BB962C8B-B14F-4D97-AF65-F5344CB8AC3E}">
        <p14:creationId xmlns:p14="http://schemas.microsoft.com/office/powerpoint/2010/main" val="3242415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flipH="1">
            <a:off x="0" y="661544"/>
            <a:ext cx="9152710" cy="6209412"/>
          </a:xfrm>
          <a:prstGeom prst="rect">
            <a:avLst/>
          </a:prstGeom>
        </p:spPr>
      </p:pic>
      <p:sp>
        <p:nvSpPr>
          <p:cNvPr id="2" name="Text Placeholder 1"/>
          <p:cNvSpPr>
            <a:spLocks noGrp="1"/>
          </p:cNvSpPr>
          <p:nvPr>
            <p:ph type="body" sz="quarter" idx="13"/>
          </p:nvPr>
        </p:nvSpPr>
        <p:spPr/>
        <p:txBody>
          <a:bodyPr/>
          <a:lstStyle/>
          <a:p>
            <a:r>
              <a:rPr lang="en-GB" dirty="0" smtClean="0">
                <a:solidFill>
                  <a:schemeClr val="bg1"/>
                </a:solidFill>
              </a:rPr>
              <a:t>Cloud based services</a:t>
            </a:r>
            <a:endParaRPr lang="en-GB" dirty="0">
              <a:solidFill>
                <a:schemeClr val="bg1"/>
              </a:solidFill>
            </a:endParaRPr>
          </a:p>
        </p:txBody>
      </p:sp>
      <p:sp>
        <p:nvSpPr>
          <p:cNvPr id="3" name="Text Placeholder 2"/>
          <p:cNvSpPr>
            <a:spLocks noGrp="1"/>
          </p:cNvSpPr>
          <p:nvPr>
            <p:ph type="body" sz="quarter" idx="14"/>
          </p:nvPr>
        </p:nvSpPr>
        <p:spPr>
          <a:xfrm>
            <a:off x="724279" y="1704179"/>
            <a:ext cx="8004853" cy="3453607"/>
          </a:xfrm>
        </p:spPr>
        <p:txBody>
          <a:bodyPr/>
          <a:lstStyle/>
          <a:p>
            <a:r>
              <a:rPr lang="en-GB" dirty="0" smtClean="0">
                <a:solidFill>
                  <a:schemeClr val="bg1"/>
                </a:solidFill>
              </a:rPr>
              <a:t>Servers host software or services that you can access</a:t>
            </a:r>
            <a:endParaRPr lang="en-GB" dirty="0">
              <a:solidFill>
                <a:schemeClr val="bg1"/>
              </a:solidFill>
            </a:endParaRPr>
          </a:p>
          <a:p>
            <a:r>
              <a:rPr lang="en-GB" dirty="0" smtClean="0">
                <a:solidFill>
                  <a:schemeClr val="bg1"/>
                </a:solidFill>
              </a:rPr>
              <a:t>Where is the cloud?</a:t>
            </a:r>
          </a:p>
        </p:txBody>
      </p:sp>
    </p:spTree>
    <p:extLst>
      <p:ext uri="{BB962C8B-B14F-4D97-AF65-F5344CB8AC3E}">
        <p14:creationId xmlns:p14="http://schemas.microsoft.com/office/powerpoint/2010/main" val="864139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Online storage</a:t>
            </a:r>
            <a:endParaRPr lang="en-GB" dirty="0"/>
          </a:p>
        </p:txBody>
      </p:sp>
      <p:sp>
        <p:nvSpPr>
          <p:cNvPr id="3" name="Text Placeholder 2"/>
          <p:cNvSpPr>
            <a:spLocks noGrp="1"/>
          </p:cNvSpPr>
          <p:nvPr>
            <p:ph type="body" sz="quarter" idx="14"/>
          </p:nvPr>
        </p:nvSpPr>
        <p:spPr>
          <a:xfrm>
            <a:off x="724280" y="1704179"/>
            <a:ext cx="7797230" cy="1796759"/>
          </a:xfrm>
        </p:spPr>
        <p:txBody>
          <a:bodyPr/>
          <a:lstStyle/>
          <a:p>
            <a:r>
              <a:rPr lang="en-GB" dirty="0" smtClean="0"/>
              <a:t>Dropbox, OneDrive and Google Drive</a:t>
            </a:r>
          </a:p>
          <a:p>
            <a:r>
              <a:rPr lang="en-GB" dirty="0" smtClean="0"/>
              <a:t>How do they work?</a:t>
            </a:r>
          </a:p>
          <a:p>
            <a:r>
              <a:rPr lang="en-GB" dirty="0" smtClean="0"/>
              <a:t>What are the advantages of ‘cloud’ storage?</a:t>
            </a:r>
            <a:endParaRPr lang="en-GB" dirty="0"/>
          </a:p>
        </p:txBody>
      </p:sp>
      <p:grpSp>
        <p:nvGrpSpPr>
          <p:cNvPr id="10" name="Group 9"/>
          <p:cNvGrpSpPr/>
          <p:nvPr/>
        </p:nvGrpSpPr>
        <p:grpSpPr>
          <a:xfrm>
            <a:off x="966600" y="3559933"/>
            <a:ext cx="7375224" cy="2089465"/>
            <a:chOff x="966600" y="3068321"/>
            <a:chExt cx="7375224" cy="2089465"/>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877232" y="3068321"/>
              <a:ext cx="2464592" cy="202479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146321" y="3411794"/>
              <a:ext cx="2730911" cy="162232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600" y="3252786"/>
              <a:ext cx="2038350" cy="1905000"/>
            </a:xfrm>
            <a:prstGeom prst="rect">
              <a:avLst/>
            </a:prstGeom>
          </p:spPr>
        </p:pic>
      </p:grpSp>
    </p:spTree>
    <p:extLst>
      <p:ext uri="{BB962C8B-B14F-4D97-AF65-F5344CB8AC3E}">
        <p14:creationId xmlns:p14="http://schemas.microsoft.com/office/powerpoint/2010/main" val="2384453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Plenary</a:t>
            </a:r>
            <a:endParaRPr lang="en-GB" dirty="0"/>
          </a:p>
        </p:txBody>
      </p:sp>
      <p:sp>
        <p:nvSpPr>
          <p:cNvPr id="3" name="Text Placeholder 2"/>
          <p:cNvSpPr>
            <a:spLocks noGrp="1"/>
          </p:cNvSpPr>
          <p:nvPr>
            <p:ph type="body" sz="quarter" idx="14"/>
          </p:nvPr>
        </p:nvSpPr>
        <p:spPr/>
        <p:txBody>
          <a:bodyPr/>
          <a:lstStyle/>
          <a:p>
            <a:r>
              <a:rPr lang="en-GB" dirty="0" smtClean="0"/>
              <a:t>The Internet has opened up a huge number of opportunities for individuals and businesses</a:t>
            </a:r>
          </a:p>
          <a:p>
            <a:r>
              <a:rPr lang="en-GB" dirty="0" smtClean="0"/>
              <a:t>It is a fantastic source of instant information on virtually any topic</a:t>
            </a:r>
          </a:p>
          <a:p>
            <a:r>
              <a:rPr lang="en-GB" dirty="0" smtClean="0"/>
              <a:t>BUT it should be used with caution – inaccurate information, lack of privacy, hacking and viruses are some of the dangers</a:t>
            </a:r>
            <a:endParaRPr lang="en-GB" dirty="0"/>
          </a:p>
        </p:txBody>
      </p:sp>
    </p:spTree>
    <p:extLst>
      <p:ext uri="{BB962C8B-B14F-4D97-AF65-F5344CB8AC3E}">
        <p14:creationId xmlns:p14="http://schemas.microsoft.com/office/powerpoint/2010/main" val="83025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493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96687"/>
            <a:ext cx="9144000" cy="6168570"/>
          </a:xfrm>
          <a:prstGeom prst="rect">
            <a:avLst/>
          </a:prstGeom>
        </p:spPr>
      </p:pic>
      <p:sp>
        <p:nvSpPr>
          <p:cNvPr id="4" name="Text Placeholder 3"/>
          <p:cNvSpPr>
            <a:spLocks noGrp="1"/>
          </p:cNvSpPr>
          <p:nvPr>
            <p:ph type="body" sz="quarter" idx="13"/>
          </p:nvPr>
        </p:nvSpPr>
        <p:spPr/>
        <p:txBody>
          <a:bodyPr/>
          <a:lstStyle/>
          <a:p>
            <a:r>
              <a:rPr lang="en-GB" smtClean="0">
                <a:solidFill>
                  <a:srgbClr val="000000"/>
                </a:solidFill>
              </a:rPr>
              <a:t>What is the Internet?</a:t>
            </a:r>
            <a:endParaRPr lang="en-GB">
              <a:solidFill>
                <a:srgbClr val="000000"/>
              </a:solidFill>
            </a:endParaRPr>
          </a:p>
        </p:txBody>
      </p:sp>
      <p:sp>
        <p:nvSpPr>
          <p:cNvPr id="5" name="Text Placeholder 4"/>
          <p:cNvSpPr>
            <a:spLocks noGrp="1"/>
          </p:cNvSpPr>
          <p:nvPr>
            <p:ph type="body" sz="quarter" idx="14"/>
          </p:nvPr>
        </p:nvSpPr>
        <p:spPr/>
        <p:txBody>
          <a:bodyPr/>
          <a:lstStyle/>
          <a:p>
            <a:r>
              <a:rPr lang="en-GB" dirty="0" smtClean="0"/>
              <a:t>A collection of </a:t>
            </a:r>
            <a:r>
              <a:rPr lang="en-GB" b="1" dirty="0" smtClean="0"/>
              <a:t>inter</a:t>
            </a:r>
            <a:r>
              <a:rPr lang="en-GB" dirty="0" smtClean="0"/>
              <a:t>-connected </a:t>
            </a:r>
            <a:r>
              <a:rPr lang="en-GB" b="1" dirty="0" smtClean="0"/>
              <a:t>net</a:t>
            </a:r>
            <a:r>
              <a:rPr lang="en-GB" dirty="0" smtClean="0"/>
              <a:t>works</a:t>
            </a:r>
          </a:p>
          <a:p>
            <a:r>
              <a:rPr lang="en-GB" dirty="0" smtClean="0"/>
              <a:t>How is this different from the </a:t>
            </a:r>
            <a:r>
              <a:rPr lang="en-GB" b="1" dirty="0" smtClean="0"/>
              <a:t>World Wide Web</a:t>
            </a:r>
            <a:r>
              <a:rPr lang="en-GB" dirty="0" smtClean="0"/>
              <a:t>?</a:t>
            </a:r>
            <a:endParaRPr lang="en-GB" dirty="0"/>
          </a:p>
        </p:txBody>
      </p:sp>
    </p:spTree>
    <p:extLst>
      <p:ext uri="{BB962C8B-B14F-4D97-AF65-F5344CB8AC3E}">
        <p14:creationId xmlns:p14="http://schemas.microsoft.com/office/powerpoint/2010/main" val="3272789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Internet growth</a:t>
            </a:r>
            <a:endParaRPr lang="en-GB" dirty="0"/>
          </a:p>
        </p:txBody>
      </p:sp>
      <p:sp>
        <p:nvSpPr>
          <p:cNvPr id="3" name="Text Placeholder 2"/>
          <p:cNvSpPr>
            <a:spLocks noGrp="1"/>
          </p:cNvSpPr>
          <p:nvPr>
            <p:ph type="body" sz="quarter" idx="14"/>
          </p:nvPr>
        </p:nvSpPr>
        <p:spPr>
          <a:xfrm>
            <a:off x="724280" y="1704179"/>
            <a:ext cx="7797230" cy="4275997"/>
          </a:xfrm>
        </p:spPr>
        <p:txBody>
          <a:bodyPr/>
          <a:lstStyle/>
          <a:p>
            <a:r>
              <a:rPr lang="en-GB" dirty="0" smtClean="0"/>
              <a:t>In 1969, there were 4 networks connected to the Internet</a:t>
            </a:r>
          </a:p>
          <a:p>
            <a:r>
              <a:rPr lang="en-GB" dirty="0" smtClean="0"/>
              <a:t>By 1989, there were 100,000 networks connected to the Internet</a:t>
            </a:r>
          </a:p>
          <a:p>
            <a:r>
              <a:rPr lang="en-GB" dirty="0" smtClean="0"/>
              <a:t>By 2012, 2.1 billion people were Internet users </a:t>
            </a:r>
          </a:p>
          <a:p>
            <a:r>
              <a:rPr lang="en-GB" dirty="0" smtClean="0"/>
              <a:t>By 2020, it is predicted that more than 50 billion things will be connected to the Internet</a:t>
            </a:r>
          </a:p>
          <a:p>
            <a:pPr lvl="1"/>
            <a:r>
              <a:rPr lang="en-GB" dirty="0" smtClean="0"/>
              <a:t>Mobile devices, parking meters, thermostats, roads, cars, supermarket shelves, dogs, tigers…</a:t>
            </a:r>
          </a:p>
          <a:p>
            <a:endParaRPr lang="en-GB" dirty="0"/>
          </a:p>
        </p:txBody>
      </p:sp>
    </p:spTree>
    <p:extLst>
      <p:ext uri="{BB962C8B-B14F-4D97-AF65-F5344CB8AC3E}">
        <p14:creationId xmlns:p14="http://schemas.microsoft.com/office/powerpoint/2010/main" val="3933070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 network of networks</a:t>
            </a:r>
            <a:endParaRPr lang="en-GB" dirty="0"/>
          </a:p>
        </p:txBody>
      </p:sp>
      <p:sp>
        <p:nvSpPr>
          <p:cNvPr id="3" name="Text Placeholder 2"/>
          <p:cNvSpPr>
            <a:spLocks noGrp="1"/>
          </p:cNvSpPr>
          <p:nvPr>
            <p:ph type="body" sz="quarter" idx="14"/>
          </p:nvPr>
        </p:nvSpPr>
        <p:spPr>
          <a:xfrm>
            <a:off x="724280" y="1704179"/>
            <a:ext cx="7797230" cy="4093117"/>
          </a:xfrm>
        </p:spPr>
        <p:txBody>
          <a:bodyPr/>
          <a:lstStyle/>
          <a:p>
            <a:r>
              <a:rPr lang="en-GB" dirty="0" smtClean="0"/>
              <a:t>Every computer that is connected to the Internet is part of a network, even the one in your home</a:t>
            </a:r>
          </a:p>
          <a:p>
            <a:r>
              <a:rPr lang="en-GB" dirty="0" smtClean="0"/>
              <a:t>You connect to the Internet Service Provider (ISP) that you are contracted with</a:t>
            </a:r>
          </a:p>
          <a:p>
            <a:r>
              <a:rPr lang="en-GB" dirty="0" smtClean="0"/>
              <a:t>When you connect to your ISP, you become part of their network</a:t>
            </a:r>
          </a:p>
          <a:p>
            <a:r>
              <a:rPr lang="en-GB" dirty="0" smtClean="0"/>
              <a:t>The ISP may then connect to a larger network and become part of that network</a:t>
            </a:r>
          </a:p>
          <a:p>
            <a:endParaRPr lang="en-GB" dirty="0"/>
          </a:p>
        </p:txBody>
      </p:sp>
    </p:spTree>
    <p:extLst>
      <p:ext uri="{BB962C8B-B14F-4D97-AF65-F5344CB8AC3E}">
        <p14:creationId xmlns:p14="http://schemas.microsoft.com/office/powerpoint/2010/main" val="4165878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Internet Service Providers (ISP)</a:t>
            </a:r>
            <a:endParaRPr lang="en-GB" dirty="0"/>
          </a:p>
        </p:txBody>
      </p:sp>
      <p:sp>
        <p:nvSpPr>
          <p:cNvPr id="3" name="Text Placeholder 2"/>
          <p:cNvSpPr>
            <a:spLocks noGrp="1"/>
          </p:cNvSpPr>
          <p:nvPr>
            <p:ph type="body" sz="quarter" idx="14"/>
          </p:nvPr>
        </p:nvSpPr>
        <p:spPr/>
        <p:txBody>
          <a:bodyPr/>
          <a:lstStyle/>
          <a:p>
            <a:r>
              <a:rPr lang="en-GB" dirty="0" smtClean="0"/>
              <a:t>An ISP is a company supplying connectivity to the Internet</a:t>
            </a:r>
          </a:p>
          <a:p>
            <a:r>
              <a:rPr lang="en-GB" dirty="0" smtClean="0"/>
              <a:t>They also offer:</a:t>
            </a:r>
          </a:p>
          <a:p>
            <a:pPr lvl="1"/>
            <a:r>
              <a:rPr lang="en-GB" dirty="0" smtClean="0"/>
              <a:t>Email services</a:t>
            </a:r>
          </a:p>
          <a:p>
            <a:pPr lvl="1"/>
            <a:r>
              <a:rPr lang="en-GB" dirty="0" smtClean="0"/>
              <a:t>Web hosting</a:t>
            </a:r>
          </a:p>
          <a:p>
            <a:pPr lvl="1"/>
            <a:r>
              <a:rPr lang="en-GB" dirty="0" smtClean="0"/>
              <a:t>VOIP facilities</a:t>
            </a:r>
            <a:endParaRPr lang="en-GB" dirty="0"/>
          </a:p>
        </p:txBody>
      </p:sp>
      <p:grpSp>
        <p:nvGrpSpPr>
          <p:cNvPr id="19" name="Group 18"/>
          <p:cNvGrpSpPr/>
          <p:nvPr/>
        </p:nvGrpSpPr>
        <p:grpSpPr>
          <a:xfrm>
            <a:off x="4605803" y="2526813"/>
            <a:ext cx="3337773" cy="3307441"/>
            <a:chOff x="4622895" y="2484083"/>
            <a:chExt cx="3337773" cy="3307441"/>
          </a:xfrm>
        </p:grpSpPr>
        <p:cxnSp>
          <p:nvCxnSpPr>
            <p:cNvPr id="15" name="Straight Arrow Connector 14"/>
            <p:cNvCxnSpPr/>
            <p:nvPr/>
          </p:nvCxnSpPr>
          <p:spPr>
            <a:xfrm flipH="1">
              <a:off x="5203316" y="4570976"/>
              <a:ext cx="747964" cy="466364"/>
            </a:xfrm>
            <a:prstGeom prst="straightConnector1">
              <a:avLst/>
            </a:prstGeom>
            <a:ln w="57150">
              <a:solidFill>
                <a:srgbClr val="4CE3F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696918" y="4570976"/>
              <a:ext cx="712566" cy="392730"/>
            </a:xfrm>
            <a:prstGeom prst="straightConnector1">
              <a:avLst/>
            </a:prstGeom>
            <a:ln w="57150">
              <a:solidFill>
                <a:srgbClr val="4CE3FC"/>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4622895" y="2484083"/>
              <a:ext cx="3337773" cy="3307441"/>
              <a:chOff x="4622895" y="2484083"/>
              <a:chExt cx="3337773" cy="3307441"/>
            </a:xfrm>
          </p:grpSpPr>
          <p:pic>
            <p:nvPicPr>
              <p:cNvPr id="7" name="Picture 6"/>
              <p:cNvPicPr>
                <a:picLocks noChangeAspect="1"/>
              </p:cNvPicPr>
              <p:nvPr/>
            </p:nvPicPr>
            <p:blipFill>
              <a:blip r:embed="rId2"/>
              <a:stretch>
                <a:fillRect/>
              </a:stretch>
            </p:blipFill>
            <p:spPr>
              <a:xfrm>
                <a:off x="4622895" y="5071524"/>
                <a:ext cx="720000" cy="720000"/>
              </a:xfrm>
              <a:prstGeom prst="rect">
                <a:avLst/>
              </a:prstGeom>
            </p:spPr>
          </p:pic>
          <p:pic>
            <p:nvPicPr>
              <p:cNvPr id="6" name="Picture 5"/>
              <p:cNvPicPr>
                <a:picLocks noChangeAspect="1"/>
              </p:cNvPicPr>
              <p:nvPr/>
            </p:nvPicPr>
            <p:blipFill>
              <a:blip r:embed="rId3"/>
              <a:stretch>
                <a:fillRect/>
              </a:stretch>
            </p:blipFill>
            <p:spPr>
              <a:xfrm>
                <a:off x="5959827" y="5071524"/>
                <a:ext cx="720000" cy="720000"/>
              </a:xfrm>
              <a:prstGeom prst="rect">
                <a:avLst/>
              </a:prstGeom>
            </p:spPr>
          </p:pic>
          <p:pic>
            <p:nvPicPr>
              <p:cNvPr id="8" name="Picture 7"/>
              <p:cNvPicPr>
                <a:picLocks noChangeAspect="1"/>
              </p:cNvPicPr>
              <p:nvPr/>
            </p:nvPicPr>
            <p:blipFill>
              <a:blip r:embed="rId4"/>
              <a:stretch>
                <a:fillRect/>
              </a:stretch>
            </p:blipFill>
            <p:spPr>
              <a:xfrm>
                <a:off x="7240668" y="5041369"/>
                <a:ext cx="720000" cy="720000"/>
              </a:xfrm>
              <a:prstGeom prst="rect">
                <a:avLst/>
              </a:prstGeom>
            </p:spPr>
          </p:pic>
          <p:pic>
            <p:nvPicPr>
              <p:cNvPr id="9" name="Picture 8"/>
              <p:cNvPicPr>
                <a:picLocks noChangeAspect="1"/>
              </p:cNvPicPr>
              <p:nvPr/>
            </p:nvPicPr>
            <p:blipFill>
              <a:blip r:embed="rId5"/>
              <a:stretch>
                <a:fillRect/>
              </a:stretch>
            </p:blipFill>
            <p:spPr>
              <a:xfrm>
                <a:off x="5769434" y="3509526"/>
                <a:ext cx="1100785" cy="1100785"/>
              </a:xfrm>
              <a:prstGeom prst="rect">
                <a:avLst/>
              </a:prstGeom>
            </p:spPr>
          </p:pic>
          <p:pic>
            <p:nvPicPr>
              <p:cNvPr id="10" name="Picture 9"/>
              <p:cNvPicPr>
                <a:picLocks noChangeAspect="1"/>
              </p:cNvPicPr>
              <p:nvPr/>
            </p:nvPicPr>
            <p:blipFill>
              <a:blip r:embed="rId6"/>
              <a:stretch>
                <a:fillRect/>
              </a:stretch>
            </p:blipFill>
            <p:spPr>
              <a:xfrm>
                <a:off x="6025210" y="2484083"/>
                <a:ext cx="589234" cy="589234"/>
              </a:xfrm>
              <a:prstGeom prst="rect">
                <a:avLst/>
              </a:prstGeom>
            </p:spPr>
          </p:pic>
        </p:grpSp>
        <p:cxnSp>
          <p:nvCxnSpPr>
            <p:cNvPr id="13" name="Straight Arrow Connector 12"/>
            <p:cNvCxnSpPr>
              <a:endCxn id="9" idx="0"/>
            </p:cNvCxnSpPr>
            <p:nvPr/>
          </p:nvCxnSpPr>
          <p:spPr>
            <a:xfrm>
              <a:off x="6315342" y="3073317"/>
              <a:ext cx="4485" cy="436209"/>
            </a:xfrm>
            <a:prstGeom prst="straightConnector1">
              <a:avLst/>
            </a:prstGeom>
            <a:ln w="57150">
              <a:solidFill>
                <a:srgbClr val="4CE3F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315342" y="4605160"/>
              <a:ext cx="4485" cy="436209"/>
            </a:xfrm>
            <a:prstGeom prst="straightConnector1">
              <a:avLst/>
            </a:prstGeom>
            <a:ln w="57150">
              <a:solidFill>
                <a:srgbClr val="4CE3FC"/>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6827489" y="3879790"/>
            <a:ext cx="743485"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ISP</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8017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Accessing the </a:t>
            </a:r>
            <a:r>
              <a:rPr lang="en-GB" dirty="0" smtClean="0"/>
              <a:t>World Wide Web</a:t>
            </a:r>
            <a:endParaRPr lang="en-GB" dirty="0"/>
          </a:p>
        </p:txBody>
      </p:sp>
      <p:sp>
        <p:nvSpPr>
          <p:cNvPr id="3" name="Text Placeholder 2"/>
          <p:cNvSpPr>
            <a:spLocks noGrp="1"/>
          </p:cNvSpPr>
          <p:nvPr>
            <p:ph type="body" sz="quarter" idx="14"/>
          </p:nvPr>
        </p:nvSpPr>
        <p:spPr/>
        <p:txBody>
          <a:bodyPr/>
          <a:lstStyle/>
          <a:p>
            <a:r>
              <a:rPr lang="en-GB" dirty="0" smtClean="0"/>
              <a:t>What type of software do you use to access the </a:t>
            </a:r>
            <a:r>
              <a:rPr lang="en-GB" dirty="0" smtClean="0"/>
              <a:t>World Wide Web?</a:t>
            </a:r>
            <a:endParaRPr lang="en-GB" dirty="0" smtClean="0"/>
          </a:p>
          <a:p>
            <a:r>
              <a:rPr lang="en-GB" dirty="0" smtClean="0"/>
              <a:t>Name some examples of this type of software</a:t>
            </a:r>
          </a:p>
          <a:p>
            <a:r>
              <a:rPr lang="en-GB" dirty="0" smtClean="0"/>
              <a:t>What type of software do you use to get information </a:t>
            </a:r>
            <a:r>
              <a:rPr lang="en-GB" dirty="0"/>
              <a:t>from the </a:t>
            </a:r>
            <a:r>
              <a:rPr lang="en-GB" dirty="0"/>
              <a:t>World Wide Web about </a:t>
            </a:r>
            <a:r>
              <a:rPr lang="en-GB" dirty="0" smtClean="0"/>
              <a:t>a particular topic?</a:t>
            </a:r>
          </a:p>
          <a:p>
            <a:r>
              <a:rPr lang="en-GB" dirty="0" smtClean="0"/>
              <a:t>Name some examples of this type of software</a:t>
            </a:r>
            <a:endParaRPr lang="en-GB" dirty="0"/>
          </a:p>
        </p:txBody>
      </p:sp>
    </p:spTree>
    <p:extLst>
      <p:ext uri="{BB962C8B-B14F-4D97-AF65-F5344CB8AC3E}">
        <p14:creationId xmlns:p14="http://schemas.microsoft.com/office/powerpoint/2010/main" val="198670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Browser software</a:t>
            </a:r>
            <a:endParaRPr lang="en-GB" dirty="0"/>
          </a:p>
        </p:txBody>
      </p:sp>
      <p:sp>
        <p:nvSpPr>
          <p:cNvPr id="3" name="Text Placeholder 2"/>
          <p:cNvSpPr>
            <a:spLocks noGrp="1"/>
          </p:cNvSpPr>
          <p:nvPr>
            <p:ph type="body" sz="quarter" idx="14"/>
          </p:nvPr>
        </p:nvSpPr>
        <p:spPr>
          <a:xfrm>
            <a:off x="724280" y="1704179"/>
            <a:ext cx="7797230" cy="3795668"/>
          </a:xfrm>
        </p:spPr>
        <p:txBody>
          <a:bodyPr/>
          <a:lstStyle/>
          <a:p>
            <a:r>
              <a:rPr lang="en-GB" dirty="0" smtClean="0"/>
              <a:t>Internet Explorer, Google Chrome, Mozilla Firefox and Safari are all examples of browser software</a:t>
            </a:r>
          </a:p>
          <a:p>
            <a:r>
              <a:rPr lang="en-GB" dirty="0" smtClean="0"/>
              <a:t>One way of accessing a particular page on the </a:t>
            </a:r>
            <a:r>
              <a:rPr lang="en-GB" dirty="0"/>
              <a:t>World Wide Web is </a:t>
            </a:r>
            <a:r>
              <a:rPr lang="en-GB" dirty="0" smtClean="0"/>
              <a:t>to type its address into the address bar</a:t>
            </a:r>
          </a:p>
          <a:p>
            <a:pPr marL="0" indent="0" algn="ctr">
              <a:buNone/>
            </a:pPr>
            <a:endParaRPr lang="en-GB" dirty="0"/>
          </a:p>
          <a:p>
            <a:pPr marL="0" indent="0">
              <a:buNone/>
            </a:pPr>
            <a:endParaRPr lang="en-GB" dirty="0" smtClean="0"/>
          </a:p>
          <a:p>
            <a:r>
              <a:rPr lang="en-GB" dirty="0" smtClean="0"/>
              <a:t>Name another way of accessing a web page</a:t>
            </a:r>
          </a:p>
          <a:p>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405"/>
          <a:stretch/>
        </p:blipFill>
        <p:spPr>
          <a:xfrm>
            <a:off x="1488139" y="3735762"/>
            <a:ext cx="6316881" cy="635142"/>
          </a:xfrm>
          <a:prstGeom prst="rect">
            <a:avLst/>
          </a:prstGeom>
        </p:spPr>
      </p:pic>
    </p:spTree>
    <p:extLst>
      <p:ext uri="{BB962C8B-B14F-4D97-AF65-F5344CB8AC3E}">
        <p14:creationId xmlns:p14="http://schemas.microsoft.com/office/powerpoint/2010/main" val="2266240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Search engines</a:t>
            </a:r>
            <a:endParaRPr lang="en-GB" dirty="0"/>
          </a:p>
        </p:txBody>
      </p:sp>
      <p:sp>
        <p:nvSpPr>
          <p:cNvPr id="3" name="Text Placeholder 2"/>
          <p:cNvSpPr>
            <a:spLocks noGrp="1"/>
          </p:cNvSpPr>
          <p:nvPr>
            <p:ph type="body" sz="quarter" idx="14"/>
          </p:nvPr>
        </p:nvSpPr>
        <p:spPr>
          <a:xfrm>
            <a:off x="724280" y="1704179"/>
            <a:ext cx="7797230" cy="4225974"/>
          </a:xfrm>
        </p:spPr>
        <p:txBody>
          <a:bodyPr/>
          <a:lstStyle/>
          <a:p>
            <a:r>
              <a:rPr lang="en-GB" dirty="0" smtClean="0"/>
              <a:t>Google is the dominant search engine on the Internet</a:t>
            </a:r>
          </a:p>
          <a:p>
            <a:r>
              <a:rPr lang="en-GB" dirty="0" smtClean="0"/>
              <a:t>It processes billions of searches every day</a:t>
            </a:r>
          </a:p>
          <a:p>
            <a:r>
              <a:rPr lang="en-GB" dirty="0" smtClean="0"/>
              <a:t>Bing, Yahoo and </a:t>
            </a:r>
            <a:r>
              <a:rPr lang="en-GB" dirty="0" err="1" smtClean="0"/>
              <a:t>Altavista</a:t>
            </a:r>
            <a:r>
              <a:rPr lang="en-GB" dirty="0" smtClean="0"/>
              <a:t> are three other well-known search engines</a:t>
            </a:r>
          </a:p>
          <a:p>
            <a:r>
              <a:rPr lang="en-GB" dirty="0" smtClean="0"/>
              <a:t>But there are other, smaller search engines such as DuckDuckGo</a:t>
            </a:r>
          </a:p>
          <a:p>
            <a:r>
              <a:rPr lang="en-GB" dirty="0"/>
              <a:t>Check out its history </a:t>
            </a:r>
            <a:r>
              <a:rPr lang="en-GB" dirty="0" smtClean="0"/>
              <a:t>at </a:t>
            </a:r>
            <a:r>
              <a:rPr lang="en-GB" dirty="0" smtClean="0">
                <a:solidFill>
                  <a:srgbClr val="0490E6"/>
                </a:solidFill>
              </a:rPr>
              <a:t>duckduckgo.com/about</a:t>
            </a:r>
            <a:r>
              <a:rPr lang="en-GB" dirty="0" smtClean="0"/>
              <a:t> </a:t>
            </a:r>
            <a:endParaRPr lang="en-GB" dirty="0"/>
          </a:p>
        </p:txBody>
      </p:sp>
    </p:spTree>
    <p:extLst>
      <p:ext uri="{BB962C8B-B14F-4D97-AF65-F5344CB8AC3E}">
        <p14:creationId xmlns:p14="http://schemas.microsoft.com/office/powerpoint/2010/main" val="491256732"/>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2</Template>
  <TotalTime>817</TotalTime>
  <Words>866</Words>
  <Application>Microsoft Office PowerPoint</Application>
  <PresentationFormat>On-screen Show (4:3)</PresentationFormat>
  <Paragraphs>110</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Calibri</vt:lpstr>
      <vt:lpstr>Museo 700</vt:lpstr>
      <vt:lpstr>Museo900-Regular</vt:lpstr>
      <vt:lpstr>Times New Roman</vt:lpstr>
      <vt:lpstr>Museo 100</vt:lpstr>
      <vt:lpstr>Museo 500</vt:lpstr>
      <vt:lpstr>Museo 900</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Patricia Heathcote</cp:lastModifiedBy>
  <cp:revision>47</cp:revision>
  <dcterms:created xsi:type="dcterms:W3CDTF">2015-05-11T08:28:25Z</dcterms:created>
  <dcterms:modified xsi:type="dcterms:W3CDTF">2017-02-01T17:22:49Z</dcterms:modified>
</cp:coreProperties>
</file>