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7" r:id="rId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ED07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70" d="100"/>
          <a:sy n="70" d="100"/>
        </p:scale>
        <p:origin x="-2484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28.31858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8-01-11T15:08:31.54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B0B9D36-5103-4415-B8FC-D293E365DC5F}" emma:medium="tactile" emma:mode="ink">
          <msink:context xmlns:msink="http://schemas.microsoft.com/ink/2010/main" type="writingRegion" rotatedBoundingBox="24306,17250 24321,17250 24321,17265 24306,17265"/>
        </emma:interpretation>
      </emma:emma>
    </inkml:annotationXML>
    <inkml:traceGroup>
      <inkml:annotationXML>
        <emma:emma xmlns:emma="http://www.w3.org/2003/04/emma" version="1.0">
          <emma:interpretation id="{EE5D8382-67F4-44C8-82AC-2E80F7A2113E}" emma:medium="tactile" emma:mode="ink">
            <msink:context xmlns:msink="http://schemas.microsoft.com/ink/2010/main" type="paragraph" rotatedBoundingBox="24306,17250 24321,17250 24321,17265 24306,172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46476D2-7135-4E71-B475-6930420EB288}" emma:medium="tactile" emma:mode="ink">
              <msink:context xmlns:msink="http://schemas.microsoft.com/ink/2010/main" type="line" rotatedBoundingBox="24306,17250 24321,17250 24321,17265 24306,17265"/>
            </emma:interpretation>
          </emma:emma>
        </inkml:annotationXML>
        <inkml:traceGroup>
          <inkml:annotationXML>
            <emma:emma xmlns:emma="http://www.w3.org/2003/04/emma" version="1.0">
              <emma:interpretation id="{CCEE1FD1-D1D5-4796-A080-C6948CC3AA26}" emma:medium="tactile" emma:mode="ink">
                <msink:context xmlns:msink="http://schemas.microsoft.com/ink/2010/main" type="inkWord" rotatedBoundingBox="24306,17250 24321,17250 24321,17265 24306,17265"/>
              </emma:interpretation>
              <emma:one-of disjunction-type="recognition" id="oneOf0">
                <emma:interpretation id="interp0" emma:lang="en-GB" emma:confidence="0">
                  <emma:literal>.</emma:literal>
                </emma:interpretation>
                <emma:interpretation id="interp1" emma:lang="en-GB" emma:confidence="0">
                  <emma:literal>`</emma:literal>
                </emma:interpretation>
                <emma:interpretation id="interp2" emma:lang="en-GB" emma:confidence="0">
                  <emma:literal>'</emma:literal>
                </emma:interpretation>
                <emma:interpretation id="interp3" emma:lang="en-GB" emma:confidence="0">
                  <emma:literal>l</emma:literal>
                </emma:interpretation>
                <emma:interpretation id="interp4" emma:lang="en-GB" emma:confidence="0">
                  <emma:literal>,</emma:literal>
                </emma:interpretation>
              </emma:one-of>
            </emma:emma>
          </inkml:annotationXML>
          <inkml:trace contextRef="#ctx0" brushRef="#br0">0 0 0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9A29A-92A0-429E-B385-DAADBF4F2FDE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C3385-5770-4643-993D-595890575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856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65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75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45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0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1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959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874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094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798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169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27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31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2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3.png"/><Relationship Id="rId10" Type="http://schemas.openxmlformats.org/officeDocument/2006/relationships/image" Target="../media/image2.png"/><Relationship Id="rId9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399" y="92074"/>
            <a:ext cx="45590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Biology Topic 5 Summary Sheet</a:t>
            </a:r>
            <a:endParaRPr lang="en-GB" b="1" u="sng" dirty="0"/>
          </a:p>
        </p:txBody>
      </p:sp>
      <p:sp>
        <p:nvSpPr>
          <p:cNvPr id="11" name="Rectangle 10"/>
          <p:cNvSpPr/>
          <p:nvPr/>
        </p:nvSpPr>
        <p:spPr>
          <a:xfrm>
            <a:off x="44450" y="526287"/>
            <a:ext cx="4554846" cy="1248148"/>
          </a:xfrm>
          <a:prstGeom prst="rect">
            <a:avLst/>
          </a:prstGeom>
          <a:noFill/>
          <a:ln w="38100">
            <a:solidFill>
              <a:srgbClr val="ED07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7" name="Rectangle 26"/>
          <p:cNvSpPr/>
          <p:nvPr/>
        </p:nvSpPr>
        <p:spPr>
          <a:xfrm>
            <a:off x="9609753" y="954874"/>
            <a:ext cx="1998047" cy="6582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3" name="Ink 12"/>
              <p14:cNvContentPartPr/>
              <p14:nvPr/>
            </p14:nvContentPartPr>
            <p14:xfrm>
              <a:off x="8750220" y="6210180"/>
              <a:ext cx="360" cy="36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738340" y="6198300"/>
                <a:ext cx="24120" cy="2412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TextBox 5"/>
          <p:cNvSpPr txBox="1"/>
          <p:nvPr/>
        </p:nvSpPr>
        <p:spPr>
          <a:xfrm>
            <a:off x="36091" y="505323"/>
            <a:ext cx="42351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 smtClean="0"/>
              <a:t>Cb5a – Health and Disease</a:t>
            </a:r>
          </a:p>
          <a:p>
            <a:r>
              <a:rPr lang="en-GB" sz="1100" dirty="0">
                <a:latin typeface="Calibri" panose="020F0502020204030204" pitchFamily="34" charset="0"/>
              </a:rPr>
              <a:t>The World Heath Organization (WHO)</a:t>
            </a:r>
          </a:p>
          <a:p>
            <a:r>
              <a:rPr lang="en-GB" sz="1100" dirty="0">
                <a:latin typeface="Calibri" panose="020F0502020204030204" pitchFamily="34" charset="0"/>
              </a:rPr>
              <a:t>describes health as :</a:t>
            </a:r>
          </a:p>
          <a:p>
            <a:endParaRPr lang="en-GB" sz="1100" dirty="0">
              <a:latin typeface="Calibri" panose="020F0502020204030204" pitchFamily="34" charset="0"/>
            </a:endParaRPr>
          </a:p>
          <a:p>
            <a:pPr algn="ctr"/>
            <a:r>
              <a:rPr lang="en-GB" sz="1100" dirty="0">
                <a:latin typeface="Calibri" panose="020F0502020204030204" pitchFamily="34" charset="0"/>
              </a:rPr>
              <a:t>‘</a:t>
            </a:r>
            <a:r>
              <a:rPr lang="en-GB" sz="1100" b="1" i="1" dirty="0">
                <a:solidFill>
                  <a:srgbClr val="FF0000"/>
                </a:solidFill>
                <a:latin typeface="Calibri" panose="020F0502020204030204" pitchFamily="34" charset="0"/>
              </a:rPr>
              <a:t>a state of complete physical , mental and social well-being’.</a:t>
            </a:r>
          </a:p>
          <a:p>
            <a:endParaRPr lang="en-GB" sz="1100" dirty="0">
              <a:latin typeface="Calibri" panose="020F0502020204030204" pitchFamily="34" charset="0"/>
            </a:endParaRPr>
          </a:p>
          <a:p>
            <a:r>
              <a:rPr lang="en-GB" sz="1100" dirty="0">
                <a:latin typeface="Calibri" panose="020F0502020204030204" pitchFamily="34" charset="0"/>
              </a:rPr>
              <a:t>It is </a:t>
            </a:r>
            <a:r>
              <a:rPr lang="en-GB" sz="1100" b="1" u="sng" dirty="0">
                <a:latin typeface="Calibri" panose="020F0502020204030204" pitchFamily="34" charset="0"/>
              </a:rPr>
              <a:t>NOT </a:t>
            </a:r>
            <a:r>
              <a:rPr lang="en-GB" sz="1100" dirty="0">
                <a:latin typeface="Calibri" panose="020F0502020204030204" pitchFamily="34" charset="0"/>
              </a:rPr>
              <a:t>simply the absence of disease.</a:t>
            </a:r>
          </a:p>
          <a:p>
            <a:endParaRPr lang="en-GB" sz="1100" dirty="0"/>
          </a:p>
        </p:txBody>
      </p:sp>
      <p:pic>
        <p:nvPicPr>
          <p:cNvPr id="39" name="Picture 2" descr="Image result for healthy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000" y="82554"/>
            <a:ext cx="1629221" cy="1526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351223"/>
              </p:ext>
            </p:extLst>
          </p:nvPr>
        </p:nvGraphicFramePr>
        <p:xfrm>
          <a:off x="49738" y="1863888"/>
          <a:ext cx="4563206" cy="990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1603"/>
                <a:gridCol w="2281603"/>
              </a:tblGrid>
              <a:tr h="317296">
                <a:tc>
                  <a:txBody>
                    <a:bodyPr/>
                    <a:lstStyle/>
                    <a:p>
                      <a:r>
                        <a:rPr lang="en-GB" sz="1050" dirty="0" smtClean="0"/>
                        <a:t>Communicable Disease</a:t>
                      </a:r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 smtClean="0"/>
                        <a:t>Non-communicable Disease</a:t>
                      </a:r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61765">
                <a:tc>
                  <a:txBody>
                    <a:bodyPr/>
                    <a:lstStyle/>
                    <a:p>
                      <a:r>
                        <a:rPr lang="en-GB" sz="1050" dirty="0" smtClean="0"/>
                        <a:t>Caused by pathogens</a:t>
                      </a:r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 smtClean="0"/>
                        <a:t>Caused by a problem in the body</a:t>
                      </a:r>
                      <a:r>
                        <a:rPr lang="en-GB" sz="1050" baseline="0" dirty="0" smtClean="0"/>
                        <a:t> </a:t>
                      </a:r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86540">
                <a:tc>
                  <a:txBody>
                    <a:bodyPr/>
                    <a:lstStyle/>
                    <a:p>
                      <a:r>
                        <a:rPr lang="en-GB" sz="1050" dirty="0" smtClean="0"/>
                        <a:t>Can be spread from one person to another</a:t>
                      </a:r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 smtClean="0"/>
                        <a:t>Cannot be spread</a:t>
                      </a:r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4699960" y="92074"/>
            <a:ext cx="4581704" cy="7141239"/>
            <a:chOff x="4730849" y="2553702"/>
            <a:chExt cx="4581704" cy="3210629"/>
          </a:xfrm>
        </p:grpSpPr>
        <p:sp>
          <p:nvSpPr>
            <p:cNvPr id="41" name="Rectangle 40"/>
            <p:cNvSpPr/>
            <p:nvPr/>
          </p:nvSpPr>
          <p:spPr>
            <a:xfrm>
              <a:off x="4730849" y="2553702"/>
              <a:ext cx="4554846" cy="3007998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730849" y="2556859"/>
              <a:ext cx="4581704" cy="32074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100" b="1" u="sng" dirty="0" smtClean="0"/>
                <a:t>Cb5b – Non-communicable Diseases</a:t>
              </a:r>
            </a:p>
            <a:p>
              <a:r>
                <a:rPr lang="en-GB" sz="1100" dirty="0" smtClean="0"/>
                <a:t>Many of these diseases are </a:t>
              </a:r>
              <a:r>
                <a:rPr lang="en-GB" sz="1100" dirty="0"/>
                <a:t>caused by many of a number of our lifestyle choices</a:t>
              </a:r>
              <a:r>
                <a:rPr lang="en-GB" sz="1100" dirty="0" smtClean="0"/>
                <a:t>.</a:t>
              </a:r>
            </a:p>
            <a:p>
              <a:endParaRPr lang="en-GB" sz="1100" dirty="0"/>
            </a:p>
            <a:p>
              <a:endParaRPr lang="en-GB" sz="1100" dirty="0" smtClean="0"/>
            </a:p>
            <a:p>
              <a:endParaRPr lang="en-GB" sz="1100" dirty="0"/>
            </a:p>
            <a:p>
              <a:endParaRPr lang="en-GB" sz="1100" dirty="0" smtClean="0"/>
            </a:p>
            <a:p>
              <a:endParaRPr lang="en-GB" sz="1100" dirty="0"/>
            </a:p>
            <a:p>
              <a:endParaRPr lang="en-GB" sz="1100" dirty="0" smtClean="0"/>
            </a:p>
            <a:p>
              <a:endParaRPr lang="en-GB" sz="1100" dirty="0"/>
            </a:p>
            <a:p>
              <a:endParaRPr lang="en-GB" sz="1100" dirty="0" smtClean="0"/>
            </a:p>
            <a:p>
              <a:endParaRPr lang="en-GB" sz="1100" dirty="0"/>
            </a:p>
            <a:p>
              <a:endParaRPr lang="en-GB" sz="1100" dirty="0" smtClean="0"/>
            </a:p>
            <a:p>
              <a:endParaRPr lang="en-GB" sz="1100" dirty="0"/>
            </a:p>
            <a:p>
              <a:endParaRPr lang="en-GB" sz="1100" dirty="0" smtClean="0"/>
            </a:p>
            <a:p>
              <a:endParaRPr lang="en-GB" sz="1100" dirty="0"/>
            </a:p>
            <a:p>
              <a:endParaRPr lang="en-GB" sz="1100" dirty="0" smtClean="0"/>
            </a:p>
            <a:p>
              <a:endParaRPr lang="en-GB" sz="1100" dirty="0" smtClean="0"/>
            </a:p>
            <a:p>
              <a:endParaRPr lang="en-GB" sz="1100" dirty="0"/>
            </a:p>
            <a:p>
              <a:endParaRPr lang="en-GB" sz="1100" dirty="0" smtClean="0"/>
            </a:p>
            <a:p>
              <a:endParaRPr lang="en-GB" sz="1100" dirty="0"/>
            </a:p>
            <a:p>
              <a:endParaRPr lang="en-GB" sz="1100" dirty="0" smtClean="0"/>
            </a:p>
            <a:p>
              <a:endParaRPr lang="en-GB" sz="1100" dirty="0"/>
            </a:p>
            <a:p>
              <a:endParaRPr lang="en-GB" sz="1100" dirty="0" smtClean="0"/>
            </a:p>
            <a:p>
              <a:endParaRPr lang="en-GB" sz="1100" dirty="0"/>
            </a:p>
            <a:p>
              <a:endParaRPr lang="en-GB" sz="1100" dirty="0" smtClean="0"/>
            </a:p>
            <a:p>
              <a:endParaRPr lang="en-GB" sz="1100" dirty="0"/>
            </a:p>
            <a:p>
              <a:pPr>
                <a:lnSpc>
                  <a:spcPct val="150000"/>
                </a:lnSpc>
              </a:pPr>
              <a:r>
                <a:rPr lang="en-GB" sz="1100" b="1" u="sng" dirty="0" smtClean="0"/>
                <a:t>Cb5c – Cardiovascular Disease and Smoking</a:t>
              </a:r>
            </a:p>
            <a:p>
              <a:pPr>
                <a:lnSpc>
                  <a:spcPct val="150000"/>
                </a:lnSpc>
              </a:pPr>
              <a:r>
                <a:rPr lang="en-GB" sz="1100" b="1" dirty="0">
                  <a:solidFill>
                    <a:srgbClr val="FF0000"/>
                  </a:solidFill>
                </a:rPr>
                <a:t>CVD</a:t>
              </a:r>
              <a:r>
                <a:rPr lang="en-GB" sz="1100" dirty="0"/>
                <a:t> is a collective term for disease that affects the heart and blood vessels e.g. </a:t>
              </a:r>
              <a:r>
                <a:rPr lang="en-GB" sz="1100" b="1" dirty="0">
                  <a:solidFill>
                    <a:srgbClr val="FF0000"/>
                  </a:solidFill>
                </a:rPr>
                <a:t>heart attack, stroke, high blood pressure</a:t>
              </a:r>
              <a:r>
                <a:rPr lang="en-GB" sz="1100" dirty="0"/>
                <a:t> etc.</a:t>
              </a:r>
            </a:p>
            <a:p>
              <a:pPr>
                <a:lnSpc>
                  <a:spcPct val="150000"/>
                </a:lnSpc>
              </a:pPr>
              <a:r>
                <a:rPr lang="en-GB" sz="1100" dirty="0" smtClean="0"/>
                <a:t>The harmful chemicals in tobacco smoke can increase your chances of CVC. These chemicals can:</a:t>
              </a:r>
            </a:p>
            <a:p>
              <a:pPr marL="514350" indent="-514350">
                <a:lnSpc>
                  <a:spcPct val="150000"/>
                </a:lnSpc>
                <a:buAutoNum type="arabicPeriod"/>
              </a:pPr>
              <a:r>
                <a:rPr lang="en-GB" sz="1100" b="1" dirty="0">
                  <a:solidFill>
                    <a:srgbClr val="FF0000"/>
                  </a:solidFill>
                </a:rPr>
                <a:t>Damage blood vessels</a:t>
              </a:r>
            </a:p>
            <a:p>
              <a:pPr marL="514350" indent="-514350">
                <a:lnSpc>
                  <a:spcPct val="150000"/>
                </a:lnSpc>
                <a:buAutoNum type="arabicPeriod"/>
              </a:pPr>
              <a:r>
                <a:rPr lang="en-GB" sz="1100" b="1" dirty="0">
                  <a:solidFill>
                    <a:srgbClr val="FF0000"/>
                  </a:solidFill>
                </a:rPr>
                <a:t>Increase blood pressure</a:t>
              </a:r>
            </a:p>
            <a:p>
              <a:pPr marL="514350" indent="-514350">
                <a:lnSpc>
                  <a:spcPct val="150000"/>
                </a:lnSpc>
                <a:buAutoNum type="arabicPeriod"/>
              </a:pPr>
              <a:r>
                <a:rPr lang="en-GB" sz="1100" dirty="0"/>
                <a:t>Make blood vessels narrower and so </a:t>
              </a:r>
              <a:r>
                <a:rPr lang="en-GB" sz="1100" b="1" i="1" dirty="0">
                  <a:solidFill>
                    <a:srgbClr val="FF0000"/>
                  </a:solidFill>
                </a:rPr>
                <a:t>increase the risk of blood clots</a:t>
              </a:r>
            </a:p>
            <a:p>
              <a:endParaRPr lang="en-GB" sz="1100" dirty="0"/>
            </a:p>
          </p:txBody>
        </p:sp>
      </p:grp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625616"/>
              </p:ext>
            </p:extLst>
          </p:nvPr>
        </p:nvGraphicFramePr>
        <p:xfrm>
          <a:off x="4823870" y="795686"/>
          <a:ext cx="4260765" cy="3583085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430950"/>
                <a:gridCol w="2829815"/>
              </a:tblGrid>
              <a:tr h="309783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Disease</a:t>
                      </a:r>
                      <a:endParaRPr lang="en-GB" sz="1100" b="1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Lifestyle</a:t>
                      </a:r>
                      <a:r>
                        <a:rPr lang="en-GB" sz="1100" baseline="0" dirty="0" smtClean="0"/>
                        <a:t> factor causing it</a:t>
                      </a:r>
                      <a:endParaRPr lang="en-GB" sz="1100" b="1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</a:tr>
              <a:tr h="324627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Cirrhosis</a:t>
                      </a:r>
                      <a:endParaRPr lang="en-GB" sz="11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/>
                        <a:t>Alcohol</a:t>
                      </a:r>
                      <a:r>
                        <a:rPr lang="en-GB" sz="1100" baseline="0" dirty="0" smtClean="0"/>
                        <a:t> ( ethanol)</a:t>
                      </a:r>
                      <a:endParaRPr lang="en-GB" sz="1100" dirty="0" smtClean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</a:tr>
              <a:tr h="293089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Malnutrition</a:t>
                      </a:r>
                      <a:endParaRPr lang="en-GB" sz="11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/>
                        <a:t>Unbalanced</a:t>
                      </a:r>
                      <a:r>
                        <a:rPr lang="en-GB" sz="1100" baseline="0" dirty="0" smtClean="0"/>
                        <a:t> diet</a:t>
                      </a:r>
                      <a:endParaRPr lang="en-GB" sz="11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</a:tr>
              <a:tr h="31075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Cardiovascular</a:t>
                      </a:r>
                    </a:p>
                    <a:p>
                      <a:endParaRPr lang="en-GB" sz="11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/>
                        <a:t>Unbalanced diet,</a:t>
                      </a:r>
                      <a:r>
                        <a:rPr lang="en-GB" sz="1100" baseline="0" dirty="0" smtClean="0"/>
                        <a:t> </a:t>
                      </a:r>
                      <a:r>
                        <a:rPr lang="en-GB" sz="1100" dirty="0" smtClean="0"/>
                        <a:t>Smoking </a:t>
                      </a:r>
                      <a:endParaRPr lang="en-GB" sz="11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</a:tr>
              <a:tr h="289537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Lung</a:t>
                      </a:r>
                      <a:r>
                        <a:rPr lang="en-GB" sz="1100" baseline="0" dirty="0" smtClean="0"/>
                        <a:t> </a:t>
                      </a:r>
                      <a:endParaRPr lang="en-GB" sz="11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/>
                        <a:t>Smoking</a:t>
                      </a:r>
                      <a:endParaRPr lang="en-GB" sz="11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</a:tr>
              <a:tr h="319733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Obesity</a:t>
                      </a:r>
                      <a:endParaRPr lang="en-GB" sz="11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/>
                        <a:t>Unbalanced diet high in sugar and</a:t>
                      </a:r>
                      <a:r>
                        <a:rPr lang="en-GB" sz="1100" baseline="0" dirty="0" smtClean="0"/>
                        <a:t> </a:t>
                      </a:r>
                      <a:r>
                        <a:rPr lang="en-GB" sz="1100" dirty="0" smtClean="0"/>
                        <a:t>fat</a:t>
                      </a:r>
                      <a:endParaRPr lang="en-GB" sz="11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</a:tr>
              <a:tr h="404899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Lung cancer</a:t>
                      </a:r>
                      <a:endParaRPr lang="en-GB" sz="11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/>
                        <a:t>Smoking</a:t>
                      </a:r>
                      <a:endParaRPr lang="en-GB" sz="11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</a:tr>
              <a:tr h="404899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alibri Light" panose="020F0302020204030204" pitchFamily="34" charset="0"/>
                        </a:rPr>
                        <a:t>Kwashiorkor</a:t>
                      </a:r>
                      <a:endParaRPr lang="en-GB" sz="11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latin typeface="Calibri Light" panose="020F0302020204030204" pitchFamily="34" charset="0"/>
                        </a:rPr>
                        <a:t>Lack of protein in the diet</a:t>
                      </a:r>
                      <a:endParaRPr lang="en-GB" sz="11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</a:tr>
              <a:tr h="404899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alibri Light" panose="020F0302020204030204" pitchFamily="34" charset="0"/>
                        </a:rPr>
                        <a:t>Scurvy</a:t>
                      </a:r>
                      <a:endParaRPr lang="en-GB" sz="11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latin typeface="Calibri Light" panose="020F0302020204030204" pitchFamily="34" charset="0"/>
                        </a:rPr>
                        <a:t>Lack of vitamin</a:t>
                      </a:r>
                      <a:r>
                        <a:rPr lang="en-GB" sz="1100" baseline="0" dirty="0" smtClean="0">
                          <a:latin typeface="Calibri Light" panose="020F0302020204030204" pitchFamily="34" charset="0"/>
                        </a:rPr>
                        <a:t> C</a:t>
                      </a:r>
                      <a:endParaRPr lang="en-GB" sz="11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</a:tr>
              <a:tr h="404899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alibri Light" panose="020F0302020204030204" pitchFamily="34" charset="0"/>
                        </a:rPr>
                        <a:t>Rickets/</a:t>
                      </a:r>
                      <a:r>
                        <a:rPr lang="en-GB" sz="1100" dirty="0" err="1" smtClean="0">
                          <a:latin typeface="Calibri Light" panose="020F0302020204030204" pitchFamily="34" charset="0"/>
                        </a:rPr>
                        <a:t>Osteomalacia</a:t>
                      </a:r>
                      <a:r>
                        <a:rPr lang="en-GB" sz="1100" baseline="0" dirty="0" smtClean="0">
                          <a:latin typeface="Calibri Light" panose="020F0302020204030204" pitchFamily="34" charset="0"/>
                        </a:rPr>
                        <a:t> </a:t>
                      </a:r>
                      <a:endParaRPr lang="en-GB" sz="11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latin typeface="Calibri Light" panose="020F0302020204030204" pitchFamily="34" charset="0"/>
                        </a:rPr>
                        <a:t>Lack of</a:t>
                      </a:r>
                      <a:r>
                        <a:rPr lang="en-GB" sz="1100" baseline="0" dirty="0" smtClean="0">
                          <a:latin typeface="Calibri Light" panose="020F0302020204030204" pitchFamily="34" charset="0"/>
                        </a:rPr>
                        <a:t> vitamin D and/or calcium</a:t>
                      </a:r>
                      <a:endParaRPr lang="en-GB" sz="11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7" name="Picture 46"/>
          <p:cNvPicPr>
            <a:picLocks noChangeAspect="1"/>
          </p:cNvPicPr>
          <p:nvPr/>
        </p:nvPicPr>
        <p:blipFill>
          <a:blip r:embed="rId10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60080" y="5693438"/>
            <a:ext cx="1377978" cy="1033484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>
          <a:xfrm flipV="1">
            <a:off x="4248617" y="1947973"/>
            <a:ext cx="593707" cy="850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57879" y="2938514"/>
            <a:ext cx="4554846" cy="3844097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2" name="TextBox 51"/>
          <p:cNvSpPr txBox="1"/>
          <p:nvPr/>
        </p:nvSpPr>
        <p:spPr>
          <a:xfrm>
            <a:off x="36091" y="2964977"/>
            <a:ext cx="423511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 smtClean="0"/>
              <a:t>Cb5d/e – Pathogens and Spreading Pathogens</a:t>
            </a:r>
          </a:p>
          <a:p>
            <a:r>
              <a:rPr lang="en-GB" sz="1100" b="1" dirty="0">
                <a:solidFill>
                  <a:srgbClr val="FF0000"/>
                </a:solidFill>
              </a:rPr>
              <a:t>Pathogens are microorganisms that cause </a:t>
            </a:r>
            <a:r>
              <a:rPr lang="en-GB" sz="1100" b="1" dirty="0" smtClean="0">
                <a:solidFill>
                  <a:srgbClr val="FF0000"/>
                </a:solidFill>
              </a:rPr>
              <a:t>disease</a:t>
            </a:r>
            <a:r>
              <a:rPr lang="en-GB" sz="1100" dirty="0" smtClean="0"/>
              <a:t>. </a:t>
            </a:r>
            <a:endParaRPr lang="en-GB" sz="1100" dirty="0"/>
          </a:p>
          <a:p>
            <a:endParaRPr lang="en-GB" sz="1100" dirty="0"/>
          </a:p>
        </p:txBody>
      </p:sp>
      <p:graphicFrame>
        <p:nvGraphicFramePr>
          <p:cNvPr id="5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5068431"/>
              </p:ext>
            </p:extLst>
          </p:nvPr>
        </p:nvGraphicFramePr>
        <p:xfrm>
          <a:off x="137917" y="3408716"/>
          <a:ext cx="4386847" cy="33182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4262"/>
                <a:gridCol w="880796"/>
                <a:gridCol w="1051564"/>
                <a:gridCol w="1410225"/>
              </a:tblGrid>
              <a:tr h="268183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latin typeface="+mn-lt"/>
                        </a:rPr>
                        <a:t>Pathogen</a:t>
                      </a:r>
                      <a:endParaRPr lang="en-GB" sz="1000" b="1" dirty="0">
                        <a:latin typeface="+mn-lt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latin typeface="+mn-lt"/>
                        </a:rPr>
                        <a:t>Type</a:t>
                      </a:r>
                      <a:r>
                        <a:rPr lang="en-GB" sz="1000" b="1" baseline="0" dirty="0" smtClean="0">
                          <a:latin typeface="+mn-lt"/>
                        </a:rPr>
                        <a:t> </a:t>
                      </a:r>
                      <a:endParaRPr lang="en-GB" sz="1000" b="1" dirty="0">
                        <a:latin typeface="+mn-lt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latin typeface="+mn-lt"/>
                        </a:rPr>
                        <a:t>Problems</a:t>
                      </a:r>
                      <a:endParaRPr lang="en-GB" sz="1000" b="1" dirty="0">
                        <a:latin typeface="+mn-lt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latin typeface="+mn-lt"/>
                        </a:rPr>
                        <a:t>How transmitted</a:t>
                      </a:r>
                      <a:endParaRPr lang="en-GB" sz="1000" b="1" dirty="0">
                        <a:latin typeface="+mn-lt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83261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latin typeface="+mn-lt"/>
                        </a:rPr>
                        <a:t>Cholera</a:t>
                      </a:r>
                    </a:p>
                    <a:p>
                      <a:endParaRPr lang="en-GB" sz="1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Bacteria</a:t>
                      </a:r>
                      <a:endParaRPr lang="en-GB" sz="1000" dirty="0">
                        <a:latin typeface="+mn-lt"/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Diarrhoea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Water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</a:tr>
              <a:tr h="383261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latin typeface="+mn-lt"/>
                        </a:rPr>
                        <a:t>Tuberculosis</a:t>
                      </a:r>
                    </a:p>
                    <a:p>
                      <a:endParaRPr lang="en-GB" sz="1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Bacteria</a:t>
                      </a:r>
                      <a:endParaRPr lang="en-GB" sz="1000" dirty="0">
                        <a:latin typeface="+mn-lt"/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Lung damage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Airborne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</a:tr>
              <a:tr h="275847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latin typeface="+mn-lt"/>
                        </a:rPr>
                        <a:t>Chlamydia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Bacteria</a:t>
                      </a:r>
                      <a:endParaRPr lang="en-GB" sz="1000" dirty="0">
                        <a:latin typeface="+mn-lt"/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Infertility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Sexual contact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</a:tr>
              <a:tr h="437688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latin typeface="+mn-lt"/>
                        </a:rPr>
                        <a:t>Helicobacter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Bacteria</a:t>
                      </a:r>
                      <a:endParaRPr lang="en-GB" sz="1000" dirty="0">
                        <a:latin typeface="+mn-lt"/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Stomach</a:t>
                      </a:r>
                      <a:r>
                        <a:rPr lang="en-GB" sz="1000" baseline="0" dirty="0" smtClean="0">
                          <a:latin typeface="+mn-lt"/>
                        </a:rPr>
                        <a:t> ulcer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Food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</a:tr>
              <a:tr h="5577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err="1" smtClean="0">
                          <a:latin typeface="+mn-lt"/>
                        </a:rPr>
                        <a:t>Chalara</a:t>
                      </a:r>
                      <a:r>
                        <a:rPr lang="en-GB" sz="1000" b="1" dirty="0" smtClean="0">
                          <a:latin typeface="+mn-lt"/>
                        </a:rPr>
                        <a:t> ash</a:t>
                      </a:r>
                      <a:r>
                        <a:rPr lang="en-GB" sz="1000" b="1" baseline="0" dirty="0" smtClean="0">
                          <a:latin typeface="+mn-lt"/>
                        </a:rPr>
                        <a:t> dieback</a:t>
                      </a:r>
                      <a:endParaRPr lang="en-GB" sz="1000" b="1" dirty="0" smtClean="0">
                        <a:latin typeface="+mn-lt"/>
                      </a:endParaRPr>
                    </a:p>
                    <a:p>
                      <a:endParaRPr lang="en-GB" sz="1000" b="1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latin typeface="+mn-lt"/>
                        </a:rPr>
                        <a:t>Fungi</a:t>
                      </a:r>
                    </a:p>
                    <a:p>
                      <a:endParaRPr lang="en-GB" sz="1000" dirty="0">
                        <a:latin typeface="+mn-lt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latin typeface="+mn-lt"/>
                        </a:rPr>
                        <a:t>Leaf loss</a:t>
                      </a:r>
                      <a:r>
                        <a:rPr lang="en-GB" sz="1000" baseline="0" dirty="0" smtClean="0">
                          <a:latin typeface="+mn-lt"/>
                        </a:rPr>
                        <a:t> in plants and lesions in bark</a:t>
                      </a:r>
                      <a:endParaRPr lang="en-GB" sz="10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latin typeface="+mn-lt"/>
                        </a:rPr>
                        <a:t>Airborne</a:t>
                      </a:r>
                    </a:p>
                    <a:p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</a:tr>
              <a:tr h="4376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>
                          <a:latin typeface="+mn-lt"/>
                        </a:rPr>
                        <a:t>Malaria</a:t>
                      </a:r>
                    </a:p>
                    <a:p>
                      <a:endParaRPr lang="en-GB" sz="1000" b="1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err="1" smtClean="0">
                          <a:latin typeface="+mn-lt"/>
                        </a:rPr>
                        <a:t>Protists</a:t>
                      </a:r>
                      <a:endParaRPr lang="en-GB" sz="1000" dirty="0" smtClean="0">
                        <a:latin typeface="+mn-lt"/>
                      </a:endParaRPr>
                    </a:p>
                    <a:p>
                      <a:endParaRPr lang="en-GB" sz="1000" dirty="0">
                        <a:latin typeface="+mn-lt"/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latin typeface="+mn-lt"/>
                        </a:rPr>
                        <a:t>Damage to blood and liver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latin typeface="+mn-lt"/>
                        </a:rPr>
                        <a:t>Animal</a:t>
                      </a:r>
                      <a:r>
                        <a:rPr lang="en-GB" sz="1000" baseline="0" dirty="0" smtClean="0">
                          <a:latin typeface="+mn-lt"/>
                        </a:rPr>
                        <a:t> vector i.e. mosquito</a:t>
                      </a:r>
                      <a:endParaRPr lang="en-GB" sz="1000" dirty="0" smtClean="0">
                        <a:latin typeface="+mn-lt"/>
                      </a:endParaRPr>
                    </a:p>
                  </a:txBody>
                  <a:tcPr/>
                </a:tc>
              </a:tr>
              <a:tr h="437688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latin typeface="+mn-lt"/>
                        </a:rPr>
                        <a:t>HIV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Virus</a:t>
                      </a:r>
                      <a:endParaRPr lang="en-GB" sz="1000" dirty="0"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latin typeface="+mn-lt"/>
                        </a:rPr>
                        <a:t>Destroys white blood cells leading to AIDs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latin typeface="+mn-lt"/>
                        </a:rPr>
                        <a:t>Sexual contact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5" name="Straight Arrow Connector 54"/>
          <p:cNvCxnSpPr/>
          <p:nvPr/>
        </p:nvCxnSpPr>
        <p:spPr>
          <a:xfrm>
            <a:off x="2078006" y="2060594"/>
            <a:ext cx="151285" cy="89115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9341822" y="83262"/>
            <a:ext cx="2770206" cy="3122651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3" name="Rectangle 22"/>
          <p:cNvSpPr/>
          <p:nvPr/>
        </p:nvSpPr>
        <p:spPr>
          <a:xfrm>
            <a:off x="9405573" y="158926"/>
            <a:ext cx="270645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200" b="1" u="sng" dirty="0" smtClean="0">
                <a:latin typeface="Calibri" panose="020F0502020204030204" pitchFamily="34" charset="0"/>
              </a:rPr>
              <a:t>CB5f – Physical and Chemical Barriers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1" dirty="0" smtClean="0">
                <a:latin typeface="Calibri" panose="020F0502020204030204" pitchFamily="34" charset="0"/>
              </a:rPr>
              <a:t>Physical </a:t>
            </a:r>
            <a:r>
              <a:rPr lang="en-US" altLang="en-US" sz="1200" b="1" dirty="0">
                <a:latin typeface="Calibri" panose="020F0502020204030204" pitchFamily="34" charset="0"/>
              </a:rPr>
              <a:t>barrier </a:t>
            </a:r>
            <a:r>
              <a:rPr lang="en-US" altLang="en-US" sz="1200" dirty="0">
                <a:latin typeface="Calibri" panose="020F0502020204030204" pitchFamily="34" charset="0"/>
              </a:rPr>
              <a:t>– </a:t>
            </a:r>
            <a:r>
              <a:rPr lang="en-US" altLang="en-US" sz="1200" b="1" dirty="0">
                <a:solidFill>
                  <a:srgbClr val="FF0000"/>
                </a:solidFill>
                <a:latin typeface="Calibri" panose="020F0502020204030204" pitchFamily="34" charset="0"/>
              </a:rPr>
              <a:t>stops</a:t>
            </a:r>
            <a:r>
              <a:rPr lang="en-US" altLang="en-US" sz="1200" dirty="0">
                <a:latin typeface="Calibri" panose="020F0502020204030204" pitchFamily="34" charset="0"/>
              </a:rPr>
              <a:t> </a:t>
            </a:r>
            <a:r>
              <a:rPr lang="en-US" altLang="en-US" sz="1200" b="1" dirty="0">
                <a:solidFill>
                  <a:srgbClr val="FF0000"/>
                </a:solidFill>
                <a:latin typeface="Calibri" panose="020F0502020204030204" pitchFamily="34" charset="0"/>
              </a:rPr>
              <a:t>the pathogens </a:t>
            </a:r>
            <a:r>
              <a:rPr lang="en-US" altLang="en-US" sz="1200" dirty="0">
                <a:latin typeface="Calibri" panose="020F0502020204030204" pitchFamily="34" charset="0"/>
              </a:rPr>
              <a:t>from getting into the body. </a:t>
            </a:r>
            <a:endParaRPr lang="en-US" altLang="en-US" sz="1200" dirty="0" smtClean="0">
              <a:latin typeface="Calibri" panose="020F0502020204030204" pitchFamily="34" charset="0"/>
            </a:endParaRPr>
          </a:p>
          <a:p>
            <a:endParaRPr lang="en-US" altLang="en-US" sz="1200" dirty="0">
              <a:latin typeface="Calibri" panose="020F0502020204030204" pitchFamily="34" charset="0"/>
            </a:endParaRPr>
          </a:p>
          <a:p>
            <a:r>
              <a:rPr lang="en-US" altLang="en-US" sz="1200" dirty="0" smtClean="0">
                <a:latin typeface="Calibri" panose="020F0502020204030204" pitchFamily="34" charset="0"/>
              </a:rPr>
              <a:t>E.g. Skin</a:t>
            </a:r>
          </a:p>
          <a:p>
            <a:r>
              <a:rPr lang="en-US" altLang="en-US" sz="1200" dirty="0">
                <a:latin typeface="Calibri" panose="020F0502020204030204" pitchFamily="34" charset="0"/>
              </a:rPr>
              <a:t> </a:t>
            </a:r>
            <a:r>
              <a:rPr lang="en-US" altLang="en-US" sz="1200" dirty="0" smtClean="0">
                <a:latin typeface="Calibri" panose="020F0502020204030204" pitchFamily="34" charset="0"/>
              </a:rPr>
              <a:t>      Ciliated hairs in nose and airways</a:t>
            </a:r>
          </a:p>
          <a:p>
            <a:r>
              <a:rPr lang="en-US" altLang="en-US" sz="1200" dirty="0" smtClean="0">
                <a:latin typeface="Calibri" panose="020F0502020204030204" pitchFamily="34" charset="0"/>
              </a:rPr>
              <a:t>       Mucus</a:t>
            </a:r>
            <a:endParaRPr lang="en-US" altLang="en-US" sz="1200" dirty="0">
              <a:latin typeface="Calibri" panose="020F0502020204030204" pitchFamily="34" charset="0"/>
            </a:endParaRPr>
          </a:p>
          <a:p>
            <a:endParaRPr lang="en-US" altLang="en-US" sz="1200" dirty="0" smtClean="0">
              <a:latin typeface="Calibri" panose="020F0502020204030204" pitchFamily="34" charset="0"/>
            </a:endParaRPr>
          </a:p>
          <a:p>
            <a:endParaRPr lang="en-US" altLang="en-US" sz="1200" dirty="0" smtClean="0">
              <a:latin typeface="Calibri" panose="020F0502020204030204" pitchFamily="34" charset="0"/>
            </a:endParaRPr>
          </a:p>
          <a:p>
            <a:endParaRPr lang="en-US" altLang="en-US" sz="1200" dirty="0">
              <a:latin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1" dirty="0">
                <a:latin typeface="Calibri" panose="020F0502020204030204" pitchFamily="34" charset="0"/>
              </a:rPr>
              <a:t>Chemical barrier </a:t>
            </a:r>
            <a:r>
              <a:rPr lang="en-US" altLang="en-US" sz="1200" dirty="0">
                <a:latin typeface="Calibri" panose="020F0502020204030204" pitchFamily="34" charset="0"/>
              </a:rPr>
              <a:t>– </a:t>
            </a:r>
            <a:r>
              <a:rPr lang="en-US" altLang="en-US" sz="1200" b="1" dirty="0">
                <a:solidFill>
                  <a:srgbClr val="FF0000"/>
                </a:solidFill>
                <a:latin typeface="Calibri" panose="020F0502020204030204" pitchFamily="34" charset="0"/>
              </a:rPr>
              <a:t>kills</a:t>
            </a:r>
            <a:r>
              <a:rPr lang="en-US" altLang="en-US" sz="1200" dirty="0">
                <a:latin typeface="Calibri" panose="020F0502020204030204" pitchFamily="34" charset="0"/>
              </a:rPr>
              <a:t> </a:t>
            </a:r>
            <a:r>
              <a:rPr lang="en-US" altLang="en-US" sz="1200" b="1" dirty="0">
                <a:solidFill>
                  <a:srgbClr val="FF0000"/>
                </a:solidFill>
                <a:latin typeface="Calibri" panose="020F0502020204030204" pitchFamily="34" charset="0"/>
              </a:rPr>
              <a:t>the pathogens </a:t>
            </a:r>
            <a:r>
              <a:rPr lang="en-US" altLang="en-US" sz="1200" dirty="0">
                <a:latin typeface="Calibri" panose="020F0502020204030204" pitchFamily="34" charset="0"/>
              </a:rPr>
              <a:t>before they can harm </a:t>
            </a:r>
            <a:r>
              <a:rPr lang="en-US" altLang="en-US" sz="1200" dirty="0" smtClean="0">
                <a:latin typeface="Calibri" panose="020F0502020204030204" pitchFamily="34" charset="0"/>
              </a:rPr>
              <a:t>us.</a:t>
            </a:r>
          </a:p>
          <a:p>
            <a:endParaRPr lang="en-US" altLang="en-US" sz="1200" dirty="0">
              <a:latin typeface="Calibri" panose="020F0502020204030204" pitchFamily="34" charset="0"/>
            </a:endParaRPr>
          </a:p>
          <a:p>
            <a:r>
              <a:rPr lang="en-US" altLang="en-US" sz="1200" dirty="0" smtClean="0">
                <a:latin typeface="Calibri" panose="020F0502020204030204" pitchFamily="34" charset="0"/>
              </a:rPr>
              <a:t>E.g. Lysozyme in tears </a:t>
            </a:r>
          </a:p>
          <a:p>
            <a:r>
              <a:rPr lang="en-US" altLang="en-US" sz="1200" dirty="0">
                <a:latin typeface="Calibri" panose="020F0502020204030204" pitchFamily="34" charset="0"/>
              </a:rPr>
              <a:t> </a:t>
            </a:r>
            <a:r>
              <a:rPr lang="en-US" altLang="en-US" sz="1200" dirty="0" smtClean="0">
                <a:latin typeface="Calibri" panose="020F0502020204030204" pitchFamily="34" charset="0"/>
              </a:rPr>
              <a:t>       Stomach acid</a:t>
            </a:r>
            <a:endParaRPr lang="en-US" altLang="en-US" sz="1200" dirty="0">
              <a:latin typeface="Calibri" panose="020F0502020204030204" pitchFamily="34" charset="0"/>
            </a:endParaRPr>
          </a:p>
        </p:txBody>
      </p:sp>
      <p:pic>
        <p:nvPicPr>
          <p:cNvPr id="60" name="Picture 59"/>
          <p:cNvPicPr>
            <a:picLocks noChangeAspect="1"/>
          </p:cNvPicPr>
          <p:nvPr/>
        </p:nvPicPr>
        <p:blipFill>
          <a:blip r:embed="rId11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987867" y="1441433"/>
            <a:ext cx="1475216" cy="1013079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9341822" y="3299235"/>
            <a:ext cx="2770206" cy="3483375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555680" y="5171509"/>
            <a:ext cx="2342489" cy="1555413"/>
          </a:xfrm>
          <a:prstGeom prst="rect">
            <a:avLst/>
          </a:prstGeom>
        </p:spPr>
      </p:pic>
      <p:sp>
        <p:nvSpPr>
          <p:cNvPr id="83" name="Rectangle 82"/>
          <p:cNvSpPr/>
          <p:nvPr/>
        </p:nvSpPr>
        <p:spPr>
          <a:xfrm>
            <a:off x="9368680" y="3370160"/>
            <a:ext cx="270645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1200" b="1" u="sng" dirty="0" smtClean="0">
                <a:latin typeface="Calibri" panose="020F0502020204030204" pitchFamily="34" charset="0"/>
              </a:rPr>
              <a:t>CB5f – Physical and Chemical Barriers</a:t>
            </a:r>
          </a:p>
          <a:p>
            <a:pPr>
              <a:lnSpc>
                <a:spcPct val="150000"/>
              </a:lnSpc>
            </a:pPr>
            <a:r>
              <a:rPr lang="en-US" alt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Artificial physical barriers </a:t>
            </a:r>
            <a:r>
              <a:rPr lang="en-US" altLang="en-US" sz="1200" dirty="0" smtClean="0">
                <a:latin typeface="Calibri" panose="020F0502020204030204" pitchFamily="34" charset="0"/>
              </a:rPr>
              <a:t>are used to prevent the contraction and spread of </a:t>
            </a:r>
            <a:r>
              <a:rPr lang="en-US" alt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Sexually Transmitted Infections (STI’s). </a:t>
            </a:r>
          </a:p>
          <a:p>
            <a:pPr>
              <a:lnSpc>
                <a:spcPct val="150000"/>
              </a:lnSpc>
            </a:pPr>
            <a:r>
              <a:rPr lang="en-US" altLang="en-US" sz="1200" dirty="0" smtClean="0">
                <a:latin typeface="Calibri" panose="020F0502020204030204" pitchFamily="34" charset="0"/>
              </a:rPr>
              <a:t>These help to reduce or prevent by avoiding direct contact with sexual fluids.</a:t>
            </a:r>
          </a:p>
        </p:txBody>
      </p:sp>
    </p:spTree>
    <p:extLst>
      <p:ext uri="{BB962C8B-B14F-4D97-AF65-F5344CB8AC3E}">
        <p14:creationId xmlns:p14="http://schemas.microsoft.com/office/powerpoint/2010/main" val="161061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9461" y="55977"/>
            <a:ext cx="847887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Biology Topic 5 Summary Sheet</a:t>
            </a:r>
            <a:endParaRPr lang="en-GB" b="1" u="sng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l="19844" t="30183" r="5625" b="15039"/>
          <a:stretch/>
        </p:blipFill>
        <p:spPr>
          <a:xfrm>
            <a:off x="176750" y="1377191"/>
            <a:ext cx="8351589" cy="5042659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106610" y="501509"/>
            <a:ext cx="8431255" cy="61469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4" name="Rectangle 33"/>
          <p:cNvSpPr/>
          <p:nvPr/>
        </p:nvSpPr>
        <p:spPr>
          <a:xfrm>
            <a:off x="8665155" y="55977"/>
            <a:ext cx="3454110" cy="167757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5" name="Rectangle 34"/>
          <p:cNvSpPr/>
          <p:nvPr/>
        </p:nvSpPr>
        <p:spPr>
          <a:xfrm>
            <a:off x="163760" y="482459"/>
            <a:ext cx="8431255" cy="89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1200" b="1" u="sng" dirty="0" smtClean="0">
                <a:latin typeface="Calibri" panose="020F0502020204030204" pitchFamily="34" charset="0"/>
              </a:rPr>
              <a:t>CB5g – The Immune System</a:t>
            </a:r>
          </a:p>
          <a:p>
            <a:pPr>
              <a:lnSpc>
                <a:spcPct val="150000"/>
              </a:lnSpc>
            </a:pPr>
            <a:r>
              <a:rPr lang="en-US" altLang="en-US" sz="1200" dirty="0" smtClean="0">
                <a:latin typeface="Calibri" panose="020F0502020204030204" pitchFamily="34" charset="0"/>
              </a:rPr>
              <a:t>Sometimes pathogens manage to get past all physical and chemical barriers. When this happens, the immune system becomes active. 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690265" y="75027"/>
            <a:ext cx="34671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1200" b="1" u="sng" dirty="0" smtClean="0">
                <a:latin typeface="Calibri" panose="020F0502020204030204" pitchFamily="34" charset="0"/>
              </a:rPr>
              <a:t>CB5g – The Immune System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latin typeface="Calibri" panose="020F0502020204030204" pitchFamily="34" charset="0"/>
              </a:rPr>
              <a:t>Immunity to a pathogen is called </a:t>
            </a:r>
            <a:r>
              <a:rPr lang="en-GB" sz="1200" b="1" i="1" dirty="0">
                <a:solidFill>
                  <a:srgbClr val="FF0000"/>
                </a:solidFill>
                <a:latin typeface="Calibri" panose="020F0502020204030204" pitchFamily="34" charset="0"/>
              </a:rPr>
              <a:t>IMMUNISATION</a:t>
            </a:r>
            <a:r>
              <a:rPr lang="en-GB" sz="1200" b="1" dirty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latin typeface="Calibri" panose="020F0502020204030204" pitchFamily="34" charset="0"/>
              </a:rPr>
              <a:t>It can happen naturally or by using a </a:t>
            </a:r>
            <a:r>
              <a:rPr lang="en-GB" sz="1200" b="1" i="1" dirty="0">
                <a:latin typeface="Calibri" panose="020F0502020204030204" pitchFamily="34" charset="0"/>
              </a:rPr>
              <a:t>VACCINE</a:t>
            </a:r>
            <a:r>
              <a:rPr lang="en-GB" sz="1200" dirty="0">
                <a:latin typeface="Calibri" panose="020F050202020403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latin typeface="Calibri" panose="020F0502020204030204" pitchFamily="34" charset="0"/>
              </a:rPr>
              <a:t>A vaccine contains an inactive </a:t>
            </a:r>
            <a:r>
              <a:rPr lang="en-GB" sz="1200" b="1" u="sng" dirty="0">
                <a:solidFill>
                  <a:srgbClr val="FF0000"/>
                </a:solidFill>
                <a:latin typeface="Calibri" panose="020F0502020204030204" pitchFamily="34" charset="0"/>
              </a:rPr>
              <a:t>weaker version or bits of a pathogen </a:t>
            </a:r>
            <a:r>
              <a:rPr lang="en-GB" sz="1200" dirty="0">
                <a:latin typeface="Calibri" panose="020F0502020204030204" pitchFamily="34" charset="0"/>
              </a:rPr>
              <a:t>that include the pathogens.</a:t>
            </a:r>
          </a:p>
        </p:txBody>
      </p:sp>
      <p:sp>
        <p:nvSpPr>
          <p:cNvPr id="38" name="Rectangle 37"/>
          <p:cNvSpPr/>
          <p:nvPr/>
        </p:nvSpPr>
        <p:spPr>
          <a:xfrm>
            <a:off x="8665155" y="1842814"/>
            <a:ext cx="3454110" cy="4817719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9" name="Rectangle 38"/>
          <p:cNvSpPr/>
          <p:nvPr/>
        </p:nvSpPr>
        <p:spPr>
          <a:xfrm>
            <a:off x="8652165" y="1842814"/>
            <a:ext cx="34671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1200" b="1" u="sng" dirty="0" smtClean="0">
                <a:latin typeface="Calibri" panose="020F0502020204030204" pitchFamily="34" charset="0"/>
              </a:rPr>
              <a:t>CB5h – Antibiotics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latin typeface="Calibri" panose="020F0502020204030204" pitchFamily="34" charset="0"/>
              </a:rPr>
              <a:t>Antibiotics are substances that either </a:t>
            </a:r>
            <a:r>
              <a:rPr lang="en-GB" sz="1200" b="1" u="sng" dirty="0">
                <a:solidFill>
                  <a:srgbClr val="FF0000"/>
                </a:solidFill>
                <a:latin typeface="Calibri" panose="020F0502020204030204" pitchFamily="34" charset="0"/>
              </a:rPr>
              <a:t>kill bacteria or inhibit  their cell </a:t>
            </a:r>
            <a:r>
              <a:rPr lang="en-GB" sz="1200" b="1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processes</a:t>
            </a:r>
          </a:p>
          <a:p>
            <a:pPr>
              <a:lnSpc>
                <a:spcPct val="150000"/>
              </a:lnSpc>
            </a:pPr>
            <a:endParaRPr lang="en-GB" altLang="en-US" sz="1200" b="1" u="sng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1200" dirty="0">
                <a:latin typeface="Calibri" panose="020F0502020204030204" pitchFamily="34" charset="0"/>
              </a:rPr>
              <a:t>Stages in the production of a new antibiotic: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GB" sz="1200" dirty="0">
                <a:latin typeface="Calibri" panose="020F0502020204030204" pitchFamily="34" charset="0"/>
              </a:rPr>
              <a:t>Pre-clinical </a:t>
            </a:r>
            <a:r>
              <a:rPr lang="en-GB" sz="1200" dirty="0" smtClean="0">
                <a:latin typeface="Calibri" panose="020F0502020204030204" pitchFamily="34" charset="0"/>
              </a:rPr>
              <a:t>stage: </a:t>
            </a:r>
            <a:r>
              <a:rPr lang="en-GB" sz="1200" dirty="0">
                <a:latin typeface="Calibri" panose="020F0502020204030204" pitchFamily="34" charset="0"/>
              </a:rPr>
              <a:t>new antibiotic is tested on </a:t>
            </a:r>
            <a:r>
              <a:rPr lang="en-GB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cells. </a:t>
            </a:r>
            <a:endParaRPr lang="en-GB" sz="12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GB" sz="1200" dirty="0">
                <a:latin typeface="Calibri" panose="020F0502020204030204" pitchFamily="34" charset="0"/>
              </a:rPr>
              <a:t>Antibiotic then tested on </a:t>
            </a:r>
            <a:r>
              <a:rPr lang="en-GB" sz="1200" b="1" dirty="0">
                <a:solidFill>
                  <a:srgbClr val="FF0000"/>
                </a:solidFill>
                <a:latin typeface="Calibri" panose="020F0502020204030204" pitchFamily="34" charset="0"/>
              </a:rPr>
              <a:t>animals</a:t>
            </a:r>
            <a:r>
              <a:rPr lang="en-GB" sz="1200" dirty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GB" sz="1200" dirty="0">
                <a:latin typeface="Calibri" panose="020F0502020204030204" pitchFamily="34" charset="0"/>
              </a:rPr>
              <a:t>Clinical </a:t>
            </a:r>
            <a:r>
              <a:rPr lang="en-GB" sz="1200" dirty="0" smtClean="0">
                <a:latin typeface="Calibri" panose="020F0502020204030204" pitchFamily="34" charset="0"/>
              </a:rPr>
              <a:t>trial: </a:t>
            </a:r>
            <a:r>
              <a:rPr lang="en-GB" sz="1200" dirty="0">
                <a:latin typeface="Calibri" panose="020F0502020204030204" pitchFamily="34" charset="0"/>
              </a:rPr>
              <a:t>antibiotic tested on a </a:t>
            </a:r>
            <a:r>
              <a:rPr lang="en-GB" sz="1200" b="1" dirty="0">
                <a:solidFill>
                  <a:srgbClr val="FF0000"/>
                </a:solidFill>
                <a:latin typeface="Calibri" panose="020F0502020204030204" pitchFamily="34" charset="0"/>
              </a:rPr>
              <a:t>small number of humans </a:t>
            </a:r>
            <a:r>
              <a:rPr lang="en-GB" sz="1200" dirty="0">
                <a:latin typeface="Calibri" panose="020F0502020204030204" pitchFamily="34" charset="0"/>
              </a:rPr>
              <a:t>to check that any side effects are small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GB" sz="1200" dirty="0">
                <a:latin typeface="Calibri" panose="020F0502020204030204" pitchFamily="34" charset="0"/>
              </a:rPr>
              <a:t> Larger clinical </a:t>
            </a:r>
            <a:r>
              <a:rPr lang="en-GB" sz="1200" dirty="0" smtClean="0">
                <a:latin typeface="Calibri" panose="020F0502020204030204" pitchFamily="34" charset="0"/>
              </a:rPr>
              <a:t>trail: </a:t>
            </a:r>
            <a:r>
              <a:rPr lang="en-GB" sz="1200" b="1" dirty="0">
                <a:solidFill>
                  <a:srgbClr val="FF0000"/>
                </a:solidFill>
                <a:latin typeface="Calibri" panose="020F0502020204030204" pitchFamily="34" charset="0"/>
              </a:rPr>
              <a:t>many people tested </a:t>
            </a:r>
            <a:r>
              <a:rPr lang="en-GB" sz="1200" dirty="0">
                <a:latin typeface="Calibri" panose="020F0502020204030204" pitchFamily="34" charset="0"/>
              </a:rPr>
              <a:t>to try to find the correct dose.</a:t>
            </a:r>
          </a:p>
          <a:p>
            <a:pPr>
              <a:lnSpc>
                <a:spcPct val="150000"/>
              </a:lnSpc>
            </a:pPr>
            <a:endParaRPr lang="en-US" altLang="en-US" sz="1200" b="1" u="sng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4919" y="5555009"/>
            <a:ext cx="1603493" cy="100428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7924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512</Words>
  <Application>Microsoft Office PowerPoint</Application>
  <PresentationFormat>Widescreen</PresentationFormat>
  <Paragraphs>131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McEntee</dc:creator>
  <cp:lastModifiedBy>Sarah McEntee</cp:lastModifiedBy>
  <cp:revision>63</cp:revision>
  <cp:lastPrinted>2017-12-20T12:10:58Z</cp:lastPrinted>
  <dcterms:created xsi:type="dcterms:W3CDTF">2017-11-29T08:32:50Z</dcterms:created>
  <dcterms:modified xsi:type="dcterms:W3CDTF">2018-01-12T13:48:21Z</dcterms:modified>
</cp:coreProperties>
</file>