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08" r:id="rId2"/>
    <p:sldId id="312" r:id="rId3"/>
    <p:sldId id="313" r:id="rId4"/>
    <p:sldId id="314" r:id="rId5"/>
    <p:sldId id="315" r:id="rId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 varScale="1">
        <p:scale>
          <a:sx n="70" d="100"/>
          <a:sy n="70" d="100"/>
        </p:scale>
        <p:origin x="140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32389-8BD6-4FCC-986C-9E9347F9D2F4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B6002-47FB-4F16-92AE-F4D25294A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786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C2631-AC97-4A73-A4D6-CCA7F3D957B9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90A5-5373-421F-B283-144185A24A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041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542007-3461-492F-A1ED-27AA84CC7805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242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BEDD028-DD0F-48B0-89A0-8436BACC50C0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012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402776-0597-4EC5-A018-01C983640902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420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F88AB1A-2AF4-4F78-856A-A1E9C2C913DD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79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684C2C5-E0AB-4EC9-B852-64272493510B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31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0D7BF7-BF03-4117-BB3D-2B571D9D551B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858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4C65E5-D413-4D66-A2BE-FD040A3F55DC}" type="datetime1">
              <a:rPr lang="en-GB" smtClean="0"/>
              <a:t>02/07/2017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54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FFC85D-6DDD-439A-9A41-7C453475944F}" type="datetime1">
              <a:rPr lang="en-GB" smtClean="0"/>
              <a:t>02/07/2017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217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67DDC9-B874-412E-9B84-CF91310AA155}" type="datetime1">
              <a:rPr lang="en-GB" smtClean="0"/>
              <a:t>02/07/2017</a:t>
            </a:fld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66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3B1AAB-404A-4254-84D5-F92932EC4990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760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831FEF-999A-4878-A247-FF26C1AFC5D6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458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212" y="358165"/>
            <a:ext cx="8229600" cy="854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8496944" cy="5170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323528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5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5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 Box 7"/>
          <p:cNvSpPr txBox="1">
            <a:spLocks noChangeArrowheads="1"/>
          </p:cNvSpPr>
          <p:nvPr userDrawn="1"/>
        </p:nvSpPr>
        <p:spPr bwMode="auto">
          <a:xfrm>
            <a:off x="1223628" y="-27384"/>
            <a:ext cx="6696744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GB" sz="1800" b="1" u="sng" kern="1200" dirty="0" err="1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ComputerScienceUK</a:t>
            </a:r>
            <a:r>
              <a:rPr lang="en-GB" sz="1800" b="1" u="sng" kern="1200" baseline="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GB" sz="1800" b="1" u="sng" kern="120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Programming Guide - Python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52" y="6430957"/>
            <a:ext cx="1522512" cy="377582"/>
          </a:xfrm>
          <a:prstGeom prst="rect">
            <a:avLst/>
          </a:prstGeom>
        </p:spPr>
      </p:pic>
      <p:sp>
        <p:nvSpPr>
          <p:cNvPr id="10" name="TextBox 8"/>
          <p:cNvSpPr txBox="1"/>
          <p:nvPr userDrawn="1"/>
        </p:nvSpPr>
        <p:spPr>
          <a:xfrm>
            <a:off x="6019578" y="6520507"/>
            <a:ext cx="28729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 smtClean="0"/>
              <a:t>www.computerscienceuk.com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521074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999" y="2708920"/>
            <a:ext cx="7772400" cy="1063898"/>
          </a:xfrm>
        </p:spPr>
        <p:txBody>
          <a:bodyPr>
            <a:normAutofit/>
          </a:bodyPr>
          <a:lstStyle/>
          <a:p>
            <a:r>
              <a:rPr lang="en-GB" dirty="0" smtClean="0"/>
              <a:t>Modules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4221088"/>
            <a:ext cx="7128792" cy="1752600"/>
          </a:xfrm>
        </p:spPr>
        <p:txBody>
          <a:bodyPr/>
          <a:lstStyle/>
          <a:p>
            <a:r>
              <a:rPr lang="en-GB" dirty="0" smtClean="0"/>
              <a:t>Programming Guides</a:t>
            </a:r>
            <a:endParaRPr lang="en-GB" dirty="0"/>
          </a:p>
        </p:txBody>
      </p:sp>
      <p:pic>
        <p:nvPicPr>
          <p:cNvPr id="1026" name="Picture 2" descr="https://revisecomputerscience.com/wp-content/uploads/2016/10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107" y="1102350"/>
            <a:ext cx="1656184" cy="1382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8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5" y="1308800"/>
            <a:ext cx="8496944" cy="4496464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 smtClean="0"/>
              <a:t>Modules</a:t>
            </a:r>
          </a:p>
          <a:p>
            <a:pPr marL="0" indent="0">
              <a:buNone/>
            </a:pPr>
            <a:endParaRPr lang="en-GB" sz="1200" dirty="0" smtClean="0"/>
          </a:p>
          <a:p>
            <a:pPr marL="0" indent="0">
              <a:buNone/>
            </a:pPr>
            <a:r>
              <a:rPr lang="en-GB" sz="2000" dirty="0" smtClean="0"/>
              <a:t>As we have already seen, we can use functions in our programs to avoid repeating blocks of code.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We can pass values into functions and return the result enabling the reuse of code which is a much more efficient way of coding.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But wouldn’t it be better to store functions away from the main program so that other programs can make use of them?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This is where modules can make things even more efficient!</a:t>
            </a: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Modules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834193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1907704" y="1894961"/>
            <a:ext cx="1728192" cy="3293771"/>
            <a:chOff x="3275856" y="1700808"/>
            <a:chExt cx="1728192" cy="3293771"/>
          </a:xfrm>
        </p:grpSpPr>
        <p:grpSp>
          <p:nvGrpSpPr>
            <p:cNvPr id="17" name="Group 16"/>
            <p:cNvGrpSpPr/>
            <p:nvPr/>
          </p:nvGrpSpPr>
          <p:grpSpPr>
            <a:xfrm>
              <a:off x="3419872" y="1844824"/>
              <a:ext cx="1440160" cy="2989523"/>
              <a:chOff x="3707904" y="1844584"/>
              <a:chExt cx="1440160" cy="2989523"/>
            </a:xfrm>
          </p:grpSpPr>
          <p:grpSp>
            <p:nvGrpSpPr>
              <p:cNvPr id="3" name="Group 2"/>
              <p:cNvGrpSpPr/>
              <p:nvPr/>
            </p:nvGrpSpPr>
            <p:grpSpPr>
              <a:xfrm>
                <a:off x="3707904" y="1844584"/>
                <a:ext cx="1440160" cy="1970544"/>
                <a:chOff x="3707904" y="1844584"/>
                <a:chExt cx="1440160" cy="1970544"/>
              </a:xfrm>
            </p:grpSpPr>
            <p:sp>
              <p:nvSpPr>
                <p:cNvPr id="2" name="Oval 1"/>
                <p:cNvSpPr/>
                <p:nvPr/>
              </p:nvSpPr>
              <p:spPr>
                <a:xfrm>
                  <a:off x="3707904" y="1844584"/>
                  <a:ext cx="1440160" cy="57606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200" dirty="0" smtClean="0"/>
                    <a:t>Function 1</a:t>
                  </a:r>
                  <a:endParaRPr lang="en-US" sz="1200" dirty="0"/>
                </a:p>
              </p:txBody>
            </p:sp>
            <p:sp>
              <p:nvSpPr>
                <p:cNvPr id="15" name="Oval 14"/>
                <p:cNvSpPr/>
                <p:nvPr/>
              </p:nvSpPr>
              <p:spPr>
                <a:xfrm>
                  <a:off x="3707904" y="2541824"/>
                  <a:ext cx="1440160" cy="57606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200" dirty="0" smtClean="0"/>
                    <a:t>Function 2</a:t>
                  </a:r>
                  <a:endParaRPr lang="en-US" sz="1200" dirty="0"/>
                </a:p>
              </p:txBody>
            </p:sp>
            <p:sp>
              <p:nvSpPr>
                <p:cNvPr id="16" name="Oval 15"/>
                <p:cNvSpPr/>
                <p:nvPr/>
              </p:nvSpPr>
              <p:spPr>
                <a:xfrm>
                  <a:off x="3707904" y="3239064"/>
                  <a:ext cx="1440160" cy="57606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200" dirty="0" smtClean="0"/>
                    <a:t>Function 3</a:t>
                  </a:r>
                  <a:endParaRPr lang="en-US" sz="1200" dirty="0"/>
                </a:p>
              </p:txBody>
            </p:sp>
          </p:grpSp>
          <p:sp>
            <p:nvSpPr>
              <p:cNvPr id="8" name="Rounded Rectangle 7"/>
              <p:cNvSpPr/>
              <p:nvPr/>
            </p:nvSpPr>
            <p:spPr>
              <a:xfrm>
                <a:off x="3707904" y="4039876"/>
                <a:ext cx="1440160" cy="794231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 smtClean="0"/>
                  <a:t>Main Program</a:t>
                </a:r>
                <a:endParaRPr lang="en-US" dirty="0"/>
              </a:p>
            </p:txBody>
          </p:sp>
        </p:grpSp>
        <p:sp>
          <p:nvSpPr>
            <p:cNvPr id="18" name="Rectangle 17"/>
            <p:cNvSpPr/>
            <p:nvPr/>
          </p:nvSpPr>
          <p:spPr>
            <a:xfrm>
              <a:off x="3275856" y="1700808"/>
              <a:ext cx="1728192" cy="3293771"/>
            </a:xfrm>
            <a:prstGeom prst="rect">
              <a:avLst/>
            </a:prstGeom>
            <a:noFill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779912" y="1894961"/>
            <a:ext cx="3960440" cy="3293770"/>
            <a:chOff x="5004048" y="1556792"/>
            <a:chExt cx="3960440" cy="3293770"/>
          </a:xfrm>
        </p:grpSpPr>
        <p:grpSp>
          <p:nvGrpSpPr>
            <p:cNvPr id="38" name="Group 37"/>
            <p:cNvGrpSpPr/>
            <p:nvPr/>
          </p:nvGrpSpPr>
          <p:grpSpPr>
            <a:xfrm>
              <a:off x="5129354" y="1789390"/>
              <a:ext cx="3647243" cy="2900941"/>
              <a:chOff x="5127431" y="1949622"/>
              <a:chExt cx="3647243" cy="2900941"/>
            </a:xfrm>
          </p:grpSpPr>
          <p:sp>
            <p:nvSpPr>
              <p:cNvPr id="25" name="Oval 24"/>
              <p:cNvSpPr/>
              <p:nvPr/>
            </p:nvSpPr>
            <p:spPr>
              <a:xfrm>
                <a:off x="5127431" y="1972555"/>
                <a:ext cx="1440160" cy="57606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200" dirty="0" smtClean="0"/>
                  <a:t>Function 1</a:t>
                </a:r>
                <a:endParaRPr lang="en-US" sz="1200" dirty="0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6249421" y="2381818"/>
                <a:ext cx="1440160" cy="57606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200" dirty="0" smtClean="0"/>
                  <a:t>Function 2</a:t>
                </a:r>
                <a:endParaRPr lang="en-US" sz="1200" dirty="0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7334514" y="1949622"/>
                <a:ext cx="1440160" cy="57606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200" dirty="0" smtClean="0"/>
                  <a:t>Function 3</a:t>
                </a:r>
                <a:endParaRPr lang="en-US" sz="12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5529341" y="4056332"/>
                <a:ext cx="1440160" cy="794231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 smtClean="0"/>
                  <a:t>Main Program 1</a:t>
                </a:r>
                <a:endParaRPr lang="en-US" dirty="0"/>
              </a:p>
            </p:txBody>
          </p:sp>
          <p:sp>
            <p:nvSpPr>
              <p:cNvPr id="28" name="Rounded Rectangle 27"/>
              <p:cNvSpPr/>
              <p:nvPr/>
            </p:nvSpPr>
            <p:spPr>
              <a:xfrm>
                <a:off x="7236296" y="4056331"/>
                <a:ext cx="1440160" cy="794231"/>
              </a:xfrm>
              <a:prstGeom prst="round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 smtClean="0"/>
                  <a:t>Main Program 2</a:t>
                </a:r>
                <a:endParaRPr lang="en-US" dirty="0"/>
              </a:p>
            </p:txBody>
          </p:sp>
          <p:cxnSp>
            <p:nvCxnSpPr>
              <p:cNvPr id="30" name="Straight Arrow Connector 29"/>
              <p:cNvCxnSpPr>
                <a:stCxn id="25" idx="4"/>
              </p:cNvCxnSpPr>
              <p:nvPr/>
            </p:nvCxnSpPr>
            <p:spPr>
              <a:xfrm>
                <a:off x="5847511" y="2548619"/>
                <a:ext cx="172289" cy="1507712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/>
              <p:cNvCxnSpPr>
                <a:stCxn id="26" idx="4"/>
              </p:cNvCxnSpPr>
              <p:nvPr/>
            </p:nvCxnSpPr>
            <p:spPr>
              <a:xfrm flipH="1">
                <a:off x="6516216" y="2957882"/>
                <a:ext cx="453285" cy="109844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33"/>
              <p:cNvCxnSpPr>
                <a:stCxn id="27" idx="4"/>
              </p:cNvCxnSpPr>
              <p:nvPr/>
            </p:nvCxnSpPr>
            <p:spPr>
              <a:xfrm>
                <a:off x="8054594" y="2525686"/>
                <a:ext cx="36897" cy="153064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Arrow Connector 35"/>
              <p:cNvCxnSpPr>
                <a:stCxn id="25" idx="4"/>
              </p:cNvCxnSpPr>
              <p:nvPr/>
            </p:nvCxnSpPr>
            <p:spPr>
              <a:xfrm>
                <a:off x="5847511" y="2548619"/>
                <a:ext cx="1707559" cy="1507712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Rectangle 36"/>
            <p:cNvSpPr/>
            <p:nvPr/>
          </p:nvSpPr>
          <p:spPr>
            <a:xfrm>
              <a:off x="5004048" y="1556792"/>
              <a:ext cx="3960440" cy="3293770"/>
            </a:xfrm>
            <a:prstGeom prst="rect">
              <a:avLst/>
            </a:prstGeom>
            <a:noFill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467544" y="1319885"/>
            <a:ext cx="3198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Modules and their Benefits!</a:t>
            </a:r>
            <a:endParaRPr lang="en-US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7544" y="5305512"/>
            <a:ext cx="849694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The first example demonstrates that having functions in the same script as the main program means that only the main program can have access to them.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The second example demonstrates that if functions were stored in a separate script (a module), two separate programs could import them and make use of them. Thus reducing the need to duplicate code.</a:t>
            </a:r>
            <a:endParaRPr lang="en-US" sz="1400" dirty="0"/>
          </a:p>
        </p:txBody>
      </p:sp>
      <p:sp>
        <p:nvSpPr>
          <p:cNvPr id="42" name="TextBox 41"/>
          <p:cNvSpPr txBox="1"/>
          <p:nvPr/>
        </p:nvSpPr>
        <p:spPr>
          <a:xfrm>
            <a:off x="1846941" y="187513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739969" y="188161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2</a:t>
            </a:r>
            <a:endParaRPr lang="en-US" dirty="0"/>
          </a:p>
        </p:txBody>
      </p:sp>
      <p:sp>
        <p:nvSpPr>
          <p:cNvPr id="31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Modules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130228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"/>
          <p:cNvSpPr>
            <a:spLocks noGrp="1"/>
          </p:cNvSpPr>
          <p:nvPr>
            <p:ph idx="1"/>
          </p:nvPr>
        </p:nvSpPr>
        <p:spPr>
          <a:xfrm>
            <a:off x="467545" y="1308800"/>
            <a:ext cx="8496944" cy="3848392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 smtClean="0"/>
              <a:t>Modules and their Benefits!</a:t>
            </a:r>
          </a:p>
          <a:p>
            <a:pPr marL="0" indent="0">
              <a:buNone/>
            </a:pPr>
            <a:endParaRPr lang="en-GB" sz="1200" dirty="0" smtClean="0"/>
          </a:p>
          <a:p>
            <a:pPr marL="0" indent="0">
              <a:buNone/>
            </a:pPr>
            <a:r>
              <a:rPr lang="en-GB" sz="2000" dirty="0" smtClean="0"/>
              <a:t>And there are further benefits.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As modules are separate files, a team can work on a project, together, at the same time.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Also, modules can be shared across the programming community to help with efficiency and reduce the need to ‘reinvent the wheel’.</a:t>
            </a: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Modules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835408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"/>
          <p:cNvSpPr>
            <a:spLocks noGrp="1"/>
          </p:cNvSpPr>
          <p:nvPr>
            <p:ph idx="1"/>
          </p:nvPr>
        </p:nvSpPr>
        <p:spPr>
          <a:xfrm>
            <a:off x="467545" y="1308800"/>
            <a:ext cx="8496944" cy="464016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 smtClean="0"/>
              <a:t>So how do we create a module and make use of it’s functions?</a:t>
            </a:r>
          </a:p>
          <a:p>
            <a:pPr marL="0" indent="0">
              <a:buNone/>
            </a:pPr>
            <a:endParaRPr lang="en-GB" sz="1200" dirty="0" smtClean="0"/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15" y="1795480"/>
            <a:ext cx="4161885" cy="92997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795480"/>
            <a:ext cx="4438939" cy="92840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3544278"/>
            <a:ext cx="4582164" cy="1600423"/>
          </a:xfrm>
          <a:prstGeom prst="rect">
            <a:avLst/>
          </a:prstGeom>
          <a:ln>
            <a:solidFill>
              <a:srgbClr val="FF0000"/>
            </a:solidFill>
          </a:ln>
        </p:spPr>
      </p:pic>
      <p:cxnSp>
        <p:nvCxnSpPr>
          <p:cNvPr id="9" name="Straight Arrow Connector 8"/>
          <p:cNvCxnSpPr>
            <a:stCxn id="14" idx="4"/>
          </p:cNvCxnSpPr>
          <p:nvPr/>
        </p:nvCxnSpPr>
        <p:spPr>
          <a:xfrm>
            <a:off x="2411760" y="2824198"/>
            <a:ext cx="1728192" cy="7295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7" idx="4"/>
          </p:cNvCxnSpPr>
          <p:nvPr/>
        </p:nvCxnSpPr>
        <p:spPr>
          <a:xfrm flipH="1">
            <a:off x="5580112" y="2796040"/>
            <a:ext cx="2592288" cy="75771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1619672" y="2392150"/>
            <a:ext cx="1584176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7380312" y="2363992"/>
            <a:ext cx="1584176" cy="432048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80250" y="3239708"/>
            <a:ext cx="208823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We create separate modules with functions written in them and ensure they are saved in the same location as our main program script.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7380312" y="3695907"/>
            <a:ext cx="168253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We then import these modules in our main program by typing ‘import’ followed by the module name.</a:t>
            </a:r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1259632" y="5588384"/>
            <a:ext cx="7056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Then we simply use the functions like we would it they were in our main program file, except that we prefix the function name with the </a:t>
            </a:r>
            <a:r>
              <a:rPr lang="en-GB" sz="1400" b="1" i="1" dirty="0" smtClean="0"/>
              <a:t>module name</a:t>
            </a:r>
            <a:r>
              <a:rPr lang="en-GB" sz="1400" dirty="0" smtClean="0"/>
              <a:t>.</a:t>
            </a:r>
          </a:p>
          <a:p>
            <a:pPr algn="ctr"/>
            <a:endParaRPr lang="en-GB" sz="1400" i="1" dirty="0" smtClean="0"/>
          </a:p>
          <a:p>
            <a:pPr algn="ctr"/>
            <a:r>
              <a:rPr lang="en-GB" sz="1400" i="1" dirty="0" smtClean="0"/>
              <a:t>e.g.: </a:t>
            </a:r>
            <a:r>
              <a:rPr lang="en-GB" sz="1400" b="1" dirty="0" err="1" smtClean="0"/>
              <a:t>module_name.function_name</a:t>
            </a:r>
            <a:r>
              <a:rPr lang="en-GB" sz="1400" b="1" dirty="0" smtClean="0"/>
              <a:t>()</a:t>
            </a:r>
            <a:endParaRPr lang="en-US" sz="1400" b="1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Modules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338532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animBg="1"/>
      <p:bldP spid="19" grpId="0"/>
      <p:bldP spid="21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1437</TotalTime>
  <Words>326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Century Gothic</vt:lpstr>
      <vt:lpstr>Office Theme</vt:lpstr>
      <vt:lpstr>Modules</vt:lpstr>
      <vt:lpstr>Modules</vt:lpstr>
      <vt:lpstr>Modules</vt:lpstr>
      <vt:lpstr>Modules</vt:lpstr>
      <vt:lpstr>Modules</vt:lpstr>
    </vt:vector>
  </TitlesOfParts>
  <Company>Sidmouth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</dc:creator>
  <cp:lastModifiedBy>Sam Wickins</cp:lastModifiedBy>
  <cp:revision>164</cp:revision>
  <cp:lastPrinted>2016-10-18T07:43:41Z</cp:lastPrinted>
  <dcterms:created xsi:type="dcterms:W3CDTF">2013-09-11T18:04:43Z</dcterms:created>
  <dcterms:modified xsi:type="dcterms:W3CDTF">2017-07-02T10:45:54Z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167548</vt:lpwstr>
  </property>
  <property fmtid="{D5CDD505-2E9C-101B-9397-08002B2CF9AE}" pid="3" name="NXPowerLiteSettings">
    <vt:lpwstr>C74006B004C800</vt:lpwstr>
  </property>
  <property fmtid="{D5CDD505-2E9C-101B-9397-08002B2CF9AE}" pid="4" name="NXPowerLiteVersion">
    <vt:lpwstr>S7.0.8</vt:lpwstr>
  </property>
</Properties>
</file>