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7" r:id="rId5"/>
    <p:sldId id="309" r:id="rId6"/>
    <p:sldId id="292" r:id="rId7"/>
    <p:sldId id="310" r:id="rId8"/>
    <p:sldId id="318" r:id="rId9"/>
    <p:sldId id="277" r:id="rId10"/>
    <p:sldId id="278" r:id="rId11"/>
    <p:sldId id="360" r:id="rId12"/>
    <p:sldId id="293" r:id="rId13"/>
    <p:sldId id="305" r:id="rId14"/>
    <p:sldId id="314" r:id="rId15"/>
    <p:sldId id="286" r:id="rId16"/>
    <p:sldId id="279" r:id="rId17"/>
    <p:sldId id="280" r:id="rId18"/>
    <p:sldId id="281" r:id="rId19"/>
    <p:sldId id="283" r:id="rId20"/>
    <p:sldId id="282" r:id="rId21"/>
    <p:sldId id="285" r:id="rId22"/>
    <p:sldId id="361" r:id="rId23"/>
    <p:sldId id="311" r:id="rId24"/>
    <p:sldId id="288" r:id="rId25"/>
    <p:sldId id="316" r:id="rId26"/>
    <p:sldId id="290" r:id="rId27"/>
    <p:sldId id="291" r:id="rId28"/>
    <p:sldId id="317" r:id="rId29"/>
    <p:sldId id="259" r:id="rId30"/>
  </p:sldIdLst>
  <p:sldSz cx="9144000" cy="6858000" type="screen4x3"/>
  <p:notesSz cx="6797675" cy="9926638"/>
  <p:embeddedFontLst>
    <p:embeddedFont>
      <p:font typeface="Calibri" panose="020F0502020204030204" pitchFamily="34" charset="0"/>
      <p:regular r:id="rId32"/>
      <p:bold r:id="rId33"/>
      <p:italic r:id="rId34"/>
      <p:boldItalic r:id="rId35"/>
    </p:embeddedFont>
    <p:embeddedFont>
      <p:font typeface="Museo 100" panose="02000000000000000000" charset="0"/>
      <p:regular r:id="rId36"/>
    </p:embeddedFont>
    <p:embeddedFont>
      <p:font typeface="Museo 500" panose="02000000000000000000" charset="0"/>
      <p:regular r:id="rId37"/>
    </p:embeddedFont>
    <p:embeddedFont>
      <p:font typeface="Museo 700" panose="02000000000000000000" charset="0"/>
      <p:bold r:id="rId38"/>
    </p:embeddedFont>
    <p:embeddedFont>
      <p:font typeface="Museo 900" panose="02000000000000000000" charset="0"/>
      <p:bold r:id="rId39"/>
    </p:embeddedFont>
    <p:embeddedFont>
      <p:font typeface="Museo900-Regular" panose="02000000000000000000" charset="0"/>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1" userDrawn="1">
          <p15:clr>
            <a:srgbClr val="A4A3A4"/>
          </p15:clr>
        </p15:guide>
        <p15:guide id="2" pos="54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22" clrIdx="1">
    <p:extLst>
      <p:ext uri="{19B8F6BF-5375-455C-9EA6-DF929625EA0E}">
        <p15:presenceInfo xmlns:p15="http://schemas.microsoft.com/office/powerpoint/2012/main" userId="S-1-12-1-2035599684-1258840197-2827094974-1543117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62D"/>
    <a:srgbClr val="E9E7E9"/>
    <a:srgbClr val="DCD8D7"/>
    <a:srgbClr val="DCDBE4"/>
    <a:srgbClr val="FBFBFD"/>
    <a:srgbClr val="FFAE0D"/>
    <a:srgbClr val="B4B02D"/>
    <a:srgbClr val="C1C74D"/>
    <a:srgbClr val="867BCC"/>
    <a:srgbClr val="637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7449" autoAdjust="0"/>
  </p:normalViewPr>
  <p:slideViewPr>
    <p:cSldViewPr snapToGrid="0">
      <p:cViewPr varScale="1">
        <p:scale>
          <a:sx n="85" d="100"/>
          <a:sy n="85" d="100"/>
        </p:scale>
        <p:origin x="960" y="84"/>
      </p:cViewPr>
      <p:guideLst>
        <p:guide orient="horz" pos="2471"/>
        <p:guide pos="548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1/27/2021</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C35DAB-F006-47AE-8B50-2E8E57BA9D2D}" type="slidenum">
              <a:rPr lang="en-GB" smtClean="0"/>
              <a:t>7</a:t>
            </a:fld>
            <a:endParaRPr lang="en-GB"/>
          </a:p>
        </p:txBody>
      </p:sp>
    </p:spTree>
    <p:extLst>
      <p:ext uri="{BB962C8B-B14F-4D97-AF65-F5344CB8AC3E}">
        <p14:creationId xmlns:p14="http://schemas.microsoft.com/office/powerpoint/2010/main" val="345600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409087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12</a:t>
            </a:fld>
            <a:endParaRPr lang="en-US"/>
          </a:p>
        </p:txBody>
      </p:sp>
    </p:spTree>
    <p:extLst>
      <p:ext uri="{BB962C8B-B14F-4D97-AF65-F5344CB8AC3E}">
        <p14:creationId xmlns:p14="http://schemas.microsoft.com/office/powerpoint/2010/main" val="338986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16</a:t>
            </a:fld>
            <a:endParaRPr lang="en-US"/>
          </a:p>
        </p:txBody>
      </p:sp>
    </p:spTree>
    <p:extLst>
      <p:ext uri="{BB962C8B-B14F-4D97-AF65-F5344CB8AC3E}">
        <p14:creationId xmlns:p14="http://schemas.microsoft.com/office/powerpoint/2010/main" val="1531003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7BC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10442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E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8064E0-9195-4C8D-B860-50E25458C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Applications of polymers</a:t>
            </a: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D88F266A-1D1E-42CB-A48A-876338A47A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F3985833-DA38-4CFE-A50F-56AB7AB267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B29C84BA-AE9B-4598-A0F2-78FC3DE24FF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Applications of polymers</a:t>
            </a: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DC202E0-A551-4C1F-B9D2-9358717EB6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CCAA641-DCE6-4123-82F0-34BB3AA0E38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Applications of polymers</a:t>
            </a: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5F1575B-9F63-4791-9624-A3C877AEF4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651BF310-4CA0-4DFE-BF83-C90EC257868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Applications of polymers</a:t>
            </a: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4FF81877-BFAA-4137-96B8-BE4222A2BE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09E8F0FF-05E2-4CC1-8059-0FF4D1D0D1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17C126AE-B511-458A-BE00-47B03F09252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Applications of polymers</a:t>
            </a: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FFAE0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FFAE0D"/>
                </a:solidFill>
                <a:latin typeface="Arial"/>
                <a:cs typeface="Arial"/>
              </a:rPr>
              <a:t>2</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FFAE0D"/>
                </a:solidFill>
                <a:latin typeface="Museo 100" panose="02000000000000000000" pitchFamily="50" charset="0"/>
              </a:rPr>
              <a:t>7552</a:t>
            </a:r>
            <a:endParaRPr lang="en-GB" dirty="0">
              <a:solidFill>
                <a:srgbClr val="FFAE0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892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Applications </a:t>
            </a:r>
            <a:br>
              <a:rPr lang="en-GB" b="0" spc="0" dirty="0">
                <a:latin typeface="Museo 900" panose="02000000000000000000" pitchFamily="2" charset="0"/>
              </a:rPr>
            </a:br>
            <a:r>
              <a:rPr lang="en-GB" b="0" spc="0" dirty="0">
                <a:latin typeface="Museo 900" panose="02000000000000000000" pitchFamily="2" charset="0"/>
              </a:rPr>
              <a:t>of polymers</a:t>
            </a:r>
          </a:p>
          <a:p>
            <a:pPr>
              <a:lnSpc>
                <a:spcPts val="2000"/>
              </a:lnSpc>
              <a:spcBef>
                <a:spcPts val="1700"/>
              </a:spcBef>
            </a:pPr>
            <a:br>
              <a:rPr lang="en-US" sz="2000" b="0" spc="0" dirty="0">
                <a:latin typeface="Museo 100" panose="02000000000000000000" pitchFamily="2" charset="0"/>
              </a:rPr>
            </a:br>
            <a:r>
              <a:rPr lang="en-US" sz="2000" b="0" spc="0" dirty="0">
                <a:latin typeface="Museo 100" panose="02000000000000000000" pitchFamily="2" charset="0"/>
              </a:rPr>
              <a:t>Unit 2 </a:t>
            </a:r>
            <a:r>
              <a:rPr lang="en-GB" sz="2000" b="0" spc="0" dirty="0">
                <a:latin typeface="Museo 100" panose="02000000000000000000" pitchFamily="2" charset="0"/>
              </a:rPr>
              <a:t>Performance</a:t>
            </a:r>
            <a:br>
              <a:rPr lang="en-GB" sz="2000" b="0" spc="0" dirty="0">
                <a:latin typeface="Museo 100" panose="02000000000000000000" pitchFamily="2" charset="0"/>
              </a:rPr>
            </a:br>
            <a:r>
              <a:rPr lang="en-GB" sz="2000" b="0" spc="0" dirty="0">
                <a:latin typeface="Museo 100" panose="02000000000000000000" pitchFamily="2" charset="0"/>
              </a:rPr>
              <a:t>characteristics of polymers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urple, pink, toy, indoor&#10;&#10;Description generated with very high confidence">
            <a:extLst>
              <a:ext uri="{FF2B5EF4-FFF2-40B4-BE49-F238E27FC236}">
                <a16:creationId xmlns:a16="http://schemas.microsoft.com/office/drawing/2014/main" id="{1BD20787-49E4-4DB0-9BBF-9E047DF526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70089" y="1980871"/>
            <a:ext cx="4511485" cy="4251158"/>
          </a:xfrm>
          <a:prstGeom prst="rect">
            <a:avLst/>
          </a:prstGeom>
        </p:spPr>
      </p:pic>
      <p:sp>
        <p:nvSpPr>
          <p:cNvPr id="2" name="Text Placeholder 1"/>
          <p:cNvSpPr>
            <a:spLocks noGrp="1"/>
          </p:cNvSpPr>
          <p:nvPr>
            <p:ph type="body" sz="quarter" idx="13"/>
          </p:nvPr>
        </p:nvSpPr>
        <p:spPr/>
        <p:txBody>
          <a:bodyPr/>
          <a:lstStyle/>
          <a:p>
            <a:r>
              <a:rPr lang="en-US" dirty="0"/>
              <a:t>HDPE</a:t>
            </a:r>
          </a:p>
          <a:p>
            <a:endParaRPr lang="en-US" dirty="0"/>
          </a:p>
        </p:txBody>
      </p:sp>
      <p:sp>
        <p:nvSpPr>
          <p:cNvPr id="3" name="Text Placeholder 2"/>
          <p:cNvSpPr>
            <a:spLocks noGrp="1"/>
          </p:cNvSpPr>
          <p:nvPr>
            <p:ph type="body" sz="quarter" idx="14"/>
          </p:nvPr>
        </p:nvSpPr>
        <p:spPr/>
        <p:txBody>
          <a:bodyPr/>
          <a:lstStyle/>
          <a:p>
            <a:r>
              <a:rPr lang="en-US" dirty="0"/>
              <a:t>High-density polyethylene HDPE is tough and has a higher strength to weight ratio than LDPE </a:t>
            </a:r>
          </a:p>
          <a:p>
            <a:pPr lvl="1"/>
            <a:r>
              <a:rPr lang="en-US" dirty="0"/>
              <a:t>HDPE is commonly used for bottles and </a:t>
            </a:r>
            <a:br>
              <a:rPr lang="en-US" dirty="0"/>
            </a:br>
            <a:r>
              <a:rPr lang="en-US" dirty="0"/>
              <a:t>drums containing chemicals, rigid plastic </a:t>
            </a:r>
            <a:br>
              <a:rPr lang="en-US" dirty="0"/>
            </a:br>
            <a:r>
              <a:rPr lang="en-US" dirty="0"/>
              <a:t>toys, storage boxes, buckets, </a:t>
            </a:r>
            <a:br>
              <a:rPr lang="en-US" dirty="0"/>
            </a:br>
            <a:r>
              <a:rPr lang="en-US" dirty="0"/>
              <a:t>garden bins and bags for life</a:t>
            </a:r>
          </a:p>
          <a:p>
            <a:pPr lvl="1"/>
            <a:r>
              <a:rPr lang="en-US" dirty="0"/>
              <a:t>It is sometimes simply referred </a:t>
            </a:r>
            <a:br>
              <a:rPr lang="en-US" dirty="0"/>
            </a:br>
            <a:r>
              <a:rPr lang="en-US" dirty="0"/>
              <a:t>to as ‘polythene’</a:t>
            </a:r>
          </a:p>
          <a:p>
            <a:pPr lvl="1"/>
            <a:r>
              <a:rPr lang="en-US" dirty="0"/>
              <a:t>HDPE is harder than LDPE but </a:t>
            </a:r>
            <a:br>
              <a:rPr lang="en-US" dirty="0"/>
            </a:br>
            <a:r>
              <a:rPr lang="en-US" dirty="0"/>
              <a:t>also has good chemical resistance</a:t>
            </a:r>
          </a:p>
          <a:p>
            <a:endParaRPr lang="en-US" dirty="0"/>
          </a:p>
        </p:txBody>
      </p:sp>
      <p:pic>
        <p:nvPicPr>
          <p:cNvPr id="3074" name="Picture 2" descr="Vector symbol for HDPE | Free vector image in AI and EPS format, Creative  Commons license.">
            <a:extLst>
              <a:ext uri="{FF2B5EF4-FFF2-40B4-BE49-F238E27FC236}">
                <a16:creationId xmlns:a16="http://schemas.microsoft.com/office/drawing/2014/main" id="{772BE192-EB90-4AF8-874E-796D11F00D5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2287" y="702733"/>
            <a:ext cx="1024467" cy="102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2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indoor, wall&#10;&#10;Description generated with high confidence">
            <a:extLst>
              <a:ext uri="{FF2B5EF4-FFF2-40B4-BE49-F238E27FC236}">
                <a16:creationId xmlns:a16="http://schemas.microsoft.com/office/drawing/2014/main" id="{9C22D48E-275D-4341-94CB-D68F0FA9D8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89"/>
          <a:stretch/>
        </p:blipFill>
        <p:spPr>
          <a:xfrm>
            <a:off x="4248912" y="2503957"/>
            <a:ext cx="4895088" cy="3709070"/>
          </a:xfrm>
          <a:prstGeom prst="rect">
            <a:avLst/>
          </a:prstGeom>
        </p:spPr>
      </p:pic>
      <p:sp>
        <p:nvSpPr>
          <p:cNvPr id="2" name="Text Placeholder 1"/>
          <p:cNvSpPr>
            <a:spLocks noGrp="1"/>
          </p:cNvSpPr>
          <p:nvPr>
            <p:ph type="body" sz="quarter" idx="13"/>
          </p:nvPr>
        </p:nvSpPr>
        <p:spPr/>
        <p:txBody>
          <a:bodyPr/>
          <a:lstStyle/>
          <a:p>
            <a:r>
              <a:rPr lang="en-US" dirty="0"/>
              <a:t>Rigid PVC</a:t>
            </a:r>
          </a:p>
          <a:p>
            <a:endParaRPr lang="en-US" dirty="0"/>
          </a:p>
        </p:txBody>
      </p:sp>
      <p:sp>
        <p:nvSpPr>
          <p:cNvPr id="3" name="Text Placeholder 2"/>
          <p:cNvSpPr>
            <a:spLocks noGrp="1"/>
          </p:cNvSpPr>
          <p:nvPr>
            <p:ph type="body" sz="quarter" idx="14"/>
          </p:nvPr>
        </p:nvSpPr>
        <p:spPr/>
        <p:txBody>
          <a:bodyPr/>
          <a:lstStyle/>
          <a:p>
            <a:r>
              <a:rPr lang="en-US" dirty="0"/>
              <a:t>Polyvinyl chloride (PVC) is one of the most widely used polymers and can be both rigid and flexible </a:t>
            </a:r>
          </a:p>
          <a:p>
            <a:pPr lvl="1"/>
            <a:r>
              <a:rPr lang="en-US" dirty="0"/>
              <a:t>Rigid PVC is tough, hard and commonly used for plumbing pipes as well as guttering and down pipes</a:t>
            </a:r>
          </a:p>
          <a:p>
            <a:pPr lvl="1"/>
            <a:r>
              <a:rPr lang="en-US" dirty="0"/>
              <a:t>Additives can be used to increase </a:t>
            </a:r>
            <a:br>
              <a:rPr lang="en-US" dirty="0"/>
            </a:br>
            <a:r>
              <a:rPr lang="en-US" dirty="0"/>
              <a:t>fire retardancy</a:t>
            </a:r>
          </a:p>
          <a:p>
            <a:pPr lvl="1"/>
            <a:r>
              <a:rPr lang="en-US" dirty="0"/>
              <a:t>It has good chemical and </a:t>
            </a:r>
            <a:br>
              <a:rPr lang="en-US" dirty="0"/>
            </a:br>
            <a:r>
              <a:rPr lang="en-US" dirty="0"/>
              <a:t>weather resistance</a:t>
            </a:r>
          </a:p>
          <a:p>
            <a:pPr lvl="1"/>
            <a:r>
              <a:rPr lang="en-US" dirty="0"/>
              <a:t>uPVC is used to make the </a:t>
            </a:r>
            <a:br>
              <a:rPr lang="en-US" dirty="0"/>
            </a:br>
            <a:r>
              <a:rPr lang="en-US" dirty="0"/>
              <a:t>sections used for window </a:t>
            </a:r>
            <a:br>
              <a:rPr lang="en-US" dirty="0"/>
            </a:br>
            <a:r>
              <a:rPr lang="en-US" dirty="0"/>
              <a:t>frames and external doors </a:t>
            </a:r>
          </a:p>
          <a:p>
            <a:endParaRPr lang="en-US" dirty="0"/>
          </a:p>
        </p:txBody>
      </p:sp>
      <p:pic>
        <p:nvPicPr>
          <p:cNvPr id="9218" name="Picture 2">
            <a:extLst>
              <a:ext uri="{FF2B5EF4-FFF2-40B4-BE49-F238E27FC236}">
                <a16:creationId xmlns:a16="http://schemas.microsoft.com/office/drawing/2014/main" id="{00E3CF3B-E25D-4160-8EEB-DC58F51119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1556" y="711200"/>
            <a:ext cx="918457" cy="112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6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generated with high confidence">
            <a:extLst>
              <a:ext uri="{FF2B5EF4-FFF2-40B4-BE49-F238E27FC236}">
                <a16:creationId xmlns:a16="http://schemas.microsoft.com/office/drawing/2014/main" id="{C63C983E-0E6E-4BC5-8AA7-03F155392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91344" y="2887579"/>
            <a:ext cx="5952656" cy="3970421"/>
          </a:xfrm>
          <a:prstGeom prst="rect">
            <a:avLst/>
          </a:prstGeom>
        </p:spPr>
      </p:pic>
      <p:sp>
        <p:nvSpPr>
          <p:cNvPr id="2" name="Text Placeholder 1"/>
          <p:cNvSpPr>
            <a:spLocks noGrp="1"/>
          </p:cNvSpPr>
          <p:nvPr>
            <p:ph type="body" sz="quarter" idx="13"/>
          </p:nvPr>
        </p:nvSpPr>
        <p:spPr/>
        <p:txBody>
          <a:bodyPr/>
          <a:lstStyle/>
          <a:p>
            <a:r>
              <a:rPr lang="en-US" dirty="0"/>
              <a:t>Flexible PVC</a:t>
            </a:r>
          </a:p>
          <a:p>
            <a:endParaRPr lang="en-US" dirty="0"/>
          </a:p>
        </p:txBody>
      </p:sp>
      <p:sp>
        <p:nvSpPr>
          <p:cNvPr id="3" name="Text Placeholder 2"/>
          <p:cNvSpPr>
            <a:spLocks noGrp="1"/>
          </p:cNvSpPr>
          <p:nvPr>
            <p:ph type="body" sz="quarter" idx="14"/>
          </p:nvPr>
        </p:nvSpPr>
        <p:spPr/>
        <p:txBody>
          <a:bodyPr/>
          <a:lstStyle/>
          <a:p>
            <a:r>
              <a:rPr lang="en-US" dirty="0"/>
              <a:t>Plasticisers are added to PVC to increase flexibility</a:t>
            </a:r>
          </a:p>
          <a:p>
            <a:pPr lvl="1"/>
            <a:r>
              <a:rPr lang="en-US" dirty="0"/>
              <a:t>Flexible PVC has a range of applications from hose pipes </a:t>
            </a:r>
            <a:br>
              <a:rPr lang="en-US" dirty="0"/>
            </a:br>
            <a:r>
              <a:rPr lang="en-US" dirty="0"/>
              <a:t>and electrical insulation to inflatable products, clothing and upholstery as an alternative to leather</a:t>
            </a:r>
          </a:p>
          <a:p>
            <a:pPr lvl="1"/>
            <a:r>
              <a:rPr lang="en-US" dirty="0"/>
              <a:t>Flexible PVC is water resistant </a:t>
            </a:r>
          </a:p>
          <a:p>
            <a:pPr lvl="1"/>
            <a:r>
              <a:rPr lang="en-US" dirty="0"/>
              <a:t>It has good chemical resistance</a:t>
            </a:r>
          </a:p>
          <a:p>
            <a:pPr lvl="1"/>
            <a:r>
              <a:rPr lang="en-US" dirty="0">
                <a:solidFill>
                  <a:srgbClr val="FFAE0D"/>
                </a:solidFill>
              </a:rPr>
              <a:t>What properties make flexible </a:t>
            </a:r>
            <a:br>
              <a:rPr lang="en-US" dirty="0">
                <a:solidFill>
                  <a:srgbClr val="FFAE0D"/>
                </a:solidFill>
              </a:rPr>
            </a:br>
            <a:r>
              <a:rPr lang="en-US" dirty="0">
                <a:solidFill>
                  <a:srgbClr val="FFAE0D"/>
                </a:solidFill>
              </a:rPr>
              <a:t>PVC an idea material for wire </a:t>
            </a:r>
            <a:br>
              <a:rPr lang="en-US" dirty="0">
                <a:solidFill>
                  <a:srgbClr val="FFAE0D"/>
                </a:solidFill>
              </a:rPr>
            </a:br>
            <a:r>
              <a:rPr lang="en-US" dirty="0">
                <a:solidFill>
                  <a:srgbClr val="FFAE0D"/>
                </a:solidFill>
              </a:rPr>
              <a:t>shielding and electrical tape?</a:t>
            </a:r>
          </a:p>
          <a:p>
            <a:endParaRPr lang="en-US" dirty="0"/>
          </a:p>
        </p:txBody>
      </p:sp>
    </p:spTree>
    <p:extLst>
      <p:ext uri="{BB962C8B-B14F-4D97-AF65-F5344CB8AC3E}">
        <p14:creationId xmlns:p14="http://schemas.microsoft.com/office/powerpoint/2010/main" val="194410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ink, container, floor, indoor&#10;&#10;Description generated with very high confidence">
            <a:extLst>
              <a:ext uri="{FF2B5EF4-FFF2-40B4-BE49-F238E27FC236}">
                <a16:creationId xmlns:a16="http://schemas.microsoft.com/office/drawing/2014/main" id="{38664178-8E30-4B99-BBD3-DA0DF13356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3521" y="3218447"/>
            <a:ext cx="3230479" cy="2904557"/>
          </a:xfrm>
          <a:prstGeom prst="rect">
            <a:avLst/>
          </a:prstGeom>
        </p:spPr>
      </p:pic>
      <p:sp>
        <p:nvSpPr>
          <p:cNvPr id="2" name="Text Placeholder 1"/>
          <p:cNvSpPr>
            <a:spLocks noGrp="1"/>
          </p:cNvSpPr>
          <p:nvPr>
            <p:ph type="body" sz="quarter" idx="13"/>
          </p:nvPr>
        </p:nvSpPr>
        <p:spPr/>
        <p:txBody>
          <a:bodyPr/>
          <a:lstStyle/>
          <a:p>
            <a:r>
              <a:rPr lang="en-US"/>
              <a:t>LDPE</a:t>
            </a:r>
          </a:p>
          <a:p>
            <a:endParaRPr lang="en-US" dirty="0"/>
          </a:p>
        </p:txBody>
      </p:sp>
      <p:sp>
        <p:nvSpPr>
          <p:cNvPr id="3" name="Text Placeholder 2"/>
          <p:cNvSpPr>
            <a:spLocks noGrp="1"/>
          </p:cNvSpPr>
          <p:nvPr>
            <p:ph type="body" sz="quarter" idx="14"/>
          </p:nvPr>
        </p:nvSpPr>
        <p:spPr/>
        <p:txBody>
          <a:bodyPr/>
          <a:lstStyle/>
          <a:p>
            <a:r>
              <a:rPr lang="en-US" dirty="0"/>
              <a:t>Low density polyethylene (LDPE) is derived from ethylene – it is quite flexible, but also tough</a:t>
            </a:r>
          </a:p>
          <a:p>
            <a:pPr lvl="1"/>
            <a:r>
              <a:rPr lang="en-US" dirty="0"/>
              <a:t>LDPE is used in packaging where flexibility is required like squeezy bottles and snap on lids, carrier bags and toys</a:t>
            </a:r>
          </a:p>
          <a:p>
            <a:pPr lvl="1"/>
            <a:r>
              <a:rPr lang="en-US" dirty="0"/>
              <a:t>It can be either translucent or opaque</a:t>
            </a:r>
          </a:p>
          <a:p>
            <a:pPr lvl="1"/>
            <a:r>
              <a:rPr lang="en-US" dirty="0"/>
              <a:t>Has excellent resistance to chemicals</a:t>
            </a:r>
          </a:p>
          <a:p>
            <a:pPr lvl="2"/>
            <a:r>
              <a:rPr lang="en-US" dirty="0"/>
              <a:t>LDPE film is also combined with board </a:t>
            </a:r>
            <a:br>
              <a:rPr lang="en-US" dirty="0"/>
            </a:br>
            <a:r>
              <a:rPr lang="en-US" dirty="0"/>
              <a:t>and aluminium foil to make packaging </a:t>
            </a:r>
            <a:br>
              <a:rPr lang="en-US" dirty="0"/>
            </a:br>
            <a:r>
              <a:rPr lang="en-US" dirty="0"/>
              <a:t>laminates</a:t>
            </a:r>
          </a:p>
          <a:p>
            <a:pPr lvl="2"/>
            <a:r>
              <a:rPr lang="en-US" dirty="0"/>
              <a:t>What applications are these </a:t>
            </a:r>
            <a:br>
              <a:rPr lang="en-US" dirty="0"/>
            </a:br>
            <a:r>
              <a:rPr lang="en-US" dirty="0"/>
              <a:t>materials used for?</a:t>
            </a:r>
          </a:p>
        </p:txBody>
      </p:sp>
      <p:pic>
        <p:nvPicPr>
          <p:cNvPr id="1026" name="Picture 2" descr="Vector symbol for LDPE 4 | Free vector image in AI and EPS format, Creative  Commons license.">
            <a:extLst>
              <a:ext uri="{FF2B5EF4-FFF2-40B4-BE49-F238E27FC236}">
                <a16:creationId xmlns:a16="http://schemas.microsoft.com/office/drawing/2014/main" id="{0AE1CD08-AD53-4452-8E93-2A7AFC97AA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22356" y="708378"/>
            <a:ext cx="1021644" cy="102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ntainer, cup, food&#10;&#10;Description generated with high confidence">
            <a:extLst>
              <a:ext uri="{FF2B5EF4-FFF2-40B4-BE49-F238E27FC236}">
                <a16:creationId xmlns:a16="http://schemas.microsoft.com/office/drawing/2014/main" id="{BBAF29DD-91D7-4A9E-9A0A-E56BBC9C89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4369" y="3311413"/>
            <a:ext cx="3669631" cy="3546587"/>
          </a:xfrm>
          <a:prstGeom prst="rect">
            <a:avLst/>
          </a:prstGeom>
        </p:spPr>
      </p:pic>
      <p:sp>
        <p:nvSpPr>
          <p:cNvPr id="2" name="Text Placeholder 1"/>
          <p:cNvSpPr>
            <a:spLocks noGrp="1"/>
          </p:cNvSpPr>
          <p:nvPr>
            <p:ph type="body" sz="quarter" idx="13"/>
          </p:nvPr>
        </p:nvSpPr>
        <p:spPr/>
        <p:txBody>
          <a:bodyPr/>
          <a:lstStyle/>
          <a:p>
            <a:r>
              <a:rPr lang="en-US"/>
              <a:t>PP</a:t>
            </a:r>
          </a:p>
          <a:p>
            <a:endParaRPr lang="en-US" dirty="0"/>
          </a:p>
        </p:txBody>
      </p:sp>
      <p:sp>
        <p:nvSpPr>
          <p:cNvPr id="3" name="Text Placeholder 2"/>
          <p:cNvSpPr>
            <a:spLocks noGrp="1"/>
          </p:cNvSpPr>
          <p:nvPr>
            <p:ph type="body" sz="quarter" idx="14"/>
          </p:nvPr>
        </p:nvSpPr>
        <p:spPr/>
        <p:txBody>
          <a:bodyPr/>
          <a:lstStyle/>
          <a:p>
            <a:r>
              <a:rPr lang="en-US" dirty="0"/>
              <a:t>Polypropylene (PP) is a tough, flexible polymer with excellent fatigue resistance</a:t>
            </a:r>
          </a:p>
          <a:p>
            <a:pPr lvl="1"/>
            <a:r>
              <a:rPr lang="en-US" dirty="0"/>
              <a:t>Applications include food packaging, medical equipment, hinged lids, moulded furniture and rope</a:t>
            </a:r>
          </a:p>
          <a:p>
            <a:pPr lvl="1"/>
            <a:r>
              <a:rPr lang="en-US" dirty="0"/>
              <a:t>It is available in translucent form and in a range of colours </a:t>
            </a:r>
          </a:p>
          <a:p>
            <a:pPr lvl="1"/>
            <a:r>
              <a:rPr lang="en-US" dirty="0"/>
              <a:t>PP is resistant to chemicals and solvents</a:t>
            </a:r>
          </a:p>
          <a:p>
            <a:pPr lvl="1"/>
            <a:r>
              <a:rPr lang="en-US" dirty="0">
                <a:solidFill>
                  <a:srgbClr val="FFAE0D"/>
                </a:solidFill>
              </a:rPr>
              <a:t>PP is commonly used for boat rope – </a:t>
            </a:r>
            <a:br>
              <a:rPr lang="en-US" dirty="0">
                <a:solidFill>
                  <a:srgbClr val="FFAE0D"/>
                </a:solidFill>
              </a:rPr>
            </a:br>
            <a:r>
              <a:rPr lang="en-US" dirty="0">
                <a:solidFill>
                  <a:srgbClr val="FFAE0D"/>
                </a:solidFill>
              </a:rPr>
              <a:t>Why do you think it is an ideal </a:t>
            </a:r>
            <a:br>
              <a:rPr lang="en-US" dirty="0">
                <a:solidFill>
                  <a:srgbClr val="FFAE0D"/>
                </a:solidFill>
              </a:rPr>
            </a:br>
            <a:r>
              <a:rPr lang="en-US" dirty="0">
                <a:solidFill>
                  <a:srgbClr val="FFAE0D"/>
                </a:solidFill>
              </a:rPr>
              <a:t>material for this application?</a:t>
            </a:r>
          </a:p>
        </p:txBody>
      </p:sp>
      <p:pic>
        <p:nvPicPr>
          <p:cNvPr id="4098" name="Picture 2" descr="Plastic Packaging Symbols - What Do They Mean?">
            <a:extLst>
              <a:ext uri="{FF2B5EF4-FFF2-40B4-BE49-F238E27FC236}">
                <a16:creationId xmlns:a16="http://schemas.microsoft.com/office/drawing/2014/main" id="{C2BCE881-C0B9-4A7C-8F54-F6E4B750E9A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71556" y="699911"/>
            <a:ext cx="992364" cy="121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86393870-0F31-4A2D-9B2C-F0448B9279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7014" y="3041012"/>
            <a:ext cx="3985186" cy="3221425"/>
          </a:xfrm>
          <a:prstGeom prst="rect">
            <a:avLst/>
          </a:prstGeom>
        </p:spPr>
      </p:pic>
      <p:sp>
        <p:nvSpPr>
          <p:cNvPr id="2" name="Text Placeholder 1"/>
          <p:cNvSpPr>
            <a:spLocks noGrp="1"/>
          </p:cNvSpPr>
          <p:nvPr>
            <p:ph type="body" sz="quarter" idx="13"/>
          </p:nvPr>
        </p:nvSpPr>
        <p:spPr/>
        <p:txBody>
          <a:bodyPr/>
          <a:lstStyle/>
          <a:p>
            <a:r>
              <a:rPr lang="en-US" dirty="0"/>
              <a:t>HIPS</a:t>
            </a:r>
          </a:p>
          <a:p>
            <a:endParaRPr lang="en-US" dirty="0"/>
          </a:p>
        </p:txBody>
      </p:sp>
      <p:sp>
        <p:nvSpPr>
          <p:cNvPr id="3" name="Text Placeholder 2"/>
          <p:cNvSpPr>
            <a:spLocks noGrp="1"/>
          </p:cNvSpPr>
          <p:nvPr>
            <p:ph type="body" sz="quarter" idx="14"/>
          </p:nvPr>
        </p:nvSpPr>
        <p:spPr/>
        <p:txBody>
          <a:bodyPr/>
          <a:lstStyle/>
          <a:p>
            <a:r>
              <a:rPr lang="en-US" dirty="0"/>
              <a:t>High Impact Polystyrene (HIPS) is a rigid lightweight polymer with high impact strength </a:t>
            </a:r>
          </a:p>
          <a:p>
            <a:pPr lvl="1"/>
            <a:r>
              <a:rPr lang="en-US" dirty="0"/>
              <a:t>HIPS is food safe and commonly used for yoghurt pots, cutlery and salad bowls, some single use coffee </a:t>
            </a:r>
            <a:br>
              <a:rPr lang="en-US" dirty="0"/>
            </a:br>
            <a:r>
              <a:rPr lang="en-US" dirty="0"/>
              <a:t>cups, plastic cutlery and transparent casings</a:t>
            </a:r>
          </a:p>
          <a:p>
            <a:pPr lvl="1"/>
            <a:r>
              <a:rPr lang="en-US" dirty="0"/>
              <a:t>It has the ability to retain heat </a:t>
            </a:r>
            <a:br>
              <a:rPr lang="en-US" dirty="0"/>
            </a:br>
            <a:r>
              <a:rPr lang="en-US" dirty="0"/>
              <a:t>without deformation</a:t>
            </a:r>
          </a:p>
          <a:p>
            <a:pPr lvl="1"/>
            <a:r>
              <a:rPr lang="en-US" dirty="0"/>
              <a:t>It has a glossy appearance</a:t>
            </a:r>
          </a:p>
          <a:p>
            <a:pPr lvl="1"/>
            <a:r>
              <a:rPr lang="en-US" dirty="0">
                <a:solidFill>
                  <a:srgbClr val="FFAE0D"/>
                </a:solidFill>
              </a:rPr>
              <a:t>What property makes HIPS ideal </a:t>
            </a:r>
            <a:br>
              <a:rPr lang="en-US" dirty="0">
                <a:solidFill>
                  <a:srgbClr val="FFAE0D"/>
                </a:solidFill>
              </a:rPr>
            </a:br>
            <a:r>
              <a:rPr lang="en-US" dirty="0">
                <a:solidFill>
                  <a:srgbClr val="FFAE0D"/>
                </a:solidFill>
              </a:rPr>
              <a:t>for use in disposable or single </a:t>
            </a:r>
            <a:br>
              <a:rPr lang="en-US" dirty="0">
                <a:solidFill>
                  <a:srgbClr val="FFAE0D"/>
                </a:solidFill>
              </a:rPr>
            </a:br>
            <a:r>
              <a:rPr lang="en-US" dirty="0">
                <a:solidFill>
                  <a:srgbClr val="FFAE0D"/>
                </a:solidFill>
              </a:rPr>
              <a:t>use plastic products?</a:t>
            </a:r>
          </a:p>
        </p:txBody>
      </p:sp>
      <p:pic>
        <p:nvPicPr>
          <p:cNvPr id="5122" name="Picture 2" descr="PS – Packaging designers &amp; manufacturers I Charpak Ltd">
            <a:extLst>
              <a:ext uri="{FF2B5EF4-FFF2-40B4-BE49-F238E27FC236}">
                <a16:creationId xmlns:a16="http://schemas.microsoft.com/office/drawing/2014/main" id="{E864B93D-7F51-4FD4-9BF1-5F18ACBBAF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5030" y="462845"/>
            <a:ext cx="1363133" cy="155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5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tationary, writing implement, indoor&#10;&#10;Description generated with very high confidence">
            <a:extLst>
              <a:ext uri="{FF2B5EF4-FFF2-40B4-BE49-F238E27FC236}">
                <a16:creationId xmlns:a16="http://schemas.microsoft.com/office/drawing/2014/main" id="{D849B3FE-B082-4FEB-A41A-1E7CDF9D66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6932" y="3488102"/>
            <a:ext cx="4217069" cy="2678179"/>
          </a:xfrm>
          <a:prstGeom prst="rect">
            <a:avLst/>
          </a:prstGeom>
        </p:spPr>
      </p:pic>
      <p:sp>
        <p:nvSpPr>
          <p:cNvPr id="2" name="Text Placeholder 1"/>
          <p:cNvSpPr>
            <a:spLocks noGrp="1"/>
          </p:cNvSpPr>
          <p:nvPr>
            <p:ph type="body" sz="quarter" idx="13"/>
          </p:nvPr>
        </p:nvSpPr>
        <p:spPr/>
        <p:txBody>
          <a:bodyPr/>
          <a:lstStyle/>
          <a:p>
            <a:r>
              <a:rPr lang="en-US" dirty="0"/>
              <a:t>PMMA (acrylic)</a:t>
            </a:r>
          </a:p>
          <a:p>
            <a:endParaRPr lang="en-US" dirty="0"/>
          </a:p>
        </p:txBody>
      </p:sp>
      <p:sp>
        <p:nvSpPr>
          <p:cNvPr id="3" name="Text Placeholder 2"/>
          <p:cNvSpPr>
            <a:spLocks noGrp="1"/>
          </p:cNvSpPr>
          <p:nvPr>
            <p:ph type="body" sz="quarter" idx="14"/>
          </p:nvPr>
        </p:nvSpPr>
        <p:spPr/>
        <p:txBody>
          <a:bodyPr/>
          <a:lstStyle/>
          <a:p>
            <a:r>
              <a:rPr lang="en-US" dirty="0"/>
              <a:t>Polymethyl methacrylate (PMMA) is more commonly  known as acrylic and is a tough lightweight material</a:t>
            </a:r>
          </a:p>
          <a:p>
            <a:pPr lvl="1"/>
            <a:r>
              <a:rPr lang="en-US" dirty="0"/>
              <a:t>Its clarity in transparent form means it is often used as a lightweight shatter-resistant alternative to glass and is </a:t>
            </a:r>
            <a:br>
              <a:rPr lang="en-US" dirty="0"/>
            </a:br>
            <a:r>
              <a:rPr lang="en-US" dirty="0"/>
              <a:t>also used for shower trays, baths, car lamp </a:t>
            </a:r>
            <a:br>
              <a:rPr lang="en-US" dirty="0"/>
            </a:br>
            <a:r>
              <a:rPr lang="en-US" dirty="0"/>
              <a:t>covers and lenses in glasses</a:t>
            </a:r>
          </a:p>
          <a:p>
            <a:pPr lvl="1"/>
            <a:r>
              <a:rPr lang="en-US" dirty="0"/>
              <a:t>It can be a clear plastic but is available </a:t>
            </a:r>
            <a:br>
              <a:rPr lang="en-US" dirty="0"/>
            </a:br>
            <a:r>
              <a:rPr lang="en-US" dirty="0"/>
              <a:t>in a very wide range of colours</a:t>
            </a:r>
          </a:p>
          <a:p>
            <a:pPr lvl="1"/>
            <a:r>
              <a:rPr lang="en-US" dirty="0"/>
              <a:t>It has relatively poor resistance </a:t>
            </a:r>
            <a:br>
              <a:rPr lang="en-US" dirty="0"/>
            </a:br>
            <a:r>
              <a:rPr lang="en-US" dirty="0"/>
              <a:t>to chemicals compared to </a:t>
            </a:r>
            <a:br>
              <a:rPr lang="en-US" dirty="0"/>
            </a:br>
            <a:r>
              <a:rPr lang="en-US" dirty="0"/>
              <a:t>many polymers</a:t>
            </a:r>
          </a:p>
          <a:p>
            <a:pPr lvl="1"/>
            <a:r>
              <a:rPr lang="en-US" dirty="0">
                <a:solidFill>
                  <a:srgbClr val="FFAE0D"/>
                </a:solidFill>
              </a:rPr>
              <a:t>What trade names is acrylic commonly known by?</a:t>
            </a:r>
            <a:br>
              <a:rPr lang="en-US" dirty="0"/>
            </a:br>
            <a:endParaRPr lang="en-US" dirty="0"/>
          </a:p>
          <a:p>
            <a:pPr lvl="1"/>
            <a:endParaRPr lang="en-US" dirty="0"/>
          </a:p>
        </p:txBody>
      </p:sp>
      <p:pic>
        <p:nvPicPr>
          <p:cNvPr id="7170" name="Picture 2" descr="The 7 Types of Plastics: What Types of Plastic Can Be Recycled – PathWater">
            <a:extLst>
              <a:ext uri="{FF2B5EF4-FFF2-40B4-BE49-F238E27FC236}">
                <a16:creationId xmlns:a16="http://schemas.microsoft.com/office/drawing/2014/main" id="{8D7BAEA0-769E-4BB2-9CD6-E07488C0D8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40889" y="680157"/>
            <a:ext cx="903111" cy="124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6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D"/>
        </a:solidFill>
        <a:effectLst/>
      </p:bgPr>
    </p:bg>
    <p:spTree>
      <p:nvGrpSpPr>
        <p:cNvPr id="1" name=""/>
        <p:cNvGrpSpPr/>
        <p:nvPr/>
      </p:nvGrpSpPr>
      <p:grpSpPr>
        <a:xfrm>
          <a:off x="0" y="0"/>
          <a:ext cx="0" cy="0"/>
          <a:chOff x="0" y="0"/>
          <a:chExt cx="0" cy="0"/>
        </a:xfrm>
      </p:grpSpPr>
      <p:pic>
        <p:nvPicPr>
          <p:cNvPr id="6" name="Picture 5" descr="A picture containing headdress, clothing, helmet, table&#10;&#10;Description generated with very high confidence">
            <a:extLst>
              <a:ext uri="{FF2B5EF4-FFF2-40B4-BE49-F238E27FC236}">
                <a16:creationId xmlns:a16="http://schemas.microsoft.com/office/drawing/2014/main" id="{FC8BA876-FEA8-46FF-BC91-CCD6894599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8907" y="2544679"/>
            <a:ext cx="4015093" cy="3645845"/>
          </a:xfrm>
          <a:prstGeom prst="rect">
            <a:avLst/>
          </a:prstGeom>
        </p:spPr>
      </p:pic>
      <p:sp>
        <p:nvSpPr>
          <p:cNvPr id="2" name="Text Placeholder 1"/>
          <p:cNvSpPr>
            <a:spLocks noGrp="1"/>
          </p:cNvSpPr>
          <p:nvPr>
            <p:ph type="body" sz="quarter" idx="13"/>
          </p:nvPr>
        </p:nvSpPr>
        <p:spPr/>
        <p:txBody>
          <a:bodyPr/>
          <a:lstStyle/>
          <a:p>
            <a:r>
              <a:rPr lang="en-US"/>
              <a:t>ABS</a:t>
            </a:r>
          </a:p>
          <a:p>
            <a:endParaRPr lang="en-US" dirty="0"/>
          </a:p>
        </p:txBody>
      </p:sp>
      <p:sp>
        <p:nvSpPr>
          <p:cNvPr id="3" name="Text Placeholder 2"/>
          <p:cNvSpPr>
            <a:spLocks noGrp="1"/>
          </p:cNvSpPr>
          <p:nvPr>
            <p:ph type="body" sz="quarter" idx="14"/>
          </p:nvPr>
        </p:nvSpPr>
        <p:spPr/>
        <p:txBody>
          <a:bodyPr/>
          <a:lstStyle/>
          <a:p>
            <a:r>
              <a:rPr lang="en-US" dirty="0"/>
              <a:t>Acrylonitrile Butadiene Styrene (ABS) is hard and tough with excellent impact strength</a:t>
            </a:r>
          </a:p>
          <a:p>
            <a:pPr lvl="1"/>
            <a:r>
              <a:rPr lang="en-US" dirty="0"/>
              <a:t>ABS is widely used for domestic appliance casings, </a:t>
            </a:r>
            <a:br>
              <a:rPr lang="en-US" dirty="0"/>
            </a:br>
            <a:r>
              <a:rPr lang="en-US" dirty="0"/>
              <a:t>computer screen housings, rigid suitcases, safety </a:t>
            </a:r>
            <a:br>
              <a:rPr lang="en-US" dirty="0"/>
            </a:br>
            <a:r>
              <a:rPr lang="en-US" dirty="0"/>
              <a:t>helmets, car bumpers and wing mirrors</a:t>
            </a:r>
          </a:p>
          <a:p>
            <a:pPr lvl="1"/>
            <a:r>
              <a:rPr lang="en-US" dirty="0"/>
              <a:t>ABS has very good resistance to </a:t>
            </a:r>
            <a:br>
              <a:rPr lang="en-US" dirty="0"/>
            </a:br>
            <a:r>
              <a:rPr lang="en-US" dirty="0"/>
              <a:t>acids, alkalis, oils and grease </a:t>
            </a:r>
          </a:p>
          <a:p>
            <a:pPr lvl="1"/>
            <a:r>
              <a:rPr lang="en-US" dirty="0"/>
              <a:t>It is easily moulded with a high quality </a:t>
            </a:r>
            <a:br>
              <a:rPr lang="en-US" dirty="0"/>
            </a:br>
            <a:r>
              <a:rPr lang="en-US" dirty="0"/>
              <a:t>surface finish which can be painted</a:t>
            </a:r>
          </a:p>
          <a:p>
            <a:pPr lvl="1"/>
            <a:r>
              <a:rPr lang="en-US" dirty="0">
                <a:solidFill>
                  <a:srgbClr val="FFAE0D"/>
                </a:solidFill>
              </a:rPr>
              <a:t>Why would ABS be an appropriate </a:t>
            </a:r>
            <a:br>
              <a:rPr lang="en-US" dirty="0">
                <a:solidFill>
                  <a:srgbClr val="FFAE0D"/>
                </a:solidFill>
              </a:rPr>
            </a:br>
            <a:r>
              <a:rPr lang="en-US" dirty="0">
                <a:solidFill>
                  <a:srgbClr val="FFAE0D"/>
                </a:solidFill>
              </a:rPr>
              <a:t>material for a musical instrument case?</a:t>
            </a:r>
          </a:p>
        </p:txBody>
      </p:sp>
      <p:pic>
        <p:nvPicPr>
          <p:cNvPr id="7" name="Picture 6">
            <a:extLst>
              <a:ext uri="{FF2B5EF4-FFF2-40B4-BE49-F238E27FC236}">
                <a16:creationId xmlns:a16="http://schemas.microsoft.com/office/drawing/2014/main" id="{4FF4F0FF-9405-426C-961E-2E3B3D4125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pic>
        <p:nvPicPr>
          <p:cNvPr id="6146" name="Picture 2" descr="Plastic Recycling Symbol Abs 9 Resin Stock Vector (Royalty Free) 1065919076">
            <a:extLst>
              <a:ext uri="{FF2B5EF4-FFF2-40B4-BE49-F238E27FC236}">
                <a16:creationId xmlns:a16="http://schemas.microsoft.com/office/drawing/2014/main" id="{304C3753-4B16-4F59-945C-847070688B7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012734" y="688622"/>
            <a:ext cx="1131265" cy="134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6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t in the background&#10;&#10;Description generated with very high confidence">
            <a:extLst>
              <a:ext uri="{FF2B5EF4-FFF2-40B4-BE49-F238E27FC236}">
                <a16:creationId xmlns:a16="http://schemas.microsoft.com/office/drawing/2014/main" id="{12DBEEA8-4657-4025-8FCE-32C595C097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6464" y="3305120"/>
            <a:ext cx="3907536" cy="2903869"/>
          </a:xfrm>
          <a:prstGeom prst="rect">
            <a:avLst/>
          </a:prstGeom>
        </p:spPr>
      </p:pic>
      <p:sp>
        <p:nvSpPr>
          <p:cNvPr id="2" name="Text Placeholder 1"/>
          <p:cNvSpPr>
            <a:spLocks noGrp="1"/>
          </p:cNvSpPr>
          <p:nvPr>
            <p:ph type="body" sz="quarter" idx="13"/>
          </p:nvPr>
        </p:nvSpPr>
        <p:spPr/>
        <p:txBody>
          <a:bodyPr/>
          <a:lstStyle/>
          <a:p>
            <a:r>
              <a:rPr lang="en-US"/>
              <a:t>Nylon</a:t>
            </a:r>
          </a:p>
          <a:p>
            <a:endParaRPr lang="en-US" dirty="0"/>
          </a:p>
        </p:txBody>
      </p:sp>
      <p:sp>
        <p:nvSpPr>
          <p:cNvPr id="3" name="Text Placeholder 2"/>
          <p:cNvSpPr>
            <a:spLocks noGrp="1"/>
          </p:cNvSpPr>
          <p:nvPr>
            <p:ph type="body" sz="quarter" idx="14"/>
          </p:nvPr>
        </p:nvSpPr>
        <p:spPr/>
        <p:txBody>
          <a:bodyPr/>
          <a:lstStyle/>
          <a:p>
            <a:r>
              <a:rPr lang="en-US" dirty="0"/>
              <a:t>Nylon was the first commercially successful thermoplastic polymer</a:t>
            </a:r>
          </a:p>
          <a:p>
            <a:pPr lvl="1"/>
            <a:r>
              <a:rPr lang="en-US" dirty="0"/>
              <a:t>Nylon is used for mechanical components such as machine screws and gears as well as woven textiles such as rope, </a:t>
            </a:r>
            <a:br>
              <a:rPr lang="en-US" dirty="0"/>
            </a:br>
            <a:r>
              <a:rPr lang="en-US" dirty="0"/>
              <a:t>parachutes, tents, seat belts and carpets</a:t>
            </a:r>
          </a:p>
          <a:p>
            <a:pPr lvl="1"/>
            <a:r>
              <a:rPr lang="en-US" dirty="0"/>
              <a:t>Nylon has a low coefficient of friction</a:t>
            </a:r>
          </a:p>
          <a:p>
            <a:pPr lvl="1"/>
            <a:r>
              <a:rPr lang="en-US" dirty="0"/>
              <a:t>It’s durable and resistant to abrasion </a:t>
            </a:r>
          </a:p>
          <a:p>
            <a:pPr lvl="1"/>
            <a:r>
              <a:rPr lang="en-US" dirty="0"/>
              <a:t>It is heat resistant</a:t>
            </a:r>
          </a:p>
          <a:p>
            <a:pPr lvl="1"/>
            <a:r>
              <a:rPr lang="en-US" dirty="0">
                <a:solidFill>
                  <a:srgbClr val="FFAE0D"/>
                </a:solidFill>
              </a:rPr>
              <a:t>What properties make it idea </a:t>
            </a:r>
            <a:br>
              <a:rPr lang="en-US" dirty="0">
                <a:solidFill>
                  <a:srgbClr val="FFAE0D"/>
                </a:solidFill>
              </a:rPr>
            </a:br>
            <a:r>
              <a:rPr lang="en-US" dirty="0">
                <a:solidFill>
                  <a:srgbClr val="FFAE0D"/>
                </a:solidFill>
              </a:rPr>
              <a:t>for use in bearings?</a:t>
            </a:r>
          </a:p>
        </p:txBody>
      </p:sp>
    </p:spTree>
    <p:extLst>
      <p:ext uri="{BB962C8B-B14F-4D97-AF65-F5344CB8AC3E}">
        <p14:creationId xmlns:p14="http://schemas.microsoft.com/office/powerpoint/2010/main" val="68337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Rob\AppData\Roaming\PixelMetrics\CaptureWiz\Temp\39.pn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l="-1643" t="-13344"/>
          <a:stretch/>
        </p:blipFill>
        <p:spPr bwMode="auto">
          <a:xfrm>
            <a:off x="2192871" y="2975843"/>
            <a:ext cx="4879287" cy="352577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Thermosetting plastics</a:t>
            </a:r>
          </a:p>
        </p:txBody>
      </p:sp>
      <p:sp>
        <p:nvSpPr>
          <p:cNvPr id="3" name="Text Placeholder 2"/>
          <p:cNvSpPr>
            <a:spLocks noGrp="1"/>
          </p:cNvSpPr>
          <p:nvPr>
            <p:ph type="body" sz="quarter" idx="14"/>
          </p:nvPr>
        </p:nvSpPr>
        <p:spPr/>
        <p:txBody>
          <a:bodyPr/>
          <a:lstStyle/>
          <a:p>
            <a:pPr marL="285750" indent="-285750">
              <a:buFont typeface="Arial" panose="020B0604020202020204" pitchFamily="34" charset="0"/>
              <a:buChar char="•"/>
            </a:pPr>
            <a:r>
              <a:rPr lang="en-US" dirty="0"/>
              <a:t>Known as </a:t>
            </a:r>
            <a:r>
              <a:rPr lang="en-US" b="1" dirty="0"/>
              <a:t>condensation polymerisation </a:t>
            </a:r>
            <a:r>
              <a:rPr lang="en-US" dirty="0"/>
              <a:t>because each time two monomers form a bond a small molecule of water is produced</a:t>
            </a:r>
          </a:p>
          <a:p>
            <a:pPr marL="738187"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 long chains of molecules are cross-linked and form a very rigid molecular structure when </a:t>
            </a:r>
            <a:r>
              <a:rPr lang="en-US" dirty="0"/>
              <a:t>thermosets are cured, usually with a chemical catalyst causing it to harden</a:t>
            </a:r>
          </a:p>
          <a:p>
            <a:pPr lvl="1"/>
            <a:r>
              <a:rPr lang="en-US" dirty="0"/>
              <a:t>This reaction is </a:t>
            </a:r>
            <a:r>
              <a:rPr lang="en-US" b="1" dirty="0"/>
              <a:t>exothermic</a:t>
            </a:r>
            <a:r>
              <a:rPr lang="en-US" dirty="0"/>
              <a:t> and generates heat</a:t>
            </a:r>
          </a:p>
          <a:p>
            <a:pPr marL="738187" lvl="1"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233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C118D72-844D-4BCA-A08B-1A0E21E4A66E}"/>
              </a:ext>
            </a:extLst>
          </p:cNvPr>
          <p:cNvSpPr>
            <a:spLocks noGrp="1"/>
          </p:cNvSpPr>
          <p:nvPr>
            <p:ph type="body" sz="quarter" idx="14"/>
          </p:nvPr>
        </p:nvSpPr>
        <p:spPr>
          <a:xfrm>
            <a:off x="723600" y="1702799"/>
            <a:ext cx="7861300" cy="4918133"/>
          </a:xfrm>
        </p:spPr>
        <p:txBody>
          <a:bodyPr/>
          <a:lstStyle/>
          <a:p>
            <a:r>
              <a:rPr lang="en-GB" dirty="0"/>
              <a:t>Be able to explain the difference between thermoplastics and thermosets</a:t>
            </a:r>
          </a:p>
          <a:p>
            <a:r>
              <a:rPr lang="en-GB" dirty="0"/>
              <a:t>To be familiar with a range of different thermoplastics and thermosetting polymers with specific reference to appropriate applications</a:t>
            </a:r>
          </a:p>
          <a:p>
            <a:pPr marL="0" indent="0">
              <a:buNone/>
            </a:pPr>
            <a:endParaRPr lang="en-GB" dirty="0"/>
          </a:p>
        </p:txBody>
      </p:sp>
      <p:sp>
        <p:nvSpPr>
          <p:cNvPr id="5" name="Text Placeholder 2">
            <a:extLst>
              <a:ext uri="{FF2B5EF4-FFF2-40B4-BE49-F238E27FC236}">
                <a16:creationId xmlns:a16="http://schemas.microsoft.com/office/drawing/2014/main" id="{8EDCBF2A-FB83-42D1-844D-5A2B5523C7B9}"/>
              </a:ext>
            </a:extLst>
          </p:cNvPr>
          <p:cNvSpPr>
            <a:spLocks noGrp="1"/>
          </p:cNvSpPr>
          <p:nvPr>
            <p:ph type="body" sz="quarter" idx="13"/>
          </p:nvPr>
        </p:nvSpPr>
        <p:spPr>
          <a:xfrm>
            <a:off x="724280" y="906233"/>
            <a:ext cx="7816470" cy="670772"/>
          </a:xfrm>
        </p:spPr>
        <p:txBody>
          <a:bodyPr/>
          <a:lstStyle/>
          <a:p>
            <a:r>
              <a:rPr lang="en-GB" dirty="0"/>
              <a:t>Objectives</a:t>
            </a:r>
          </a:p>
        </p:txBody>
      </p:sp>
    </p:spTree>
    <p:extLst>
      <p:ext uri="{BB962C8B-B14F-4D97-AF65-F5344CB8AC3E}">
        <p14:creationId xmlns:p14="http://schemas.microsoft.com/office/powerpoint/2010/main" val="925254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Thermosets</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Thermosets are more brittle than thermoplastics and are best suited to stiffer mouldings</a:t>
            </a:r>
          </a:p>
          <a:p>
            <a:pPr lvl="1"/>
            <a:r>
              <a:rPr lang="en-GB" dirty="0">
                <a:latin typeface="Arial" panose="020B0604020202020204" pitchFamily="34" charset="0"/>
                <a:cs typeface="Arial" panose="020B0604020202020204" pitchFamily="34" charset="0"/>
              </a:rPr>
              <a:t>They are very hard and waterproof when solid, making them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ideal for use as adhesives</a:t>
            </a:r>
          </a:p>
          <a:p>
            <a:pPr lvl="1"/>
            <a:r>
              <a:rPr lang="en-US" dirty="0"/>
              <a:t>Thermosets are more difficult to </a:t>
            </a:r>
            <a:br>
              <a:rPr lang="en-US" dirty="0"/>
            </a:br>
            <a:r>
              <a:rPr lang="en-US" dirty="0"/>
              <a:t>mould and cannot be reheated </a:t>
            </a:r>
            <a:br>
              <a:rPr lang="en-US" dirty="0"/>
            </a:br>
            <a:r>
              <a:rPr lang="en-US" dirty="0"/>
              <a:t>and reshaped</a:t>
            </a:r>
          </a:p>
          <a:p>
            <a:pPr lvl="1"/>
            <a:r>
              <a:rPr lang="en-US" dirty="0"/>
              <a:t>They retain their shape well </a:t>
            </a:r>
            <a:br>
              <a:rPr lang="en-US" dirty="0"/>
            </a:br>
            <a:r>
              <a:rPr lang="en-US" dirty="0"/>
              <a:t>at high temperatures</a:t>
            </a:r>
          </a:p>
          <a:p>
            <a:pPr lvl="1"/>
            <a:r>
              <a:rPr lang="en-US" dirty="0">
                <a:solidFill>
                  <a:srgbClr val="FFAE0D"/>
                </a:solidFill>
              </a:rPr>
              <a:t>Are all thermosets self-finishing?</a:t>
            </a:r>
          </a:p>
        </p:txBody>
      </p:sp>
      <p:pic>
        <p:nvPicPr>
          <p:cNvPr id="6" name="Picture 4" descr="C:\Users\Rob\AppData\Roaming\PixelMetrics\CaptureWiz\Temp\39.png">
            <a:extLst>
              <a:ext uri="{FF2B5EF4-FFF2-40B4-BE49-F238E27FC236}">
                <a16:creationId xmlns:a16="http://schemas.microsoft.com/office/drawing/2014/main" id="{127080AB-1F47-4FDA-A7D0-CA1362646ECA}"/>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175588" y="3081903"/>
            <a:ext cx="3244132" cy="312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1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Urea formaldehyde (UF) is a hard, opaque </a:t>
            </a:r>
            <a:br>
              <a:rPr lang="en-US" dirty="0"/>
            </a:br>
            <a:r>
              <a:rPr lang="en-US" dirty="0"/>
              <a:t>resin made from urea and formaldehyde, </a:t>
            </a:r>
            <a:br>
              <a:rPr lang="en-US" dirty="0"/>
            </a:br>
            <a:r>
              <a:rPr lang="en-US" dirty="0"/>
              <a:t>a naturally occurring organic compound</a:t>
            </a:r>
          </a:p>
          <a:p>
            <a:pPr lvl="1"/>
            <a:r>
              <a:rPr lang="en-US" dirty="0"/>
              <a:t>UF is used as an adhesive to bind materials such </a:t>
            </a:r>
            <a:br>
              <a:rPr lang="en-US" dirty="0"/>
            </a:br>
            <a:r>
              <a:rPr lang="en-US" dirty="0"/>
              <a:t>as MDF and plywood and as a moulded resin in </a:t>
            </a:r>
            <a:br>
              <a:rPr lang="en-US" dirty="0"/>
            </a:br>
            <a:r>
              <a:rPr lang="en-US" dirty="0"/>
              <a:t>electrical casings, socket and switches</a:t>
            </a:r>
          </a:p>
          <a:p>
            <a:pPr lvl="1"/>
            <a:r>
              <a:rPr lang="en-US" dirty="0"/>
              <a:t>UF has good resistance to deformation by heat</a:t>
            </a:r>
          </a:p>
          <a:p>
            <a:pPr lvl="1"/>
            <a:r>
              <a:rPr lang="en-US" dirty="0"/>
              <a:t>UF has a high tensile strength </a:t>
            </a:r>
          </a:p>
          <a:p>
            <a:pPr lvl="1"/>
            <a:r>
              <a:rPr lang="en-US" dirty="0">
                <a:solidFill>
                  <a:srgbClr val="C7462D"/>
                </a:solidFill>
              </a:rPr>
              <a:t>What properties make UF an </a:t>
            </a:r>
            <a:br>
              <a:rPr lang="en-US" dirty="0">
                <a:solidFill>
                  <a:srgbClr val="C7462D"/>
                </a:solidFill>
              </a:rPr>
            </a:br>
            <a:r>
              <a:rPr lang="en-US" dirty="0">
                <a:solidFill>
                  <a:srgbClr val="C7462D"/>
                </a:solidFill>
              </a:rPr>
              <a:t>ideal material for use in </a:t>
            </a:r>
            <a:br>
              <a:rPr lang="en-US" dirty="0">
                <a:solidFill>
                  <a:srgbClr val="C7462D"/>
                </a:solidFill>
              </a:rPr>
            </a:br>
            <a:r>
              <a:rPr lang="en-US" dirty="0">
                <a:solidFill>
                  <a:srgbClr val="C7462D"/>
                </a:solidFill>
              </a:rPr>
              <a:t>3-pin plug casings?</a:t>
            </a:r>
          </a:p>
        </p:txBody>
      </p:sp>
      <p:pic>
        <p:nvPicPr>
          <p:cNvPr id="9" name="Picture 8">
            <a:extLst>
              <a:ext uri="{FF2B5EF4-FFF2-40B4-BE49-F238E27FC236}">
                <a16:creationId xmlns:a16="http://schemas.microsoft.com/office/drawing/2014/main" id="{FE2947EC-8D2C-486D-A282-6FAC616EFE96}"/>
              </a:ext>
            </a:extLst>
          </p:cNvPr>
          <p:cNvPicPr>
            <a:picLocks noChangeAspect="1"/>
          </p:cNvPicPr>
          <p:nvPr/>
        </p:nvPicPr>
        <p:blipFill>
          <a:blip r:embed="rId3"/>
          <a:stretch>
            <a:fillRect/>
          </a:stretch>
        </p:blipFill>
        <p:spPr>
          <a:xfrm>
            <a:off x="7274719" y="6307804"/>
            <a:ext cx="1432684" cy="341406"/>
          </a:xfrm>
          <a:prstGeom prst="rect">
            <a:avLst/>
          </a:prstGeom>
        </p:spPr>
      </p:pic>
      <p:sp>
        <p:nvSpPr>
          <p:cNvPr id="2" name="Text Placeholder 1"/>
          <p:cNvSpPr>
            <a:spLocks noGrp="1"/>
          </p:cNvSpPr>
          <p:nvPr>
            <p:ph type="body" sz="quarter" idx="13"/>
          </p:nvPr>
        </p:nvSpPr>
        <p:spPr/>
        <p:txBody>
          <a:bodyPr/>
          <a:lstStyle/>
          <a:p>
            <a:r>
              <a:rPr lang="en-US" dirty="0"/>
              <a:t>UF</a:t>
            </a:r>
          </a:p>
          <a:p>
            <a:endParaRPr lang="en-US" dirty="0"/>
          </a:p>
        </p:txBody>
      </p:sp>
    </p:spTree>
    <p:extLst>
      <p:ext uri="{BB962C8B-B14F-4D97-AF65-F5344CB8AC3E}">
        <p14:creationId xmlns:p14="http://schemas.microsoft.com/office/powerpoint/2010/main" val="31609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48B1F1-3405-498F-8D02-9BF2CFDB30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93775" y="2420007"/>
            <a:ext cx="3487994" cy="3711234"/>
          </a:xfrm>
          <a:prstGeom prst="rect">
            <a:avLst/>
          </a:prstGeom>
        </p:spPr>
      </p:pic>
      <p:sp>
        <p:nvSpPr>
          <p:cNvPr id="2" name="Text Placeholder 1"/>
          <p:cNvSpPr>
            <a:spLocks noGrp="1"/>
          </p:cNvSpPr>
          <p:nvPr>
            <p:ph type="body" sz="quarter" idx="13"/>
          </p:nvPr>
        </p:nvSpPr>
        <p:spPr/>
        <p:txBody>
          <a:bodyPr/>
          <a:lstStyle/>
          <a:p>
            <a:r>
              <a:rPr lang="en-US"/>
              <a:t>MF</a:t>
            </a:r>
          </a:p>
          <a:p>
            <a:endParaRPr lang="en-US" dirty="0"/>
          </a:p>
        </p:txBody>
      </p:sp>
      <p:sp>
        <p:nvSpPr>
          <p:cNvPr id="3" name="Text Placeholder 2"/>
          <p:cNvSpPr>
            <a:spLocks noGrp="1"/>
          </p:cNvSpPr>
          <p:nvPr>
            <p:ph type="body" sz="quarter" idx="14"/>
          </p:nvPr>
        </p:nvSpPr>
        <p:spPr/>
        <p:txBody>
          <a:bodyPr/>
          <a:lstStyle/>
          <a:p>
            <a:r>
              <a:rPr lang="en-US" dirty="0"/>
              <a:t>Melamine formaldehyde (MF) is a hard, scratch resistant, opaque polymer </a:t>
            </a:r>
          </a:p>
          <a:p>
            <a:pPr lvl="1"/>
            <a:r>
              <a:rPr lang="en-US" dirty="0"/>
              <a:t>It is often used to create surface coatings </a:t>
            </a:r>
            <a:br>
              <a:rPr lang="en-US" dirty="0"/>
            </a:br>
            <a:r>
              <a:rPr lang="en-US" dirty="0"/>
              <a:t>and decorative laminates as well as </a:t>
            </a:r>
            <a:br>
              <a:rPr lang="en-US" dirty="0"/>
            </a:br>
            <a:r>
              <a:rPr lang="en-US" dirty="0"/>
              <a:t>picnic ware, toilet seats, kitchen </a:t>
            </a:r>
            <a:br>
              <a:rPr lang="en-US" dirty="0"/>
            </a:br>
            <a:r>
              <a:rPr lang="en-US" dirty="0"/>
              <a:t>utensil handles and buttons</a:t>
            </a:r>
          </a:p>
          <a:p>
            <a:pPr lvl="1"/>
            <a:r>
              <a:rPr lang="en-US" dirty="0"/>
              <a:t>MF has good resistance to heat</a:t>
            </a:r>
            <a:br>
              <a:rPr lang="en-US" dirty="0"/>
            </a:br>
            <a:r>
              <a:rPr lang="en-US" dirty="0"/>
              <a:t>and chemicals</a:t>
            </a:r>
          </a:p>
          <a:p>
            <a:pPr lvl="1"/>
            <a:r>
              <a:rPr lang="en-US" dirty="0">
                <a:solidFill>
                  <a:srgbClr val="FFAE0D"/>
                </a:solidFill>
              </a:rPr>
              <a:t>What may happen to a melamine </a:t>
            </a:r>
            <a:br>
              <a:rPr lang="en-US" dirty="0">
                <a:solidFill>
                  <a:srgbClr val="FFAE0D"/>
                </a:solidFill>
              </a:rPr>
            </a:br>
            <a:r>
              <a:rPr lang="en-US" dirty="0">
                <a:solidFill>
                  <a:srgbClr val="FFAE0D"/>
                </a:solidFill>
              </a:rPr>
              <a:t>formaldehyde cup if dropped on </a:t>
            </a:r>
            <a:br>
              <a:rPr lang="en-US" dirty="0">
                <a:solidFill>
                  <a:srgbClr val="FFAE0D"/>
                </a:solidFill>
              </a:rPr>
            </a:br>
            <a:r>
              <a:rPr lang="en-US" dirty="0">
                <a:solidFill>
                  <a:srgbClr val="FFAE0D"/>
                </a:solidFill>
              </a:rPr>
              <a:t>a hard floor and why?</a:t>
            </a:r>
          </a:p>
        </p:txBody>
      </p:sp>
    </p:spTree>
    <p:extLst>
      <p:ext uri="{BB962C8B-B14F-4D97-AF65-F5344CB8AC3E}">
        <p14:creationId xmlns:p14="http://schemas.microsoft.com/office/powerpoint/2010/main" val="12065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0F0EC-7083-4B49-ADF8-D294F6F59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948081" y="3025250"/>
            <a:ext cx="4195918" cy="3155118"/>
          </a:xfrm>
          <a:prstGeom prst="rect">
            <a:avLst/>
          </a:prstGeom>
        </p:spPr>
      </p:pic>
      <p:sp>
        <p:nvSpPr>
          <p:cNvPr id="2" name="Text Placeholder 1"/>
          <p:cNvSpPr>
            <a:spLocks noGrp="1"/>
          </p:cNvSpPr>
          <p:nvPr>
            <p:ph type="body" sz="quarter" idx="13"/>
          </p:nvPr>
        </p:nvSpPr>
        <p:spPr/>
        <p:txBody>
          <a:bodyPr/>
          <a:lstStyle/>
          <a:p>
            <a:r>
              <a:rPr lang="en-US"/>
              <a:t>Polyester resin</a:t>
            </a:r>
          </a:p>
          <a:p>
            <a:endParaRPr lang="en-US" dirty="0"/>
          </a:p>
        </p:txBody>
      </p:sp>
      <p:sp>
        <p:nvSpPr>
          <p:cNvPr id="3" name="Text Placeholder 2"/>
          <p:cNvSpPr>
            <a:spLocks noGrp="1"/>
          </p:cNvSpPr>
          <p:nvPr>
            <p:ph type="body" sz="quarter" idx="14"/>
          </p:nvPr>
        </p:nvSpPr>
        <p:spPr/>
        <p:txBody>
          <a:bodyPr/>
          <a:lstStyle/>
          <a:p>
            <a:r>
              <a:rPr lang="en-US" dirty="0"/>
              <a:t>Polyester resin is the most common form of resin used in the marine industry</a:t>
            </a:r>
          </a:p>
          <a:p>
            <a:pPr lvl="1"/>
            <a:r>
              <a:rPr lang="en-US" dirty="0"/>
              <a:t>Polyester resins are used to produce glass reinforced plastic (GRP) boat hulls, bath tubs and chair seats, by coating chopped strand matting a process called laying up </a:t>
            </a:r>
          </a:p>
          <a:p>
            <a:pPr lvl="1"/>
            <a:r>
              <a:rPr lang="en-US" dirty="0"/>
              <a:t>To cure, the resin base must </a:t>
            </a:r>
            <a:br>
              <a:rPr lang="en-US" dirty="0"/>
            </a:br>
            <a:r>
              <a:rPr lang="en-US" dirty="0"/>
              <a:t>be mixed with a catalyst</a:t>
            </a:r>
          </a:p>
          <a:p>
            <a:pPr lvl="1"/>
            <a:r>
              <a:rPr lang="en-US" dirty="0"/>
              <a:t>Polyester resins are resistant </a:t>
            </a:r>
            <a:br>
              <a:rPr lang="en-US" dirty="0"/>
            </a:br>
            <a:r>
              <a:rPr lang="en-US" dirty="0"/>
              <a:t>to water, heat and chemicals</a:t>
            </a:r>
          </a:p>
          <a:p>
            <a:pPr lvl="1"/>
            <a:r>
              <a:rPr lang="en-US" dirty="0">
                <a:solidFill>
                  <a:srgbClr val="FFAE0D"/>
                </a:solidFill>
              </a:rPr>
              <a:t>What techniques are used during a </a:t>
            </a:r>
            <a:br>
              <a:rPr lang="en-US" dirty="0">
                <a:solidFill>
                  <a:srgbClr val="FFAE0D"/>
                </a:solidFill>
              </a:rPr>
            </a:br>
            <a:r>
              <a:rPr lang="en-US" dirty="0">
                <a:solidFill>
                  <a:srgbClr val="FFAE0D"/>
                </a:solidFill>
              </a:rPr>
              <a:t>lay-up to achieve a high quality finish?</a:t>
            </a:r>
          </a:p>
        </p:txBody>
      </p:sp>
    </p:spTree>
    <p:extLst>
      <p:ext uri="{BB962C8B-B14F-4D97-AF65-F5344CB8AC3E}">
        <p14:creationId xmlns:p14="http://schemas.microsoft.com/office/powerpoint/2010/main" val="49468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indoor&#10;&#10;Description generated with very high confidence">
            <a:extLst>
              <a:ext uri="{FF2B5EF4-FFF2-40B4-BE49-F238E27FC236}">
                <a16:creationId xmlns:a16="http://schemas.microsoft.com/office/drawing/2014/main" id="{2AE6E747-66EB-4D68-B165-7C862287EA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958081" y="3207774"/>
            <a:ext cx="4185918" cy="3078043"/>
          </a:xfrm>
          <a:prstGeom prst="rect">
            <a:avLst/>
          </a:prstGeom>
        </p:spPr>
      </p:pic>
      <p:sp>
        <p:nvSpPr>
          <p:cNvPr id="2" name="Text Placeholder 1"/>
          <p:cNvSpPr>
            <a:spLocks noGrp="1"/>
          </p:cNvSpPr>
          <p:nvPr>
            <p:ph type="body" sz="quarter" idx="13"/>
          </p:nvPr>
        </p:nvSpPr>
        <p:spPr/>
        <p:txBody>
          <a:bodyPr/>
          <a:lstStyle/>
          <a:p>
            <a:r>
              <a:rPr lang="en-US" dirty="0"/>
              <a:t>Epoxy resin</a:t>
            </a:r>
          </a:p>
          <a:p>
            <a:endParaRPr lang="en-US" dirty="0"/>
          </a:p>
        </p:txBody>
      </p:sp>
      <p:sp>
        <p:nvSpPr>
          <p:cNvPr id="3" name="Text Placeholder 2"/>
          <p:cNvSpPr>
            <a:spLocks noGrp="1"/>
          </p:cNvSpPr>
          <p:nvPr>
            <p:ph type="body" sz="quarter" idx="14"/>
          </p:nvPr>
        </p:nvSpPr>
        <p:spPr/>
        <p:txBody>
          <a:bodyPr/>
          <a:lstStyle/>
          <a:p>
            <a:r>
              <a:rPr lang="en-US" dirty="0"/>
              <a:t>Epoxy resin is a clear resin that also needs to be mixed with a catalyst to cure </a:t>
            </a:r>
          </a:p>
          <a:p>
            <a:pPr lvl="1"/>
            <a:r>
              <a:rPr lang="en-US" dirty="0"/>
              <a:t>It is hard and tough and is commonly used as an adhesive to join dissimilar materials, as a surface coating and for encapsulating electrical components like LEDs</a:t>
            </a:r>
          </a:p>
          <a:p>
            <a:pPr lvl="1"/>
            <a:r>
              <a:rPr lang="en-US" dirty="0"/>
              <a:t>It maintains its integrity at high temperatures</a:t>
            </a:r>
          </a:p>
          <a:p>
            <a:pPr lvl="1"/>
            <a:r>
              <a:rPr lang="en-US" dirty="0"/>
              <a:t>It has good chemical resistance </a:t>
            </a:r>
          </a:p>
          <a:p>
            <a:pPr lvl="1"/>
            <a:r>
              <a:rPr lang="en-US" dirty="0">
                <a:solidFill>
                  <a:srgbClr val="FFAE0D"/>
                </a:solidFill>
              </a:rPr>
              <a:t>Why might epoxy resin be used </a:t>
            </a:r>
            <a:br>
              <a:rPr lang="en-US" dirty="0">
                <a:solidFill>
                  <a:srgbClr val="FFAE0D"/>
                </a:solidFill>
              </a:rPr>
            </a:br>
            <a:r>
              <a:rPr lang="en-US" dirty="0">
                <a:solidFill>
                  <a:srgbClr val="FFAE0D"/>
                </a:solidFill>
              </a:rPr>
              <a:t>instead of polyester resin in </a:t>
            </a:r>
            <a:br>
              <a:rPr lang="en-US" dirty="0">
                <a:solidFill>
                  <a:srgbClr val="FFAE0D"/>
                </a:solidFill>
              </a:rPr>
            </a:br>
            <a:r>
              <a:rPr lang="en-US" dirty="0">
                <a:solidFill>
                  <a:srgbClr val="FFAE0D"/>
                </a:solidFill>
              </a:rPr>
              <a:t>laying up carbon fibre </a:t>
            </a:r>
            <a:br>
              <a:rPr lang="en-US" dirty="0">
                <a:solidFill>
                  <a:srgbClr val="FFAE0D"/>
                </a:solidFill>
              </a:rPr>
            </a:br>
            <a:r>
              <a:rPr lang="en-US" dirty="0">
                <a:solidFill>
                  <a:srgbClr val="FFAE0D"/>
                </a:solidFill>
              </a:rPr>
              <a:t>reinforced plastic?</a:t>
            </a:r>
          </a:p>
        </p:txBody>
      </p:sp>
    </p:spTree>
    <p:extLst>
      <p:ext uri="{BB962C8B-B14F-4D97-AF65-F5344CB8AC3E}">
        <p14:creationId xmlns:p14="http://schemas.microsoft.com/office/powerpoint/2010/main" val="1297413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672492-3FCE-4682-A323-B6D02DFC7824}"/>
              </a:ext>
            </a:extLst>
          </p:cNvPr>
          <p:cNvSpPr>
            <a:spLocks noGrp="1"/>
          </p:cNvSpPr>
          <p:nvPr>
            <p:ph type="body" sz="quarter" idx="13"/>
          </p:nvPr>
        </p:nvSpPr>
        <p:spPr/>
        <p:txBody>
          <a:bodyPr/>
          <a:lstStyle/>
          <a:p>
            <a:r>
              <a:rPr lang="en-GB" dirty="0"/>
              <a:t>Plenary Task</a:t>
            </a:r>
          </a:p>
        </p:txBody>
      </p:sp>
      <p:sp>
        <p:nvSpPr>
          <p:cNvPr id="5" name="Text Placeholder 4">
            <a:extLst>
              <a:ext uri="{FF2B5EF4-FFF2-40B4-BE49-F238E27FC236}">
                <a16:creationId xmlns:a16="http://schemas.microsoft.com/office/drawing/2014/main" id="{00AA7268-F7E1-4704-8D02-BBCA925F0CDF}"/>
              </a:ext>
            </a:extLst>
          </p:cNvPr>
          <p:cNvSpPr>
            <a:spLocks noGrp="1"/>
          </p:cNvSpPr>
          <p:nvPr>
            <p:ph type="body" sz="quarter" idx="14"/>
          </p:nvPr>
        </p:nvSpPr>
        <p:spPr/>
        <p:txBody>
          <a:bodyPr/>
          <a:lstStyle/>
          <a:p>
            <a:r>
              <a:rPr lang="en-GB" dirty="0"/>
              <a:t>Complete the </a:t>
            </a:r>
            <a:r>
              <a:rPr lang="en-GB" b="1" dirty="0"/>
              <a:t>Plenary</a:t>
            </a:r>
            <a:r>
              <a:rPr lang="en-GB" dirty="0"/>
              <a:t> </a:t>
            </a:r>
            <a:r>
              <a:rPr lang="en-GB" b="1" dirty="0"/>
              <a:t>Task</a:t>
            </a:r>
            <a:r>
              <a:rPr lang="en-GB" dirty="0"/>
              <a:t> on your </a:t>
            </a:r>
            <a:r>
              <a:rPr lang="en-GB" b="1" dirty="0"/>
              <a:t>Worksheet </a:t>
            </a:r>
          </a:p>
        </p:txBody>
      </p:sp>
    </p:spTree>
    <p:extLst>
      <p:ext uri="{BB962C8B-B14F-4D97-AF65-F5344CB8AC3E}">
        <p14:creationId xmlns:p14="http://schemas.microsoft.com/office/powerpoint/2010/main" val="1474331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awn mower, transport, concrete mixer&#10;&#10;Description generated with very high confidence">
            <a:extLst>
              <a:ext uri="{FF2B5EF4-FFF2-40B4-BE49-F238E27FC236}">
                <a16:creationId xmlns:a16="http://schemas.microsoft.com/office/drawing/2014/main" id="{AB98B1AD-3D1E-4920-9344-994BF87B59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9802" y="2327652"/>
            <a:ext cx="5641910" cy="384044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Classification of polymers</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There are two main types of polymers, which </a:t>
            </a:r>
            <a:br>
              <a:rPr lang="en-US" dirty="0"/>
            </a:br>
            <a:r>
              <a:rPr lang="en-US" dirty="0"/>
              <a:t>react to heat in different ways and have </a:t>
            </a:r>
            <a:br>
              <a:rPr lang="en-US" dirty="0"/>
            </a:br>
            <a:r>
              <a:rPr lang="en-US" dirty="0"/>
              <a:t>different molecular structures:</a:t>
            </a:r>
          </a:p>
          <a:p>
            <a:pPr lvl="1"/>
            <a:r>
              <a:rPr lang="en-US" dirty="0"/>
              <a:t>Thermoplastics</a:t>
            </a:r>
          </a:p>
          <a:p>
            <a:pPr lvl="1"/>
            <a:r>
              <a:rPr lang="en-US" dirty="0"/>
              <a:t>Thermosets</a:t>
            </a:r>
          </a:p>
          <a:p>
            <a:pPr lvl="1"/>
            <a:r>
              <a:rPr lang="en-US" dirty="0">
                <a:solidFill>
                  <a:srgbClr val="FFAE0D"/>
                </a:solidFill>
              </a:rPr>
              <a:t>Which type is most likely to have </a:t>
            </a:r>
            <a:br>
              <a:rPr lang="en-US" dirty="0">
                <a:solidFill>
                  <a:srgbClr val="FFAE0D"/>
                </a:solidFill>
              </a:rPr>
            </a:br>
            <a:r>
              <a:rPr lang="en-US" dirty="0">
                <a:solidFill>
                  <a:srgbClr val="FFAE0D"/>
                </a:solidFill>
              </a:rPr>
              <a:t>been used to make this child’s toy </a:t>
            </a:r>
            <a:br>
              <a:rPr lang="en-US" dirty="0">
                <a:solidFill>
                  <a:srgbClr val="FFAE0D"/>
                </a:solidFill>
              </a:rPr>
            </a:br>
            <a:r>
              <a:rPr lang="en-US" dirty="0">
                <a:solidFill>
                  <a:srgbClr val="FFAE0D"/>
                </a:solidFill>
              </a:rPr>
              <a:t>car and play people?</a:t>
            </a:r>
          </a:p>
          <a:p>
            <a:pPr lvl="1"/>
            <a:r>
              <a:rPr lang="en-US" dirty="0">
                <a:solidFill>
                  <a:srgbClr val="FFAE0D"/>
                </a:solidFill>
              </a:rPr>
              <a:t>Discuss the characteristics </a:t>
            </a:r>
            <a:br>
              <a:rPr lang="en-US" dirty="0">
                <a:solidFill>
                  <a:srgbClr val="FFAE0D"/>
                </a:solidFill>
              </a:rPr>
            </a:br>
            <a:r>
              <a:rPr lang="en-US" dirty="0">
                <a:solidFill>
                  <a:srgbClr val="FFAE0D"/>
                </a:solidFill>
              </a:rPr>
              <a:t>of the thermoplastics and </a:t>
            </a:r>
            <a:br>
              <a:rPr lang="en-US" dirty="0">
                <a:solidFill>
                  <a:srgbClr val="FFAE0D"/>
                </a:solidFill>
              </a:rPr>
            </a:br>
            <a:r>
              <a:rPr lang="en-US" dirty="0">
                <a:solidFill>
                  <a:srgbClr val="FFAE0D"/>
                </a:solidFill>
              </a:rPr>
              <a:t>thermosets</a:t>
            </a:r>
          </a:p>
        </p:txBody>
      </p:sp>
    </p:spTree>
    <p:extLst>
      <p:ext uri="{BB962C8B-B14F-4D97-AF65-F5344CB8AC3E}">
        <p14:creationId xmlns:p14="http://schemas.microsoft.com/office/powerpoint/2010/main" val="111038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outdoor, tree&#10;&#10;Description generated with very high confidence">
            <a:extLst>
              <a:ext uri="{FF2B5EF4-FFF2-40B4-BE49-F238E27FC236}">
                <a16:creationId xmlns:a16="http://schemas.microsoft.com/office/drawing/2014/main" id="{D76350A0-EF15-40BE-92D1-705CE92FCF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7515"/>
            <a:ext cx="9144001" cy="6212114"/>
          </a:xfrm>
          <a:prstGeom prst="rect">
            <a:avLst/>
          </a:prstGeom>
        </p:spPr>
      </p:pic>
      <p:sp>
        <p:nvSpPr>
          <p:cNvPr id="6" name="Rectangle 5">
            <a:extLst>
              <a:ext uri="{FF2B5EF4-FFF2-40B4-BE49-F238E27FC236}">
                <a16:creationId xmlns:a16="http://schemas.microsoft.com/office/drawing/2014/main" id="{7DE891D6-AC83-42EA-99E1-41E84B1F0CA2}"/>
              </a:ext>
            </a:extLst>
          </p:cNvPr>
          <p:cNvSpPr/>
          <p:nvPr/>
        </p:nvSpPr>
        <p:spPr>
          <a:xfrm>
            <a:off x="-2" y="647515"/>
            <a:ext cx="9144002" cy="6210485"/>
          </a:xfrm>
          <a:prstGeom prst="rect">
            <a:avLst/>
          </a:prstGeom>
          <a:gradFill flip="none" rotWithShape="1">
            <a:gsLst>
              <a:gs pos="0">
                <a:srgbClr val="B4B02D">
                  <a:alpha val="55000"/>
                </a:srgbClr>
              </a:gs>
              <a:gs pos="38000">
                <a:srgbClr val="B4B02D">
                  <a:alpha val="42000"/>
                </a:srgbClr>
              </a:gs>
              <a:gs pos="100000">
                <a:srgbClr val="C1C74D">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solidFill>
                  <a:schemeClr val="bg1"/>
                </a:solidFill>
              </a:rPr>
              <a:t>Polymer variations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There are synthetic polymers </a:t>
            </a:r>
            <a:br>
              <a:rPr lang="en-US" dirty="0"/>
            </a:br>
            <a:r>
              <a:rPr lang="en-US" dirty="0"/>
              <a:t>and natural polymers</a:t>
            </a:r>
          </a:p>
          <a:p>
            <a:pPr lvl="1"/>
            <a:r>
              <a:rPr lang="en-US" dirty="0">
                <a:solidFill>
                  <a:schemeClr val="bg1"/>
                </a:solidFill>
              </a:rPr>
              <a:t>Synthetic polymers are produced </a:t>
            </a:r>
            <a:br>
              <a:rPr lang="en-US" dirty="0">
                <a:solidFill>
                  <a:schemeClr val="bg1"/>
                </a:solidFill>
              </a:rPr>
            </a:br>
            <a:r>
              <a:rPr lang="en-US" dirty="0">
                <a:solidFill>
                  <a:schemeClr val="bg1"/>
                </a:solidFill>
              </a:rPr>
              <a:t>from finite resources such as </a:t>
            </a:r>
            <a:br>
              <a:rPr lang="en-US" dirty="0">
                <a:solidFill>
                  <a:schemeClr val="bg1"/>
                </a:solidFill>
              </a:rPr>
            </a:br>
            <a:r>
              <a:rPr lang="en-US" dirty="0">
                <a:solidFill>
                  <a:schemeClr val="bg1"/>
                </a:solidFill>
              </a:rPr>
              <a:t>coal, gas and oil</a:t>
            </a:r>
          </a:p>
          <a:p>
            <a:pPr lvl="1"/>
            <a:r>
              <a:rPr lang="en-US" dirty="0">
                <a:solidFill>
                  <a:schemeClr val="bg1"/>
                </a:solidFill>
              </a:rPr>
              <a:t>Natural polymers come from a </a:t>
            </a:r>
            <a:br>
              <a:rPr lang="en-US" dirty="0">
                <a:solidFill>
                  <a:schemeClr val="bg1"/>
                </a:solidFill>
              </a:rPr>
            </a:br>
            <a:r>
              <a:rPr lang="en-US" dirty="0">
                <a:solidFill>
                  <a:schemeClr val="bg1"/>
                </a:solidFill>
              </a:rPr>
              <a:t>variety of sources such as </a:t>
            </a:r>
            <a:br>
              <a:rPr lang="en-US" dirty="0">
                <a:solidFill>
                  <a:schemeClr val="bg1"/>
                </a:solidFill>
              </a:rPr>
            </a:br>
            <a:r>
              <a:rPr lang="en-US" dirty="0">
                <a:solidFill>
                  <a:schemeClr val="bg1"/>
                </a:solidFill>
              </a:rPr>
              <a:t>rubber and amber, which </a:t>
            </a:r>
            <a:br>
              <a:rPr lang="en-US" dirty="0">
                <a:solidFill>
                  <a:schemeClr val="bg1"/>
                </a:solidFill>
              </a:rPr>
            </a:br>
            <a:r>
              <a:rPr lang="en-US" dirty="0">
                <a:solidFill>
                  <a:schemeClr val="bg1"/>
                </a:solidFill>
              </a:rPr>
              <a:t>come from trees</a:t>
            </a:r>
          </a:p>
        </p:txBody>
      </p:sp>
    </p:spTree>
    <p:extLst>
      <p:ext uri="{BB962C8B-B14F-4D97-AF65-F5344CB8AC3E}">
        <p14:creationId xmlns:p14="http://schemas.microsoft.com/office/powerpoint/2010/main" val="365692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Refining crude oil</a:t>
            </a:r>
          </a:p>
        </p:txBody>
      </p:sp>
      <p:sp>
        <p:nvSpPr>
          <p:cNvPr id="7" name="Text Placeholder 6"/>
          <p:cNvSpPr>
            <a:spLocks noGrp="1"/>
          </p:cNvSpPr>
          <p:nvPr>
            <p:ph type="body" sz="quarter" idx="14"/>
          </p:nvPr>
        </p:nvSpPr>
        <p:spPr>
          <a:xfrm>
            <a:off x="724281" y="1704179"/>
            <a:ext cx="3660150" cy="3453607"/>
          </a:xfrm>
        </p:spPr>
        <p:txBody>
          <a:bodyPr/>
          <a:lstStyle/>
          <a:p>
            <a:r>
              <a:rPr lang="en-GB" dirty="0"/>
              <a:t>Fractional distillation occurs when crude oil is heated in the crude oil distillation unit	</a:t>
            </a:r>
          </a:p>
          <a:p>
            <a:pPr lvl="1"/>
            <a:r>
              <a:rPr lang="en-GB" dirty="0">
                <a:latin typeface="Arial" panose="020B0604020202020204" pitchFamily="34" charset="0"/>
                <a:cs typeface="Arial" panose="020B0604020202020204" pitchFamily="34" charset="0"/>
              </a:rPr>
              <a:t>Each product has different sized molecules with different boiling points</a:t>
            </a:r>
          </a:p>
          <a:p>
            <a:pPr lvl="1"/>
            <a:r>
              <a:rPr lang="en-GB" dirty="0">
                <a:latin typeface="Arial" panose="020B0604020202020204" pitchFamily="34" charset="0"/>
                <a:cs typeface="Arial" panose="020B0604020202020204" pitchFamily="34" charset="0"/>
              </a:rPr>
              <a:t>Different types of polymers are made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from the different fuels</a:t>
            </a:r>
          </a:p>
          <a:p>
            <a:pPr lvl="1"/>
            <a:endParaRPr lang="en-GB" dirty="0"/>
          </a:p>
          <a:p>
            <a:endParaRPr lang="en-GB" dirty="0"/>
          </a:p>
        </p:txBody>
      </p:sp>
      <p:pic>
        <p:nvPicPr>
          <p:cNvPr id="1028" name="Picture 4" descr="C:\Users\Rob\AppData\Roaming\PixelMetrics\CaptureWiz\Temp\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20785" y="1738104"/>
            <a:ext cx="4360042" cy="425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0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Cracking</a:t>
            </a:r>
            <a:endParaRPr lang="en-GB" dirty="0"/>
          </a:p>
        </p:txBody>
      </p:sp>
      <p:sp>
        <p:nvSpPr>
          <p:cNvPr id="3" name="Text Placeholder 2"/>
          <p:cNvSpPr>
            <a:spLocks noGrp="1"/>
          </p:cNvSpPr>
          <p:nvPr>
            <p:ph type="body" sz="quarter" idx="14"/>
          </p:nvPr>
        </p:nvSpPr>
        <p:spPr/>
        <p:txBody>
          <a:bodyPr/>
          <a:lstStyle/>
          <a:p>
            <a:r>
              <a:rPr lang="en-GB" dirty="0"/>
              <a:t>This is the process of converting the large hydrocarbon molecules found in the separated fuel types into smaller, more useful versions</a:t>
            </a:r>
          </a:p>
          <a:p>
            <a:pPr lvl="1"/>
            <a:r>
              <a:rPr lang="en-GB" dirty="0"/>
              <a:t>The large molecules do not flow very well and are not suitable to be converted into plastics</a:t>
            </a:r>
          </a:p>
          <a:p>
            <a:pPr lvl="1"/>
            <a:r>
              <a:rPr lang="en-GB" dirty="0"/>
              <a:t>Heat and pressure are used to break them up</a:t>
            </a:r>
          </a:p>
        </p:txBody>
      </p:sp>
      <p:pic>
        <p:nvPicPr>
          <p:cNvPr id="4" name="Picture 2" descr="C:\Users\Rob\AppData\Roaming\PixelMetrics\CaptureWiz\Temp\3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74563" y="4169226"/>
            <a:ext cx="4994874" cy="215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8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Polymerisation</a:t>
            </a:r>
          </a:p>
          <a:p>
            <a:endParaRPr lang="en-GB" dirty="0"/>
          </a:p>
        </p:txBody>
      </p:sp>
      <p:sp>
        <p:nvSpPr>
          <p:cNvPr id="3" name="Text Placeholder 2"/>
          <p:cNvSpPr>
            <a:spLocks noGrp="1"/>
          </p:cNvSpPr>
          <p:nvPr>
            <p:ph type="body" sz="quarter" idx="14"/>
          </p:nvPr>
        </p:nvSpPr>
        <p:spPr>
          <a:xfrm>
            <a:off x="724280" y="1704180"/>
            <a:ext cx="7265477" cy="2995556"/>
          </a:xfrm>
        </p:spPr>
        <p:txBody>
          <a:bodyPr/>
          <a:lstStyle/>
          <a:p>
            <a:r>
              <a:rPr lang="en-GB" dirty="0"/>
              <a:t>After hydrocarbons are obtained from cracking, they are then chemically processed: </a:t>
            </a:r>
          </a:p>
          <a:p>
            <a:pPr lvl="1"/>
            <a:r>
              <a:rPr lang="en-GB" dirty="0"/>
              <a:t>Molecules of single compounds known as </a:t>
            </a:r>
            <a:r>
              <a:rPr lang="en-GB" b="1" dirty="0"/>
              <a:t>monomers</a:t>
            </a:r>
            <a:r>
              <a:rPr lang="en-GB" dirty="0"/>
              <a:t> join together </a:t>
            </a:r>
          </a:p>
          <a:p>
            <a:pPr lvl="1"/>
            <a:r>
              <a:rPr lang="en-GB" dirty="0"/>
              <a:t>These atoms are joined </a:t>
            </a:r>
            <a:r>
              <a:rPr lang="en-GB" b="1" dirty="0"/>
              <a:t>end to end </a:t>
            </a:r>
            <a:r>
              <a:rPr lang="en-GB" dirty="0"/>
              <a:t>to form </a:t>
            </a:r>
            <a:r>
              <a:rPr lang="en-GB" b="1" dirty="0"/>
              <a:t>long chains</a:t>
            </a:r>
            <a:endParaRPr lang="en-GB" dirty="0"/>
          </a:p>
          <a:p>
            <a:pPr lvl="1"/>
            <a:r>
              <a:rPr lang="en-GB" dirty="0"/>
              <a:t>The long chains of molecules are called </a:t>
            </a:r>
            <a:r>
              <a:rPr lang="en-GB" b="1" dirty="0"/>
              <a:t>polymers</a:t>
            </a:r>
          </a:p>
          <a:p>
            <a:pPr marL="444500" lvl="1" indent="0">
              <a:buNone/>
            </a:pPr>
            <a:r>
              <a:rPr lang="en-GB" b="1" dirty="0">
                <a:solidFill>
                  <a:srgbClr val="000000"/>
                </a:solidFill>
              </a:rPr>
              <a:t>		</a:t>
            </a:r>
            <a:r>
              <a:rPr lang="en-GB" b="1" dirty="0">
                <a:solidFill>
                  <a:srgbClr val="97590D"/>
                </a:solidFill>
              </a:rPr>
              <a:t>MONO </a:t>
            </a:r>
            <a:r>
              <a:rPr lang="en-GB" dirty="0">
                <a:solidFill>
                  <a:srgbClr val="97590D"/>
                </a:solidFill>
              </a:rPr>
              <a:t>(one) </a:t>
            </a:r>
            <a:r>
              <a:rPr lang="en-GB" dirty="0">
                <a:solidFill>
                  <a:srgbClr val="97590D"/>
                </a:solidFill>
                <a:sym typeface="Wingdings" panose="05000000000000000000" pitchFamily="2" charset="2"/>
              </a:rPr>
              <a:t>    </a:t>
            </a:r>
            <a:r>
              <a:rPr lang="en-GB" b="1" dirty="0">
                <a:solidFill>
                  <a:srgbClr val="97590D"/>
                </a:solidFill>
              </a:rPr>
              <a:t>POLY </a:t>
            </a:r>
            <a:r>
              <a:rPr lang="en-GB" dirty="0">
                <a:solidFill>
                  <a:srgbClr val="97590D"/>
                </a:solidFill>
              </a:rPr>
              <a:t>(many)</a:t>
            </a:r>
          </a:p>
          <a:p>
            <a:pPr lvl="1"/>
            <a:r>
              <a:rPr lang="en-GB" dirty="0"/>
              <a:t>Polymers are the building blocks of all plastics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5349" y="5219179"/>
            <a:ext cx="5323337" cy="1243350"/>
          </a:xfrm>
          <a:prstGeom prst="rect">
            <a:avLst/>
          </a:prstGeom>
        </p:spPr>
      </p:pic>
    </p:spTree>
    <p:extLst>
      <p:ext uri="{BB962C8B-B14F-4D97-AF65-F5344CB8AC3E}">
        <p14:creationId xmlns:p14="http://schemas.microsoft.com/office/powerpoint/2010/main" val="171445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0012"/>
            <a:ext cx="7816470" cy="670772"/>
          </a:xfrm>
        </p:spPr>
        <p:txBody>
          <a:bodyPr/>
          <a:lstStyle/>
          <a:p>
            <a:r>
              <a:rPr lang="en-GB" dirty="0"/>
              <a:t>Thermoplastics</a:t>
            </a:r>
          </a:p>
        </p:txBody>
      </p:sp>
      <p:sp>
        <p:nvSpPr>
          <p:cNvPr id="3" name="Text Placeholder 2"/>
          <p:cNvSpPr>
            <a:spLocks noGrp="1"/>
          </p:cNvSpPr>
          <p:nvPr>
            <p:ph type="body" sz="quarter" idx="14"/>
          </p:nvPr>
        </p:nvSpPr>
        <p:spPr/>
        <p:txBody>
          <a:bodyPr/>
          <a:lstStyle/>
          <a:p>
            <a:pPr>
              <a:buFont typeface="Arial" panose="020B0604020202020204" pitchFamily="34" charset="0"/>
              <a:buChar char="•"/>
            </a:pPr>
            <a:r>
              <a:rPr lang="en-GB" dirty="0">
                <a:latin typeface="Arial" panose="020B0604020202020204" pitchFamily="34" charset="0"/>
                <a:cs typeface="Arial" panose="020B0604020202020204" pitchFamily="34" charset="0"/>
              </a:rPr>
              <a:t>Thermoplastics are the most commonly used plastic</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They have long chains of molecules, tangled together with no fixed structure or pattern</a:t>
            </a:r>
          </a:p>
          <a:p>
            <a:pPr marL="738187"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They are generally soft and flexible with some shape memory</a:t>
            </a:r>
          </a:p>
          <a:p>
            <a:endParaRPr lang="en-GB" dirty="0"/>
          </a:p>
        </p:txBody>
      </p:sp>
      <p:pic>
        <p:nvPicPr>
          <p:cNvPr id="2050" name="Picture 2" descr="C:\Users\Rob\AppData\Roaming\PixelMetrics\CaptureWiz\Temp\37.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24996" y="3553767"/>
            <a:ext cx="4580789" cy="308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8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Roaming\PixelMetrics\CaptureWiz\Temp\37.png">
            <a:extLst>
              <a:ext uri="{FF2B5EF4-FFF2-40B4-BE49-F238E27FC236}">
                <a16:creationId xmlns:a16="http://schemas.microsoft.com/office/drawing/2014/main" id="{2723673E-436E-4A32-BF4E-504BF8CF57E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2454029"/>
            <a:ext cx="3929656" cy="377215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t>Thermoplastics cycle</a:t>
            </a:r>
          </a:p>
        </p:txBody>
      </p:sp>
      <p:sp>
        <p:nvSpPr>
          <p:cNvPr id="3" name="Text Placeholder 2"/>
          <p:cNvSpPr>
            <a:spLocks noGrp="1"/>
          </p:cNvSpPr>
          <p:nvPr>
            <p:ph type="body" sz="quarter" idx="14"/>
          </p:nvPr>
        </p:nvSpPr>
        <p:spPr>
          <a:xfrm>
            <a:off x="724280" y="1704179"/>
            <a:ext cx="7797230" cy="3453607"/>
          </a:xfrm>
        </p:spPr>
        <p:txBody>
          <a:bodyPr/>
          <a:lstStyle/>
          <a:p>
            <a:r>
              <a:rPr lang="en-US" dirty="0"/>
              <a:t>Thermoplastics can be formed using </a:t>
            </a:r>
            <a:br>
              <a:rPr lang="en-US" dirty="0"/>
            </a:br>
            <a:r>
              <a:rPr lang="en-US" dirty="0"/>
              <a:t>heat and reshaped many times </a:t>
            </a:r>
            <a:br>
              <a:rPr lang="en-US" dirty="0"/>
            </a:br>
            <a:r>
              <a:rPr lang="en-US" dirty="0"/>
              <a:t>without changing properties</a:t>
            </a:r>
          </a:p>
          <a:p>
            <a:pPr lvl="1"/>
            <a:r>
              <a:rPr lang="en-US" dirty="0">
                <a:solidFill>
                  <a:srgbClr val="FFAE0D"/>
                </a:solidFill>
              </a:rPr>
              <a:t>What are the environmental</a:t>
            </a:r>
            <a:br>
              <a:rPr lang="en-US" dirty="0">
                <a:solidFill>
                  <a:srgbClr val="FFAE0D"/>
                </a:solidFill>
              </a:rPr>
            </a:br>
            <a:r>
              <a:rPr lang="en-US" dirty="0">
                <a:solidFill>
                  <a:srgbClr val="FFAE0D"/>
                </a:solidFill>
              </a:rPr>
              <a:t>implications of thermoplastics </a:t>
            </a:r>
            <a:br>
              <a:rPr lang="en-US" dirty="0">
                <a:solidFill>
                  <a:srgbClr val="FFAE0D"/>
                </a:solidFill>
              </a:rPr>
            </a:br>
            <a:r>
              <a:rPr lang="en-US" dirty="0">
                <a:solidFill>
                  <a:srgbClr val="FFAE0D"/>
                </a:solidFill>
              </a:rPr>
              <a:t>being able to be heated </a:t>
            </a:r>
            <a:br>
              <a:rPr lang="en-US" dirty="0">
                <a:solidFill>
                  <a:srgbClr val="FFAE0D"/>
                </a:solidFill>
              </a:rPr>
            </a:br>
            <a:r>
              <a:rPr lang="en-US" dirty="0">
                <a:solidFill>
                  <a:srgbClr val="FFAE0D"/>
                </a:solidFill>
              </a:rPr>
              <a:t>and reshaped?</a:t>
            </a:r>
          </a:p>
        </p:txBody>
      </p:sp>
    </p:spTree>
    <p:extLst>
      <p:ext uri="{BB962C8B-B14F-4D97-AF65-F5344CB8AC3E}">
        <p14:creationId xmlns:p14="http://schemas.microsoft.com/office/powerpoint/2010/main" val="121998360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12D0A1-A3B4-4CD4-90CB-5CB1AB0AEAA5}">
  <ds:schemaRefs>
    <ds:schemaRef ds:uri="http://schemas.microsoft.com/sharepoint/v3/contenttype/forms"/>
  </ds:schemaRefs>
</ds:datastoreItem>
</file>

<file path=customXml/itemProps2.xml><?xml version="1.0" encoding="utf-8"?>
<ds:datastoreItem xmlns:ds="http://schemas.openxmlformats.org/officeDocument/2006/customXml" ds:itemID="{CFAB28B3-9062-4098-A1AC-A675A0FEE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CF71F2-FC5A-44F0-BAD1-830437F6AACE}">
  <ds:schemaRefs>
    <ds:schemaRef ds:uri="http://schemas.microsoft.com/office/2006/metadata/properties"/>
    <ds:schemaRef ds:uri="http://schemas.microsoft.com/office/2006/documentManagement/type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1ef05dc5-97a2-498b-bf7c-bd189143a1f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7158</TotalTime>
  <Words>1500</Words>
  <Application>Microsoft Office PowerPoint</Application>
  <PresentationFormat>On-screen Show (4:3)</PresentationFormat>
  <Paragraphs>135</Paragraphs>
  <Slides>26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Museo 700</vt:lpstr>
      <vt:lpstr>Calibri</vt:lpstr>
      <vt:lpstr>Museo 900</vt:lpstr>
      <vt:lpstr>Arial</vt:lpstr>
      <vt:lpstr>Museo 100</vt:lpstr>
      <vt:lpstr>Museo 500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 2</dc:creator>
  <cp:lastModifiedBy>DT 2</cp:lastModifiedBy>
  <cp:revision>241</cp:revision>
  <cp:lastPrinted>2016-07-07T15:33:43Z</cp:lastPrinted>
  <dcterms:created xsi:type="dcterms:W3CDTF">2016-07-06T09:17:47Z</dcterms:created>
  <dcterms:modified xsi:type="dcterms:W3CDTF">2021-01-27T16:43:54Z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