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86" r:id="rId2"/>
    <p:sldId id="287" r:id="rId3"/>
    <p:sldId id="289" r:id="rId4"/>
    <p:sldId id="290" r:id="rId5"/>
    <p:sldId id="303" r:id="rId6"/>
    <p:sldId id="305" r:id="rId7"/>
    <p:sldId id="306" r:id="rId8"/>
    <p:sldId id="307" r:id="rId9"/>
    <p:sldId id="285" r:id="rId10"/>
    <p:sldId id="299" r:id="rId11"/>
    <p:sldId id="300" r:id="rId12"/>
    <p:sldId id="302" r:id="rId13"/>
    <p:sldId id="298" r:id="rId14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1791" autoAdjust="0"/>
  </p:normalViewPr>
  <p:slideViewPr>
    <p:cSldViewPr>
      <p:cViewPr varScale="1">
        <p:scale>
          <a:sx n="66" d="100"/>
          <a:sy n="66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E239-D3F9-41DA-9AF7-50FA49BB6072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FC6A1-73D3-4F74-8A4E-3F95A7B25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842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41748-BA82-4DE3-A0A1-9A23BE24B566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93C30-F7BC-4B90-8FEB-A7506264F7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43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SQk-4fddDI&amp;list=RDQMHZ21jrc0mRQ&amp;index=2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  <a:p>
            <a:r>
              <a:rPr lang="en-GB" dirty="0">
                <a:hlinkClick r:id="rId3"/>
              </a:rPr>
              <a:t>https://www.youtube.com/watch?v=pSQk-4fddDI&amp;list=RDQMHZ21jrc0mRQ&amp;index=2</a:t>
            </a:r>
            <a:r>
              <a:rPr lang="en-GB" dirty="0"/>
              <a:t> </a:t>
            </a:r>
          </a:p>
          <a:p>
            <a:r>
              <a:rPr lang="en-GB" dirty="0"/>
              <a:t>Have  above playing</a:t>
            </a:r>
          </a:p>
          <a:p>
            <a:endParaRPr lang="en-GB" dirty="0"/>
          </a:p>
          <a:p>
            <a:r>
              <a:rPr lang="en-GB" dirty="0"/>
              <a:t>A million Dreams</a:t>
            </a:r>
          </a:p>
          <a:p>
            <a:r>
              <a:rPr lang="en-GB" dirty="0"/>
              <a:t>ANYONE KNOW WHAT film this is from….</a:t>
            </a:r>
          </a:p>
          <a:p>
            <a:endParaRPr lang="en-GB" dirty="0"/>
          </a:p>
          <a:p>
            <a:r>
              <a:rPr lang="en-GB" dirty="0"/>
              <a:t>Chorus</a:t>
            </a:r>
          </a:p>
          <a:p>
            <a:endParaRPr lang="en-GB" dirty="0"/>
          </a:p>
          <a:p>
            <a:r>
              <a:rPr lang="en-GB" dirty="0" err="1"/>
              <a:t>'Cause</a:t>
            </a:r>
            <a:r>
              <a:rPr lang="en-GB" dirty="0"/>
              <a:t> every night I lie in bed</a:t>
            </a:r>
          </a:p>
          <a:p>
            <a:r>
              <a:rPr lang="en-GB" dirty="0"/>
              <a:t>The brightest </a:t>
            </a:r>
            <a:r>
              <a:rPr lang="en-GB" dirty="0" err="1"/>
              <a:t>colors</a:t>
            </a:r>
            <a:r>
              <a:rPr lang="en-GB" dirty="0"/>
              <a:t> fill my head</a:t>
            </a:r>
          </a:p>
          <a:p>
            <a:r>
              <a:rPr lang="en-GB" dirty="0"/>
              <a:t>A million dreams are keeping me awake</a:t>
            </a:r>
          </a:p>
          <a:p>
            <a:r>
              <a:rPr lang="en-GB" dirty="0"/>
              <a:t>I think of what the world could be</a:t>
            </a:r>
          </a:p>
          <a:p>
            <a:r>
              <a:rPr lang="en-GB" dirty="0"/>
              <a:t>A vision of the one I see</a:t>
            </a:r>
          </a:p>
          <a:p>
            <a:r>
              <a:rPr lang="en-GB" dirty="0"/>
              <a:t>A million dreams is all it's </a:t>
            </a:r>
            <a:r>
              <a:rPr lang="en-GB" dirty="0" err="1"/>
              <a:t>gonna</a:t>
            </a:r>
            <a:r>
              <a:rPr lang="en-GB" dirty="0"/>
              <a:t> take</a:t>
            </a:r>
          </a:p>
          <a:p>
            <a:r>
              <a:rPr lang="en-GB" dirty="0"/>
              <a:t>A million dreams for the world we're </a:t>
            </a:r>
            <a:r>
              <a:rPr lang="en-GB" dirty="0" err="1"/>
              <a:t>gonna</a:t>
            </a:r>
            <a:r>
              <a:rPr lang="en-GB" dirty="0"/>
              <a:t> make</a:t>
            </a:r>
          </a:p>
          <a:p>
            <a:endParaRPr lang="en-GB" dirty="0"/>
          </a:p>
          <a:p>
            <a:r>
              <a:rPr lang="en-GB" dirty="0"/>
              <a:t>Building on the speech in church it’s going to be a very different world for you…..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866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81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Department of Law at the London School of Economics and Political Science (LSE) says: ‘Most have already achieved excellent GCSE grades including the majority at A* and A’.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894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46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47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730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3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93C30-F7BC-4B90-8FEB-A7506264F78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492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5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5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4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0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58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25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4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9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035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82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E4912-204A-430B-B4B9-479AD7638E6B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99B95-5CD7-49FB-96A6-4C1CD287D89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udos.cascaid.co.uk/#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year%209%20careers%20options%20booklet%20%202018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Year 9 and Beyond</a:t>
            </a:r>
          </a:p>
        </p:txBody>
      </p:sp>
      <p:pic>
        <p:nvPicPr>
          <p:cNvPr id="6" name="73a6c380-bec5-4f10-b8ec-d41ce78aad66" descr="1CF74444-E334-4D02-8EAE-CDF00F92916D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756" y="1122363"/>
            <a:ext cx="4392488" cy="304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539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Careers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All Year 9 pupils in your next </a:t>
            </a:r>
            <a:r>
              <a:rPr lang="en-GB" dirty="0" err="1"/>
              <a:t>lifeskills</a:t>
            </a:r>
            <a:r>
              <a:rPr lang="en-GB" dirty="0"/>
              <a:t> </a:t>
            </a:r>
            <a:r>
              <a:rPr lang="en-GB"/>
              <a:t>lessons will </a:t>
            </a:r>
            <a:r>
              <a:rPr lang="en-GB" dirty="0"/>
              <a:t>complete </a:t>
            </a:r>
            <a:r>
              <a:rPr lang="en-GB" b="1" dirty="0">
                <a:hlinkClick r:id="rId3"/>
              </a:rPr>
              <a:t>KUDOS</a:t>
            </a:r>
            <a:endParaRPr lang="en-GB" b="1" dirty="0"/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/>
              <a:t>A computerised broad based careers programme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/>
              <a:t>Links personal interests and subject selections to career pathways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u="sng" dirty="0"/>
              <a:t>Considerations:</a:t>
            </a:r>
          </a:p>
          <a:p>
            <a:pPr marL="0" indent="0">
              <a:buNone/>
            </a:pPr>
            <a:r>
              <a:rPr lang="en-GB" dirty="0"/>
              <a:t>	Transferable skills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/>
              <a:t>	Broad base of subjects</a:t>
            </a:r>
          </a:p>
          <a:p>
            <a:pPr marL="0" indent="0">
              <a:buNone/>
            </a:pPr>
            <a:endParaRPr lang="en-GB" sz="900" dirty="0"/>
          </a:p>
          <a:p>
            <a:pPr marL="0" indent="0">
              <a:buNone/>
            </a:pPr>
            <a:r>
              <a:rPr lang="en-GB" dirty="0"/>
              <a:t>	Post-16 pathways</a:t>
            </a:r>
          </a:p>
        </p:txBody>
      </p:sp>
    </p:spTree>
    <p:extLst>
      <p:ext uri="{BB962C8B-B14F-4D97-AF65-F5344CB8AC3E}">
        <p14:creationId xmlns:p14="http://schemas.microsoft.com/office/powerpoint/2010/main" val="400110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Options Guidance Booklet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you to look through in tutor time, at home or in school at lunch with friends!</a:t>
            </a:r>
          </a:p>
          <a:p>
            <a:r>
              <a:rPr lang="en-GB" dirty="0"/>
              <a:t>Lots of helpful activities</a:t>
            </a:r>
          </a:p>
          <a:p>
            <a:r>
              <a:rPr lang="en-GB" dirty="0"/>
              <a:t>Signposts web-based support</a:t>
            </a:r>
          </a:p>
          <a:p>
            <a:r>
              <a:rPr lang="en-GB" dirty="0"/>
              <a:t>Careers Library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				</a:t>
            </a:r>
            <a:r>
              <a:rPr lang="en-GB" dirty="0">
                <a:hlinkClick r:id="rId2" action="ppaction://hlinkfile"/>
              </a:rPr>
              <a:t>Let’s take a look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484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Remember…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28650" y="1665327"/>
            <a:ext cx="386715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We want what’s best for you</a:t>
            </a:r>
          </a:p>
          <a:p>
            <a:r>
              <a:rPr lang="en-GB" dirty="0"/>
              <a:t>We are here to support you</a:t>
            </a:r>
          </a:p>
          <a:p>
            <a:r>
              <a:rPr lang="en-GB" dirty="0"/>
              <a:t>Listen to the advice given</a:t>
            </a:r>
          </a:p>
          <a:p>
            <a:r>
              <a:rPr lang="en-GB" dirty="0"/>
              <a:t>Ask questions</a:t>
            </a:r>
          </a:p>
          <a:p>
            <a:r>
              <a:rPr lang="en-GB" dirty="0"/>
              <a:t>Take responsibility</a:t>
            </a:r>
          </a:p>
          <a:p>
            <a:r>
              <a:rPr lang="en-GB" dirty="0"/>
              <a:t>Dare to be your best self!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76056" y="1659112"/>
            <a:ext cx="3816424" cy="401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76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3a6c380-bec5-4f10-b8ec-d41ce78aad66" descr="1CF74444-E334-4D02-8EAE-CDF00F92916D@hom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060847"/>
            <a:ext cx="4392488" cy="304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807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importance of GCSEs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short, GCSE grades will shape the next few steps, post-Year 11. </a:t>
            </a:r>
          </a:p>
          <a:p>
            <a:r>
              <a:rPr lang="en-GB" dirty="0"/>
              <a:t>They act as entry requirements to the Sixth Form.</a:t>
            </a:r>
          </a:p>
          <a:p>
            <a:r>
              <a:rPr lang="en-GB" dirty="0"/>
              <a:t>They are a good indicator of possible Post-16 success. For example, five </a:t>
            </a:r>
            <a:r>
              <a:rPr lang="en-GB" dirty="0">
                <a:solidFill>
                  <a:srgbClr val="FF0000"/>
                </a:solidFill>
              </a:rPr>
              <a:t>Level 6</a:t>
            </a:r>
            <a:r>
              <a:rPr lang="en-GB" dirty="0"/>
              <a:t> (Or B grades) and five </a:t>
            </a:r>
            <a:r>
              <a:rPr lang="en-GB" dirty="0">
                <a:solidFill>
                  <a:srgbClr val="FF0000"/>
                </a:solidFill>
              </a:rPr>
              <a:t>Level 5</a:t>
            </a:r>
            <a:r>
              <a:rPr lang="en-GB" dirty="0"/>
              <a:t> (Or C grades) at GCSE roughly translates to a predicted </a:t>
            </a:r>
            <a:r>
              <a:rPr lang="en-GB" dirty="0">
                <a:solidFill>
                  <a:srgbClr val="FF0000"/>
                </a:solidFill>
              </a:rPr>
              <a:t>CCD</a:t>
            </a:r>
            <a:r>
              <a:rPr lang="en-GB" dirty="0"/>
              <a:t> at A Level.</a:t>
            </a:r>
          </a:p>
          <a:p>
            <a:r>
              <a:rPr lang="en-GB" dirty="0"/>
              <a:t>GCSEs determine the qualifications a pupil will take next.</a:t>
            </a:r>
          </a:p>
        </p:txBody>
      </p:sp>
    </p:spTree>
    <p:extLst>
      <p:ext uri="{BB962C8B-B14F-4D97-AF65-F5344CB8AC3E}">
        <p14:creationId xmlns:p14="http://schemas.microsoft.com/office/powerpoint/2010/main" val="274311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GCSEs at University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With the current A-Level reforms, universities will use GCSE grades more than before when deciding whether to accept a pupil or not.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more competitive the university and course, the higher the number of high-achieving pupils with top GCSE marks applying. Some courses actively state this in the prospectus. </a:t>
            </a:r>
          </a:p>
        </p:txBody>
      </p:sp>
    </p:spTree>
    <p:extLst>
      <p:ext uri="{BB962C8B-B14F-4D97-AF65-F5344CB8AC3E}">
        <p14:creationId xmlns:p14="http://schemas.microsoft.com/office/powerpoint/2010/main" val="83969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200" dirty="0"/>
              <a:t>Lettered GCSE v Numbered GCSE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484784"/>
            <a:ext cx="1238250" cy="440055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		Only 20% of those pupils who 				achieved A* or A will be awarded a </a:t>
            </a:r>
          </a:p>
          <a:p>
            <a:pPr marL="0" indent="0">
              <a:buNone/>
            </a:pPr>
            <a:r>
              <a:rPr lang="en-GB" dirty="0"/>
              <a:t>		level 9.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	Top five levels (9-5) will represent the 			traditional top 3.5 grades (A*-B/C).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	Those pupils traditionally at the lower 			end of a C grade will now only gain a 			‘Standard Pass’ which might go against them 		when applying to some universities and 			when looking at potential Post-16 subjects.</a:t>
            </a:r>
          </a:p>
        </p:txBody>
      </p:sp>
    </p:spTree>
    <p:extLst>
      <p:ext uri="{BB962C8B-B14F-4D97-AF65-F5344CB8AC3E}">
        <p14:creationId xmlns:p14="http://schemas.microsoft.com/office/powerpoint/2010/main" val="101750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GCSE Courses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u="sng" dirty="0"/>
              <a:t>Core Subjects</a:t>
            </a:r>
          </a:p>
          <a:p>
            <a:r>
              <a:rPr lang="en-GB" dirty="0"/>
              <a:t>English (Literature and Language)</a:t>
            </a:r>
          </a:p>
          <a:p>
            <a:r>
              <a:rPr lang="en-GB" dirty="0"/>
              <a:t>Mathematics</a:t>
            </a:r>
          </a:p>
          <a:p>
            <a:r>
              <a:rPr lang="en-GB" dirty="0"/>
              <a:t>Science (Two separate science GCSEs)</a:t>
            </a:r>
          </a:p>
          <a:p>
            <a:r>
              <a:rPr lang="en-GB" dirty="0"/>
              <a:t>French, German or Spanish.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u="sng" dirty="0"/>
              <a:t>Optional Subjects</a:t>
            </a:r>
          </a:p>
          <a:p>
            <a:r>
              <a:rPr lang="en-GB" dirty="0"/>
              <a:t>A further three subjects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In total a pupil will sit </a:t>
            </a:r>
            <a:r>
              <a:rPr lang="en-GB" b="1" u="sng" dirty="0"/>
              <a:t>nine</a:t>
            </a:r>
            <a:r>
              <a:rPr lang="en-GB" dirty="0"/>
              <a:t> GCSEs </a:t>
            </a:r>
          </a:p>
          <a:p>
            <a:pPr marL="0" indent="0">
              <a:buNone/>
            </a:pPr>
            <a:r>
              <a:rPr lang="en-GB" sz="2100" i="1" dirty="0"/>
              <a:t>(Top set mathematicians will also study a GCSE in Further Maths)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959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GCSE Options -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As a school we only follow separate science courses.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Pupils will be asked to choose two of the three science disciplines.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a pupil wishes to study all three sciences then the third science can be chosen as one of their three optional subjects.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a pupil desperately only wants to study one science and choose a fourth option subject then this might be possible</a:t>
            </a:r>
          </a:p>
        </p:txBody>
      </p:sp>
    </p:spTree>
    <p:extLst>
      <p:ext uri="{BB962C8B-B14F-4D97-AF65-F5344CB8AC3E}">
        <p14:creationId xmlns:p14="http://schemas.microsoft.com/office/powerpoint/2010/main" val="2033802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GCSE Options -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We offer French, Spanish and German as language options.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At the end of Year 8, pupils opted for their chosen language. The assumption will be that this language continues in to their GCSE years.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Those pupils following the dual language course can choose to continue with both languages or drop to one.</a:t>
            </a:r>
          </a:p>
          <a:p>
            <a:pPr marL="0" indent="0">
              <a:buNone/>
            </a:pPr>
            <a:r>
              <a:rPr lang="en-GB" dirty="0"/>
              <a:t>Those wishing to continue with two languages must choose “2</a:t>
            </a:r>
            <a:r>
              <a:rPr lang="en-GB" baseline="30000" dirty="0"/>
              <a:t>nd</a:t>
            </a:r>
            <a:r>
              <a:rPr lang="en-GB" dirty="0"/>
              <a:t> Language” as one of their three option choices.</a:t>
            </a:r>
          </a:p>
        </p:txBody>
      </p:sp>
    </p:spTree>
    <p:extLst>
      <p:ext uri="{BB962C8B-B14F-4D97-AF65-F5344CB8AC3E}">
        <p14:creationId xmlns:p14="http://schemas.microsoft.com/office/powerpoint/2010/main" val="2826292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GCSE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Pupils will be asked to choose three from the option subjects below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28650" y="2708920"/>
          <a:ext cx="828092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307">
                  <a:extLst>
                    <a:ext uri="{9D8B030D-6E8A-4147-A177-3AD203B41FA5}">
                      <a16:colId xmlns:a16="http://schemas.microsoft.com/office/drawing/2014/main" val="152756255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4036222526"/>
                    </a:ext>
                  </a:extLst>
                </a:gridCol>
                <a:gridCol w="2760307">
                  <a:extLst>
                    <a:ext uri="{9D8B030D-6E8A-4147-A177-3AD203B41FA5}">
                      <a16:colId xmlns:a16="http://schemas.microsoft.com/office/drawing/2014/main" val="2160539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0" dirty="0"/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Business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Computer 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83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/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/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594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Photography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630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Religious Studies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762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A third 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/>
                        <a:t>2</a:t>
                      </a:r>
                      <a:r>
                        <a:rPr lang="en-GB" b="0" baseline="30000" dirty="0"/>
                        <a:t>nd</a:t>
                      </a:r>
                      <a:r>
                        <a:rPr lang="en-GB" b="0" dirty="0"/>
                        <a:t>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8592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02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Choosing GCSE Option Subjects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two most important things to consider are: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 what you enjoy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Don’t close any doors</a:t>
            </a:r>
          </a:p>
        </p:txBody>
      </p:sp>
    </p:spTree>
    <p:extLst>
      <p:ext uri="{BB962C8B-B14F-4D97-AF65-F5344CB8AC3E}">
        <p14:creationId xmlns:p14="http://schemas.microsoft.com/office/powerpoint/2010/main" val="12120756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23160"/>
      </a:dk1>
      <a:lt1>
        <a:srgbClr val="023160"/>
      </a:lt1>
      <a:dk2>
        <a:srgbClr val="023160"/>
      </a:dk2>
      <a:lt2>
        <a:srgbClr val="023160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770</Words>
  <Application>Microsoft Office PowerPoint</Application>
  <PresentationFormat>On-screen Show (4:3)</PresentationFormat>
  <Paragraphs>121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Custom Design</vt:lpstr>
      <vt:lpstr>PowerPoint Presentation</vt:lpstr>
      <vt:lpstr>The importance of GCSEs</vt:lpstr>
      <vt:lpstr>GCSEs at University</vt:lpstr>
      <vt:lpstr>Lettered GCSE v Numbered GCSE</vt:lpstr>
      <vt:lpstr>GCSE Courses</vt:lpstr>
      <vt:lpstr>GCSE Options - Science</vt:lpstr>
      <vt:lpstr>GCSE Options - Language</vt:lpstr>
      <vt:lpstr>GCSE Options</vt:lpstr>
      <vt:lpstr>Choosing GCSE Option Subjects</vt:lpstr>
      <vt:lpstr>Careers Support</vt:lpstr>
      <vt:lpstr>Options Guidance Booklet</vt:lpstr>
      <vt:lpstr>Remember…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Freya Walmsley</cp:lastModifiedBy>
  <cp:revision>90</cp:revision>
  <cp:lastPrinted>2018-11-07T17:05:26Z</cp:lastPrinted>
  <dcterms:created xsi:type="dcterms:W3CDTF">2014-08-19T16:42:46Z</dcterms:created>
  <dcterms:modified xsi:type="dcterms:W3CDTF">2020-04-28T14:48:17Z</dcterms:modified>
</cp:coreProperties>
</file>