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9"/>
  </p:notesMasterIdLst>
  <p:handoutMasterIdLst>
    <p:handoutMasterId r:id="rId20"/>
  </p:handoutMasterIdLst>
  <p:sldIdLst>
    <p:sldId id="260" r:id="rId5"/>
    <p:sldId id="261" r:id="rId6"/>
    <p:sldId id="262" r:id="rId7"/>
    <p:sldId id="263" r:id="rId8"/>
    <p:sldId id="264" r:id="rId9"/>
    <p:sldId id="265" r:id="rId10"/>
    <p:sldId id="266" r:id="rId11"/>
    <p:sldId id="273" r:id="rId12"/>
    <p:sldId id="279" r:id="rId13"/>
    <p:sldId id="270" r:id="rId14"/>
    <p:sldId id="276" r:id="rId15"/>
    <p:sldId id="278" r:id="rId16"/>
    <p:sldId id="277" r:id="rId17"/>
    <p:sldId id="280" r:id="rId18"/>
  </p:sldIdLst>
  <p:sldSz cx="9144000" cy="6858000" type="screen4x3"/>
  <p:notesSz cx="6834188" cy="9979025"/>
  <p:embeddedFontLst>
    <p:embeddedFont>
      <p:font typeface="Museo900-Regular" panose="02000000000000000000" pitchFamily="2" charset="0"/>
      <p:bold r:id="rId21"/>
    </p:embeddedFont>
    <p:embeddedFont>
      <p:font typeface="Museo 700" panose="02000000000000000000" pitchFamily="2" charset="0"/>
      <p:bold r:id="rId22"/>
    </p:embeddedFont>
    <p:embeddedFont>
      <p:font typeface="Calibri" panose="020F0502020204030204" pitchFamily="34" charset="0"/>
      <p:regular r:id="rId23"/>
      <p:bold r:id="rId24"/>
      <p:italic r:id="rId25"/>
      <p:boldItalic r:id="rId26"/>
    </p:embeddedFont>
    <p:embeddedFont>
      <p:font typeface="Museo 900" panose="02000000000000000000" pitchFamily="2" charset="0"/>
      <p:bold r:id="rId27"/>
    </p:embeddedFont>
    <p:embeddedFont>
      <p:font typeface="Museo 100" panose="02000000000000000000" pitchFamily="2" charset="0"/>
      <p:regular r:id="rId28"/>
    </p:embeddedFont>
    <p:embeddedFont>
      <p:font typeface="Museo 500" panose="02000000000000000000" pitchFamily="2" charset="0"/>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D947"/>
    <a:srgbClr val="92FF92"/>
    <a:srgbClr val="17E083"/>
    <a:srgbClr val="83FFBD"/>
    <a:srgbClr val="FFFF77"/>
    <a:srgbClr val="B2D90B"/>
    <a:srgbClr val="FF607E"/>
    <a:srgbClr val="C40A36"/>
    <a:srgbClr val="FFDC0B"/>
    <a:srgbClr val="D99C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snapToObjects="1" showGuides="1">
      <p:cViewPr varScale="1">
        <p:scale>
          <a:sx n="118" d="100"/>
          <a:sy n="118" d="100"/>
        </p:scale>
        <p:origin x="1074"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7EECA41A-9FA6-4A76-9238-39B3A44A4E28}"/>
    <pc:docChg chg="modSld">
      <pc:chgData name="Rob Heathcote" userId="62419938-1f1d-43ca-9327-cfd6c1894440" providerId="ADAL" clId="{7EECA41A-9FA6-4A76-9238-39B3A44A4E28}" dt="2019-01-31T11:12:36.652" v="2" actId="20577"/>
      <pc:docMkLst>
        <pc:docMk/>
      </pc:docMkLst>
      <pc:sldChg chg="modSp">
        <pc:chgData name="Rob Heathcote" userId="62419938-1f1d-43ca-9327-cfd6c1894440" providerId="ADAL" clId="{7EECA41A-9FA6-4A76-9238-39B3A44A4E28}" dt="2019-01-31T11:12:36.652" v="2" actId="20577"/>
        <pc:sldMkLst>
          <pc:docMk/>
          <pc:sldMk cId="3097358543" sldId="260"/>
        </pc:sldMkLst>
        <pc:spChg chg="mod">
          <ac:chgData name="Rob Heathcote" userId="62419938-1f1d-43ca-9327-cfd6c1894440" providerId="ADAL" clId="{7EECA41A-9FA6-4A76-9238-39B3A44A4E28}" dt="2019-01-31T11:12:36.652" v="2" actId="20577"/>
          <ac:spMkLst>
            <pc:docMk/>
            <pc:sldMk cId="3097358543" sldId="260"/>
            <ac:spMk id="6" creationId="{00000000-0000-0000-0000-000000000000}"/>
          </ac:spMkLst>
        </pc:spChg>
      </pc:sldChg>
    </pc:docChg>
  </pc:docChgLst>
  <pc:docChgLst>
    <pc:chgData name="Rob Heathcote" userId="62419938-1f1d-43ca-9327-cfd6c1894440" providerId="ADAL" clId="{DFA32695-F4BD-40C1-A196-330D8E032732}"/>
    <pc:docChg chg="custSel modSld modMainMaster">
      <pc:chgData name="Rob Heathcote" userId="62419938-1f1d-43ca-9327-cfd6c1894440" providerId="ADAL" clId="{DFA32695-F4BD-40C1-A196-330D8E032732}" dt="2018-12-17T11:54:38.950" v="9" actId="20577"/>
      <pc:docMkLst>
        <pc:docMk/>
      </pc:docMkLst>
      <pc:sldChg chg="modSp">
        <pc:chgData name="Rob Heathcote" userId="62419938-1f1d-43ca-9327-cfd6c1894440" providerId="ADAL" clId="{DFA32695-F4BD-40C1-A196-330D8E032732}" dt="2018-12-17T11:54:27.518" v="8" actId="113"/>
        <pc:sldMkLst>
          <pc:docMk/>
          <pc:sldMk cId="3097358543" sldId="260"/>
        </pc:sldMkLst>
        <pc:spChg chg="mod">
          <ac:chgData name="Rob Heathcote" userId="62419938-1f1d-43ca-9327-cfd6c1894440" providerId="ADAL" clId="{DFA32695-F4BD-40C1-A196-330D8E032732}" dt="2018-12-17T11:54:27.518" v="8" actId="113"/>
          <ac:spMkLst>
            <pc:docMk/>
            <pc:sldMk cId="3097358543" sldId="260"/>
            <ac:spMk id="6" creationId="{00000000-0000-0000-0000-000000000000}"/>
          </ac:spMkLst>
        </pc:spChg>
      </pc:sldChg>
      <pc:sldChg chg="addSp delSp modSp">
        <pc:chgData name="Rob Heathcote" userId="62419938-1f1d-43ca-9327-cfd6c1894440" providerId="ADAL" clId="{DFA32695-F4BD-40C1-A196-330D8E032732}" dt="2018-12-17T11:49:34.449" v="7" actId="20577"/>
        <pc:sldMkLst>
          <pc:docMk/>
          <pc:sldMk cId="613129712" sldId="270"/>
        </pc:sldMkLst>
        <pc:spChg chg="mod">
          <ac:chgData name="Rob Heathcote" userId="62419938-1f1d-43ca-9327-cfd6c1894440" providerId="ADAL" clId="{DFA32695-F4BD-40C1-A196-330D8E032732}" dt="2018-12-17T11:49:34.449" v="7" actId="20577"/>
          <ac:spMkLst>
            <pc:docMk/>
            <pc:sldMk cId="613129712" sldId="270"/>
            <ac:spMk id="5" creationId="{00000000-0000-0000-0000-000000000000}"/>
          </ac:spMkLst>
        </pc:spChg>
        <pc:picChg chg="del">
          <ac:chgData name="Rob Heathcote" userId="62419938-1f1d-43ca-9327-cfd6c1894440" providerId="ADAL" clId="{DFA32695-F4BD-40C1-A196-330D8E032732}" dt="2018-12-17T11:49:04.058" v="4" actId="478"/>
          <ac:picMkLst>
            <pc:docMk/>
            <pc:sldMk cId="613129712" sldId="270"/>
            <ac:picMk id="3" creationId="{1A3E4B71-70A2-42C5-ADB4-FB7C8A0BA5E0}"/>
          </ac:picMkLst>
        </pc:picChg>
        <pc:picChg chg="add mod">
          <ac:chgData name="Rob Heathcote" userId="62419938-1f1d-43ca-9327-cfd6c1894440" providerId="ADAL" clId="{DFA32695-F4BD-40C1-A196-330D8E032732}" dt="2018-12-17T11:49:11.327" v="6" actId="20577"/>
          <ac:picMkLst>
            <pc:docMk/>
            <pc:sldMk cId="613129712" sldId="270"/>
            <ac:picMk id="6" creationId="{884104DA-89B5-44A0-A3E6-4FBCB217F778}"/>
          </ac:picMkLst>
        </pc:picChg>
      </pc:sldChg>
      <pc:sldMasterChg chg="modSldLayout">
        <pc:chgData name="Rob Heathcote" userId="62419938-1f1d-43ca-9327-cfd6c1894440" providerId="ADAL" clId="{DFA32695-F4BD-40C1-A196-330D8E032732}" dt="2018-12-17T11:54:38.950" v="9" actId="20577"/>
        <pc:sldMasterMkLst>
          <pc:docMk/>
          <pc:sldMasterMk cId="3316734550" sldId="2147483648"/>
        </pc:sldMasterMkLst>
        <pc:sldLayoutChg chg="modSp">
          <pc:chgData name="Rob Heathcote" userId="62419938-1f1d-43ca-9327-cfd6c1894440" providerId="ADAL" clId="{DFA32695-F4BD-40C1-A196-330D8E032732}" dt="2018-12-17T11:54:38.950" v="9" actId="20577"/>
          <pc:sldLayoutMkLst>
            <pc:docMk/>
            <pc:sldMasterMk cId="3316734550" sldId="2147483648"/>
            <pc:sldLayoutMk cId="1205581432" sldId="2147483665"/>
          </pc:sldLayoutMkLst>
          <pc:spChg chg="mod">
            <ac:chgData name="Rob Heathcote" userId="62419938-1f1d-43ca-9327-cfd6c1894440" providerId="ADAL" clId="{DFA32695-F4BD-40C1-A196-330D8E032732}" dt="2018-12-17T11:54:38.950" v="9" actId="20577"/>
            <ac:spMkLst>
              <pc:docMk/>
              <pc:sldMasterMk cId="3316734550" sldId="2147483648"/>
              <pc:sldLayoutMk cId="1205581432" sldId="2147483665"/>
              <ac:spMk id="2"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5006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71125" y="0"/>
            <a:ext cx="2961481" cy="500684"/>
          </a:xfrm>
          <a:prstGeom prst="rect">
            <a:avLst/>
          </a:prstGeom>
        </p:spPr>
        <p:txBody>
          <a:bodyPr vert="horz" lIns="91440" tIns="45720" rIns="91440" bIns="45720" rtlCol="0"/>
          <a:lstStyle>
            <a:lvl1pPr algn="r">
              <a:defRPr sz="1200"/>
            </a:lvl1pPr>
          </a:lstStyle>
          <a:p>
            <a:fld id="{FB14D567-CEB2-40C5-B187-B7B95E4E21BF}" type="datetimeFigureOut">
              <a:rPr lang="en-GB" smtClean="0"/>
              <a:t>31/01/2019</a:t>
            </a:fld>
            <a:endParaRPr lang="en-GB"/>
          </a:p>
        </p:txBody>
      </p:sp>
      <p:sp>
        <p:nvSpPr>
          <p:cNvPr id="4" name="Footer Placeholder 3"/>
          <p:cNvSpPr>
            <a:spLocks noGrp="1"/>
          </p:cNvSpPr>
          <p:nvPr>
            <p:ph type="ftr" sz="quarter" idx="2"/>
          </p:nvPr>
        </p:nvSpPr>
        <p:spPr>
          <a:xfrm>
            <a:off x="0" y="9478342"/>
            <a:ext cx="2961481" cy="50068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71125" y="9478342"/>
            <a:ext cx="2961481" cy="500683"/>
          </a:xfrm>
          <a:prstGeom prst="rect">
            <a:avLst/>
          </a:prstGeom>
        </p:spPr>
        <p:txBody>
          <a:bodyPr vert="horz" lIns="91440" tIns="45720" rIns="91440" bIns="45720" rtlCol="0" anchor="b"/>
          <a:lstStyle>
            <a:lvl1pPr algn="r">
              <a:defRPr sz="1200"/>
            </a:lvl1pPr>
          </a:lstStyle>
          <a:p>
            <a:fld id="{3E5A82E7-B885-447A-BA09-599E83B323D0}" type="slidenum">
              <a:rPr lang="en-GB" smtClean="0"/>
              <a:t>‹#›</a:t>
            </a:fld>
            <a:endParaRPr lang="en-GB"/>
          </a:p>
        </p:txBody>
      </p:sp>
    </p:spTree>
    <p:extLst>
      <p:ext uri="{BB962C8B-B14F-4D97-AF65-F5344CB8AC3E}">
        <p14:creationId xmlns:p14="http://schemas.microsoft.com/office/powerpoint/2010/main" val="4239909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5006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71125" y="0"/>
            <a:ext cx="2961481" cy="500684"/>
          </a:xfrm>
          <a:prstGeom prst="rect">
            <a:avLst/>
          </a:prstGeom>
        </p:spPr>
        <p:txBody>
          <a:bodyPr vert="horz" lIns="91440" tIns="45720" rIns="91440" bIns="45720" rtlCol="0"/>
          <a:lstStyle>
            <a:lvl1pPr algn="r">
              <a:defRPr sz="1200"/>
            </a:lvl1pPr>
          </a:lstStyle>
          <a:p>
            <a:fld id="{3756C703-0827-4D98-8015-40DEE3C186A7}" type="datetimeFigureOut">
              <a:rPr lang="en-GB" smtClean="0"/>
              <a:t>31/01/2019</a:t>
            </a:fld>
            <a:endParaRPr lang="en-GB"/>
          </a:p>
        </p:txBody>
      </p:sp>
      <p:sp>
        <p:nvSpPr>
          <p:cNvPr id="4" name="Slide Image Placeholder 3"/>
          <p:cNvSpPr>
            <a:spLocks noGrp="1" noRot="1" noChangeAspect="1"/>
          </p:cNvSpPr>
          <p:nvPr>
            <p:ph type="sldImg" idx="2"/>
          </p:nvPr>
        </p:nvSpPr>
        <p:spPr>
          <a:xfrm>
            <a:off x="1173163" y="1247775"/>
            <a:ext cx="4487862" cy="3367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3419" y="4802406"/>
            <a:ext cx="5467350" cy="39292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78342"/>
            <a:ext cx="2961481" cy="50068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71125" y="9478342"/>
            <a:ext cx="2961481" cy="500683"/>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nit 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a:ln>
            <a:noFill/>
          </a:ln>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2FF92"/>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24" name="Text Placeholder 23"/>
          <p:cNvSpPr>
            <a:spLocks noGrp="1"/>
          </p:cNvSpPr>
          <p:nvPr>
            <p:ph type="body" sz="quarter" idx="12"/>
          </p:nvPr>
        </p:nvSpPr>
        <p:spPr>
          <a:xfrm>
            <a:off x="1135884" y="4100382"/>
            <a:ext cx="972000" cy="972000"/>
          </a:xfrm>
          <a:prstGeom prst="rect">
            <a:avLst/>
          </a:prstGeom>
          <a:noFill/>
          <a:ln w="114300" cmpd="sng">
            <a:solidFill>
              <a:srgbClr val="17E083"/>
            </a:solidFill>
            <a:miter lim="800000"/>
          </a:ln>
        </p:spPr>
        <p:txBody>
          <a:bodyPr vert="horz" lIns="0" tIns="0" rIns="0" bIns="0" anchor="ctr" anchorCtr="0"/>
          <a:lstStyle>
            <a:lvl1pPr marL="0" indent="0" algn="ctr">
              <a:buNone/>
              <a:defRPr sz="7200" b="1">
                <a:solidFill>
                  <a:srgbClr val="17E083"/>
                </a:solidFill>
                <a:latin typeface="Museo900-Regular"/>
                <a:cs typeface="Museo900-Regular"/>
              </a:defRPr>
            </a:lvl1pPr>
          </a:lstStyle>
          <a:p>
            <a:pPr lvl="0"/>
            <a:r>
              <a:rPr lang="en-US"/>
              <a:t>Click to edit Master text styles</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9" name="Rectangle 8"/>
          <p:cNvSpPr/>
          <p:nvPr userDrawn="1"/>
        </p:nvSpPr>
        <p:spPr>
          <a:xfrm>
            <a:off x="6779382" y="517236"/>
            <a:ext cx="2364621" cy="73890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10" name="Picture 9"/>
          <p:cNvPicPr>
            <a:picLocks noChangeAspect="1"/>
          </p:cNvPicPr>
          <p:nvPr userDrawn="1"/>
        </p:nvPicPr>
        <p:blipFill>
          <a:blip r:embed="rId4"/>
          <a:stretch>
            <a:fillRect/>
          </a:stretch>
        </p:blipFill>
        <p:spPr>
          <a:xfrm>
            <a:off x="6882134" y="621048"/>
            <a:ext cx="1642741" cy="547581"/>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BD947"/>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26271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2FF92"/>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2" name="Picture 21" descr="Unit 8.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7E083"/>
                </a:solidFill>
                <a:latin typeface="Arial"/>
                <a:cs typeface="Arial"/>
              </a:defRPr>
            </a:lvl2pPr>
            <a:lvl3pPr marL="723900" indent="-279400">
              <a:lnSpc>
                <a:spcPct val="100000"/>
              </a:lnSpc>
              <a:buFont typeface="Arial"/>
              <a:buChar char="•"/>
              <a:defRPr lang="en-US" sz="2000" kern="1200" baseline="0" dirty="0" smtClean="0">
                <a:solidFill>
                  <a:srgbClr val="92FF92"/>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Algorithms and flowcharts</a:t>
            </a:r>
            <a:br>
              <a:rPr lang="en-US" sz="1200" b="1" dirty="0">
                <a:solidFill>
                  <a:srgbClr val="FFFFFF"/>
                </a:solidFill>
                <a:latin typeface="Arial"/>
                <a:cs typeface="Arial"/>
              </a:rPr>
            </a:br>
            <a:r>
              <a:rPr lang="en-US" sz="1200" b="0" dirty="0">
                <a:solidFill>
                  <a:srgbClr val="FFFFFF"/>
                </a:solidFill>
                <a:latin typeface="Arial"/>
                <a:cs typeface="Arial"/>
              </a:rPr>
              <a:t>Unit 7 Algorithm design and programming</a:t>
            </a:r>
          </a:p>
        </p:txBody>
      </p:sp>
      <p:pic>
        <p:nvPicPr>
          <p:cNvPr id="23" name="Picture 22" descr="Logo Unit 8.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7" name="Picture 36" descr="Unit 8.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38" name="Picture 37"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3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7E083"/>
                </a:solidFill>
                <a:latin typeface="Arial"/>
                <a:cs typeface="Arial"/>
              </a:defRPr>
            </a:lvl2pPr>
            <a:lvl3pPr marL="723900" indent="-279400">
              <a:lnSpc>
                <a:spcPct val="100000"/>
              </a:lnSpc>
              <a:buFont typeface="Arial"/>
              <a:buChar char="•"/>
              <a:defRPr lang="en-US" sz="2000" kern="1200" baseline="0" dirty="0" smtClean="0">
                <a:solidFill>
                  <a:srgbClr val="92FF92"/>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1" name="TextBox 4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Algorithms and flowcharts</a:t>
            </a:r>
            <a:br>
              <a:rPr lang="en-US" sz="1200" b="1" dirty="0">
                <a:solidFill>
                  <a:srgbClr val="FFFFFF"/>
                </a:solidFill>
                <a:latin typeface="Arial"/>
                <a:cs typeface="Arial"/>
              </a:rPr>
            </a:br>
            <a:r>
              <a:rPr lang="en-US" sz="1200" b="0" dirty="0">
                <a:solidFill>
                  <a:srgbClr val="FFFFFF"/>
                </a:solidFill>
                <a:latin typeface="Arial"/>
                <a:cs typeface="Arial"/>
              </a:rPr>
              <a:t>Unit 7 Algorithm design and programming</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7" name="Picture 36" descr="Unit 8.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7E083"/>
                </a:solidFill>
                <a:latin typeface="Arial"/>
                <a:cs typeface="Arial"/>
              </a:defRPr>
            </a:lvl2pPr>
            <a:lvl3pPr marL="723900" indent="-279400">
              <a:lnSpc>
                <a:spcPct val="100000"/>
              </a:lnSpc>
              <a:buFont typeface="Arial"/>
              <a:buChar char="•"/>
              <a:defRPr lang="en-US" sz="2000" kern="1200" baseline="0" dirty="0" smtClean="0">
                <a:solidFill>
                  <a:srgbClr val="92FF92"/>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1" name="TextBox 4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Algorithms and flowcharts</a:t>
            </a:r>
            <a:br>
              <a:rPr lang="en-US" sz="1200" b="1" dirty="0">
                <a:solidFill>
                  <a:srgbClr val="FFFFFF"/>
                </a:solidFill>
                <a:latin typeface="Arial"/>
                <a:cs typeface="Arial"/>
              </a:rPr>
            </a:br>
            <a:r>
              <a:rPr lang="en-US" sz="1200" b="0" dirty="0">
                <a:solidFill>
                  <a:srgbClr val="FFFFFF"/>
                </a:solidFill>
                <a:latin typeface="Arial"/>
                <a:cs typeface="Arial"/>
              </a:rPr>
              <a:t>Unit 7 Algorithm design and programming</a:t>
            </a:r>
          </a:p>
        </p:txBody>
      </p:sp>
      <p:pic>
        <p:nvPicPr>
          <p:cNvPr id="42" name="Picture 41" descr="Logo Unit 8.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5" name="Picture 34" descr="Unit 8.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7E083"/>
                </a:solidFill>
                <a:latin typeface="Arial"/>
                <a:cs typeface="Arial"/>
              </a:defRPr>
            </a:lvl2pPr>
            <a:lvl3pPr marL="723900" indent="-279400">
              <a:lnSpc>
                <a:spcPct val="100000"/>
              </a:lnSpc>
              <a:buFont typeface="Arial"/>
              <a:buChar char="•"/>
              <a:defRPr lang="en-US" sz="2000" kern="1200" baseline="0" dirty="0" smtClean="0">
                <a:solidFill>
                  <a:srgbClr val="92FF92"/>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9" name="TextBox 3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Algorithms and flowcharts</a:t>
            </a:r>
            <a:br>
              <a:rPr lang="en-US" sz="1200" b="1" dirty="0">
                <a:solidFill>
                  <a:srgbClr val="FFFFFF"/>
                </a:solidFill>
                <a:latin typeface="Arial"/>
                <a:cs typeface="Arial"/>
              </a:rPr>
            </a:br>
            <a:r>
              <a:rPr lang="en-US" sz="1200" b="0" dirty="0">
                <a:solidFill>
                  <a:srgbClr val="FFFFFF"/>
                </a:solidFill>
                <a:latin typeface="Arial"/>
                <a:cs typeface="Arial"/>
              </a:rPr>
              <a:t>Unit 7 Algorithm design and programming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descr="Unit 8.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Algorithms and flowcharts</a:t>
            </a:r>
            <a:br>
              <a:rPr lang="en-US" sz="1200" b="1" dirty="0">
                <a:solidFill>
                  <a:srgbClr val="FFFFFF"/>
                </a:solidFill>
                <a:latin typeface="Arial"/>
                <a:cs typeface="Arial"/>
              </a:rPr>
            </a:br>
            <a:r>
              <a:rPr lang="en-US" sz="1200" b="0" dirty="0">
                <a:solidFill>
                  <a:srgbClr val="FFFFFF"/>
                </a:solidFill>
                <a:latin typeface="Arial"/>
                <a:cs typeface="Arial"/>
              </a:rPr>
              <a:t>Unit 7 Algorithm design and programming</a:t>
            </a:r>
          </a:p>
        </p:txBody>
      </p:sp>
      <p:pic>
        <p:nvPicPr>
          <p:cNvPr id="9" name="Picture 8" descr="Logo Unit 8.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120558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sz="4000" dirty="0">
                <a:latin typeface="Museo 700" panose="02000000000000000000" pitchFamily="50" charset="0"/>
              </a:rPr>
              <a:t>Cambridge</a:t>
            </a:r>
            <a:endParaRPr lang="en-US" sz="4000" b="0" dirty="0">
              <a:latin typeface="Museo900-Regular"/>
              <a:cs typeface="Museo900-Regular"/>
            </a:endParaRPr>
          </a:p>
          <a:p>
            <a:pPr lvl="2"/>
            <a:r>
              <a:rPr lang="en-US" dirty="0">
                <a:latin typeface="Museo 500" panose="02000000000000000000" pitchFamily="50" charset="0"/>
              </a:rPr>
              <a:t>IGCSE</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Section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Algorithms and flowcharts</a:t>
            </a:r>
            <a:br>
              <a:rPr lang="en-US" dirty="0">
                <a:latin typeface="Museo 900" panose="02000000000000000000" pitchFamily="50" charset="0"/>
              </a:rPr>
            </a:br>
            <a:br>
              <a:rPr lang="en-US" dirty="0">
                <a:latin typeface="Museo 900" panose="02000000000000000000" pitchFamily="50" charset="0"/>
              </a:rPr>
            </a:br>
            <a:r>
              <a:rPr lang="en-US" sz="2000" b="0" dirty="0">
                <a:latin typeface="Museo 100" panose="02000000000000000000" pitchFamily="50" charset="0"/>
              </a:rPr>
              <a:t>Unit 7: Algorithm design and programming</a:t>
            </a:r>
          </a:p>
        </p:txBody>
      </p:sp>
      <p:sp>
        <p:nvSpPr>
          <p:cNvPr id="7" name="Text Placeholder 6"/>
          <p:cNvSpPr>
            <a:spLocks noGrp="1"/>
          </p:cNvSpPr>
          <p:nvPr>
            <p:ph type="body" sz="quarter" idx="12"/>
          </p:nvPr>
        </p:nvSpPr>
        <p:spPr/>
        <p:txBody>
          <a:bodyPr/>
          <a:lstStyle/>
          <a:p>
            <a:pPr>
              <a:lnSpc>
                <a:spcPts val="4800"/>
              </a:lnSpc>
              <a:spcBef>
                <a:spcPts val="0"/>
              </a:spcBef>
            </a:pPr>
            <a:r>
              <a:rPr lang="en-US" sz="4500" kern="0" spc="-140" dirty="0">
                <a:latin typeface="Arial"/>
                <a:cs typeface="Arial"/>
              </a:rPr>
              <a:t>1</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solidFill>
                  <a:schemeClr val="tx1"/>
                </a:solidFill>
              </a:rPr>
              <a:t>Worksheet 1</a:t>
            </a:r>
          </a:p>
        </p:txBody>
      </p:sp>
      <p:sp>
        <p:nvSpPr>
          <p:cNvPr id="5" name="Text Placeholder 4"/>
          <p:cNvSpPr>
            <a:spLocks noGrp="1"/>
          </p:cNvSpPr>
          <p:nvPr>
            <p:ph type="body" sz="quarter" idx="14"/>
          </p:nvPr>
        </p:nvSpPr>
        <p:spPr/>
        <p:txBody>
          <a:bodyPr/>
          <a:lstStyle/>
          <a:p>
            <a:pPr>
              <a:lnSpc>
                <a:spcPct val="100000"/>
              </a:lnSpc>
            </a:pPr>
            <a:r>
              <a:rPr lang="en-GB">
                <a:solidFill>
                  <a:schemeClr val="tx1"/>
                </a:solidFill>
              </a:rPr>
              <a:t>Complete </a:t>
            </a:r>
            <a:r>
              <a:rPr lang="en-GB" b="1">
                <a:solidFill>
                  <a:schemeClr val="tx1"/>
                </a:solidFill>
              </a:rPr>
              <a:t>Tasks </a:t>
            </a:r>
            <a:r>
              <a:rPr lang="en-GB" b="1" dirty="0">
                <a:solidFill>
                  <a:schemeClr val="tx1"/>
                </a:solidFill>
              </a:rPr>
              <a:t>1 - 4</a:t>
            </a:r>
            <a:r>
              <a:rPr lang="en-GB" b="1" dirty="0"/>
              <a:t> </a:t>
            </a:r>
            <a:r>
              <a:rPr lang="en-GB" dirty="0"/>
              <a:t>on the worksheet</a:t>
            </a:r>
          </a:p>
          <a:p>
            <a:pPr>
              <a:lnSpc>
                <a:spcPct val="100000"/>
              </a:lnSpc>
            </a:pPr>
            <a:endParaRPr lang="en-GB" dirty="0">
              <a:solidFill>
                <a:schemeClr val="tx1"/>
              </a:solidFill>
            </a:endParaRPr>
          </a:p>
          <a:p>
            <a:pPr>
              <a:lnSpc>
                <a:spcPct val="100000"/>
              </a:lnSpc>
            </a:pPr>
            <a:endParaRPr lang="en-GB" dirty="0">
              <a:solidFill>
                <a:schemeClr val="tx1"/>
              </a:solidFill>
            </a:endParaRPr>
          </a:p>
          <a:p>
            <a:pPr>
              <a:lnSpc>
                <a:spcPct val="100000"/>
              </a:lnSpc>
            </a:pPr>
            <a:endParaRPr lang="en-GB" dirty="0">
              <a:solidFill>
                <a:schemeClr val="tx1"/>
              </a:solidFill>
            </a:endParaRPr>
          </a:p>
        </p:txBody>
      </p:sp>
      <p:pic>
        <p:nvPicPr>
          <p:cNvPr id="6" name="Picture 5" descr="A close up of a persons hand&#10;&#10;Description generated with high confidence">
            <a:extLst>
              <a:ext uri="{FF2B5EF4-FFF2-40B4-BE49-F238E27FC236}">
                <a16:creationId xmlns:a16="http://schemas.microsoft.com/office/drawing/2014/main" id="{884104DA-89B5-44A0-A3E6-4FBCB217F778}"/>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17576" y="2284369"/>
            <a:ext cx="5226424" cy="4107484"/>
          </a:xfrm>
          <a:prstGeom prst="rect">
            <a:avLst/>
          </a:prstGeom>
        </p:spPr>
      </p:pic>
    </p:spTree>
    <p:extLst>
      <p:ext uri="{BB962C8B-B14F-4D97-AF65-F5344CB8AC3E}">
        <p14:creationId xmlns:p14="http://schemas.microsoft.com/office/powerpoint/2010/main" val="61312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Program structures</a:t>
            </a:r>
          </a:p>
        </p:txBody>
      </p:sp>
      <p:sp>
        <p:nvSpPr>
          <p:cNvPr id="5" name="Text Placeholder 4"/>
          <p:cNvSpPr>
            <a:spLocks noGrp="1"/>
          </p:cNvSpPr>
          <p:nvPr>
            <p:ph type="body" sz="quarter" idx="14"/>
          </p:nvPr>
        </p:nvSpPr>
        <p:spPr>
          <a:xfrm>
            <a:off x="724280" y="1704179"/>
            <a:ext cx="7797230" cy="4325918"/>
          </a:xfrm>
        </p:spPr>
        <p:txBody>
          <a:bodyPr/>
          <a:lstStyle/>
          <a:p>
            <a:r>
              <a:rPr lang="en-GB" dirty="0"/>
              <a:t>All programs are composed of three basic structures: </a:t>
            </a:r>
          </a:p>
          <a:p>
            <a:pPr lvl="1"/>
            <a:r>
              <a:rPr lang="en-GB" dirty="0">
                <a:solidFill>
                  <a:srgbClr val="0BD947"/>
                </a:solidFill>
              </a:rPr>
              <a:t>Sequence</a:t>
            </a:r>
          </a:p>
          <a:p>
            <a:pPr lvl="1"/>
            <a:r>
              <a:rPr lang="en-GB" dirty="0">
                <a:solidFill>
                  <a:srgbClr val="0BD947"/>
                </a:solidFill>
              </a:rPr>
              <a:t>Selection</a:t>
            </a:r>
          </a:p>
          <a:p>
            <a:pPr lvl="1"/>
            <a:r>
              <a:rPr lang="en-GB" dirty="0">
                <a:solidFill>
                  <a:srgbClr val="0BD947"/>
                </a:solidFill>
              </a:rPr>
              <a:t>Iteration (repetition)</a:t>
            </a:r>
          </a:p>
          <a:p>
            <a:r>
              <a:rPr lang="en-GB" dirty="0"/>
              <a:t>Look at Tasks 2, 3 and 4 in the worksheet and find examples of all these three structures</a:t>
            </a:r>
          </a:p>
          <a:p>
            <a:r>
              <a:rPr lang="en-GB" dirty="0"/>
              <a:t>In the next two lesson we will look in more detail at selection and iteration</a:t>
            </a:r>
          </a:p>
        </p:txBody>
      </p:sp>
    </p:spTree>
    <p:extLst>
      <p:ext uri="{BB962C8B-B14F-4D97-AF65-F5344CB8AC3E}">
        <p14:creationId xmlns:p14="http://schemas.microsoft.com/office/powerpoint/2010/main" val="8421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solidFill>
                  <a:schemeClr val="tx1"/>
                </a:solidFill>
              </a:rPr>
              <a:t>Worksheet 1</a:t>
            </a:r>
          </a:p>
        </p:txBody>
      </p:sp>
      <p:sp>
        <p:nvSpPr>
          <p:cNvPr id="5" name="Text Placeholder 4"/>
          <p:cNvSpPr>
            <a:spLocks noGrp="1"/>
          </p:cNvSpPr>
          <p:nvPr>
            <p:ph type="body" sz="quarter" idx="14"/>
          </p:nvPr>
        </p:nvSpPr>
        <p:spPr/>
        <p:txBody>
          <a:bodyPr/>
          <a:lstStyle/>
          <a:p>
            <a:pPr>
              <a:lnSpc>
                <a:spcPct val="100000"/>
              </a:lnSpc>
            </a:pPr>
            <a:r>
              <a:rPr lang="en-GB" dirty="0">
                <a:solidFill>
                  <a:schemeClr val="tx1"/>
                </a:solidFill>
              </a:rPr>
              <a:t>Complete </a:t>
            </a:r>
            <a:r>
              <a:rPr lang="en-GB" b="1" dirty="0">
                <a:solidFill>
                  <a:schemeClr val="tx1"/>
                </a:solidFill>
              </a:rPr>
              <a:t>Task 5 </a:t>
            </a:r>
            <a:r>
              <a:rPr lang="en-GB" dirty="0">
                <a:solidFill>
                  <a:schemeClr val="tx1"/>
                </a:solidFill>
              </a:rPr>
              <a:t>on the worksheet</a:t>
            </a:r>
          </a:p>
          <a:p>
            <a:pPr>
              <a:lnSpc>
                <a:spcPct val="100000"/>
              </a:lnSpc>
            </a:pPr>
            <a:endParaRPr lang="en-GB" dirty="0">
              <a:solidFill>
                <a:schemeClr val="tx1"/>
              </a:solidFill>
            </a:endParaRPr>
          </a:p>
        </p:txBody>
      </p:sp>
      <p:grpSp>
        <p:nvGrpSpPr>
          <p:cNvPr id="3" name="Group 2"/>
          <p:cNvGrpSpPr/>
          <p:nvPr/>
        </p:nvGrpSpPr>
        <p:grpSpPr>
          <a:xfrm>
            <a:off x="632298" y="3800642"/>
            <a:ext cx="4941652" cy="2714288"/>
            <a:chOff x="1001948" y="2528276"/>
            <a:chExt cx="5987729" cy="3288864"/>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253281">
              <a:off x="1001948" y="2655652"/>
              <a:ext cx="3093397" cy="3161488"/>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253281">
              <a:off x="3896280" y="2528276"/>
              <a:ext cx="3093397" cy="3240224"/>
            </a:xfrm>
            <a:prstGeom prst="rect">
              <a:avLst/>
            </a:prstGeom>
          </p:spPr>
        </p:pic>
      </p:grpSp>
    </p:spTree>
    <p:extLst>
      <p:ext uri="{BB962C8B-B14F-4D97-AF65-F5344CB8AC3E}">
        <p14:creationId xmlns:p14="http://schemas.microsoft.com/office/powerpoint/2010/main" val="251065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3967572"/>
          </a:xfrm>
        </p:spPr>
        <p:txBody>
          <a:bodyPr/>
          <a:lstStyle/>
          <a:p>
            <a:r>
              <a:rPr lang="en-GB" dirty="0"/>
              <a:t>As well as using </a:t>
            </a:r>
            <a:r>
              <a:rPr lang="en-GB" b="1" dirty="0">
                <a:solidFill>
                  <a:srgbClr val="0BD947"/>
                </a:solidFill>
              </a:rPr>
              <a:t>sequence</a:t>
            </a:r>
            <a:r>
              <a:rPr lang="en-GB" dirty="0"/>
              <a:t>, </a:t>
            </a:r>
            <a:r>
              <a:rPr lang="en-GB" b="1" dirty="0">
                <a:solidFill>
                  <a:srgbClr val="0BD947"/>
                </a:solidFill>
              </a:rPr>
              <a:t>selection</a:t>
            </a:r>
            <a:r>
              <a:rPr lang="en-GB" dirty="0"/>
              <a:t> and </a:t>
            </a:r>
            <a:r>
              <a:rPr lang="en-GB" b="1" dirty="0">
                <a:solidFill>
                  <a:srgbClr val="0BD947"/>
                </a:solidFill>
              </a:rPr>
              <a:t>iteration</a:t>
            </a:r>
            <a:r>
              <a:rPr lang="en-GB" dirty="0"/>
              <a:t> in algorithms, in Task 5 you used an </a:t>
            </a:r>
            <a:r>
              <a:rPr lang="en-GB" b="1" dirty="0">
                <a:solidFill>
                  <a:srgbClr val="0BD947"/>
                </a:solidFill>
              </a:rPr>
              <a:t>inbuilt function</a:t>
            </a:r>
          </a:p>
          <a:p>
            <a:r>
              <a:rPr lang="en-GB" dirty="0"/>
              <a:t>What was the name of the function?</a:t>
            </a:r>
          </a:p>
          <a:p>
            <a:r>
              <a:rPr lang="en-GB" dirty="0"/>
              <a:t>What did it do?</a:t>
            </a:r>
          </a:p>
          <a:p>
            <a:r>
              <a:rPr lang="en-GB" dirty="0"/>
              <a:t>How did it do it? Do you need to know?</a:t>
            </a:r>
          </a:p>
          <a:p>
            <a:r>
              <a:rPr lang="en-GB" dirty="0"/>
              <a:t>You will be using many different inbuilt functions in your programs to perform useful tasks, without having to worry how the function works</a:t>
            </a:r>
          </a:p>
        </p:txBody>
      </p:sp>
    </p:spTree>
    <p:extLst>
      <p:ext uri="{BB962C8B-B14F-4D97-AF65-F5344CB8AC3E}">
        <p14:creationId xmlns:p14="http://schemas.microsoft.com/office/powerpoint/2010/main" val="405337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95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lvl="0"/>
            <a:r>
              <a:rPr lang="en-GB" dirty="0"/>
              <a:t>Define what is meant by an “algorithm”</a:t>
            </a:r>
          </a:p>
          <a:p>
            <a:r>
              <a:rPr lang="en-GB" dirty="0"/>
              <a:t>Use standard flowchart symbols</a:t>
            </a:r>
          </a:p>
          <a:p>
            <a:pPr lvl="0"/>
            <a:r>
              <a:rPr lang="en-GB" dirty="0"/>
              <a:t>Use standard arithmetic operators</a:t>
            </a:r>
          </a:p>
          <a:p>
            <a:pPr lvl="0"/>
            <a:r>
              <a:rPr lang="en-GB" dirty="0"/>
              <a:t>Use totalling and counting</a:t>
            </a:r>
          </a:p>
        </p:txBody>
      </p:sp>
      <p:sp>
        <p:nvSpPr>
          <p:cNvPr id="4" name="Text Placeholder 3"/>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65141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246909" y="1599876"/>
            <a:ext cx="7897091" cy="5267360"/>
          </a:xfrm>
          <a:prstGeom prst="rect">
            <a:avLst/>
          </a:prstGeom>
        </p:spPr>
      </p:pic>
      <p:sp>
        <p:nvSpPr>
          <p:cNvPr id="3" name="Text Placeholder 2"/>
          <p:cNvSpPr>
            <a:spLocks noGrp="1"/>
          </p:cNvSpPr>
          <p:nvPr>
            <p:ph type="body" sz="quarter" idx="13"/>
          </p:nvPr>
        </p:nvSpPr>
        <p:spPr>
          <a:prstGeom prst="rect">
            <a:avLst/>
          </a:prstGeom>
        </p:spPr>
        <p:txBody>
          <a:bodyPr/>
          <a:lstStyle/>
          <a:p>
            <a:r>
              <a:rPr lang="en-GB" dirty="0">
                <a:solidFill>
                  <a:schemeClr val="tx1"/>
                </a:solidFill>
              </a:rPr>
              <a:t>What is an algorithm?</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rPr>
              <a:t>We use “algorithms” every day without even being aware of it</a:t>
            </a:r>
          </a:p>
          <a:p>
            <a:r>
              <a:rPr lang="en-GB" dirty="0">
                <a:solidFill>
                  <a:schemeClr val="tx1"/>
                </a:solidFill>
              </a:rPr>
              <a:t>Have you ever</a:t>
            </a:r>
          </a:p>
          <a:p>
            <a:pPr lvl="1"/>
            <a:r>
              <a:rPr lang="en-GB" dirty="0">
                <a:solidFill>
                  <a:schemeClr val="tx1"/>
                </a:solidFill>
              </a:rPr>
              <a:t>Made a cup of tea?</a:t>
            </a:r>
          </a:p>
          <a:p>
            <a:pPr lvl="1"/>
            <a:r>
              <a:rPr lang="en-GB" dirty="0">
                <a:solidFill>
                  <a:schemeClr val="tx1"/>
                </a:solidFill>
              </a:rPr>
              <a:t>Followed directions to a destination?</a:t>
            </a:r>
          </a:p>
          <a:p>
            <a:pPr lvl="1"/>
            <a:r>
              <a:rPr lang="en-GB" dirty="0">
                <a:solidFill>
                  <a:schemeClr val="tx1"/>
                </a:solidFill>
              </a:rPr>
              <a:t>Taken part in a school play?</a:t>
            </a:r>
          </a:p>
        </p:txBody>
      </p:sp>
    </p:spTree>
    <p:extLst>
      <p:ext uri="{BB962C8B-B14F-4D97-AF65-F5344CB8AC3E}">
        <p14:creationId xmlns:p14="http://schemas.microsoft.com/office/powerpoint/2010/main" val="47906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545" y="3038763"/>
            <a:ext cx="4987637" cy="3814619"/>
          </a:xfrm>
          <a:prstGeom prst="rect">
            <a:avLst/>
          </a:prstGeom>
        </p:spPr>
      </p:pic>
      <p:sp>
        <p:nvSpPr>
          <p:cNvPr id="3" name="Text Placeholder 2"/>
          <p:cNvSpPr>
            <a:spLocks noGrp="1"/>
          </p:cNvSpPr>
          <p:nvPr>
            <p:ph type="body" sz="quarter" idx="13"/>
          </p:nvPr>
        </p:nvSpPr>
        <p:spPr>
          <a:prstGeom prst="rect">
            <a:avLst/>
          </a:prstGeom>
        </p:spPr>
        <p:txBody>
          <a:bodyPr/>
          <a:lstStyle/>
          <a:p>
            <a:r>
              <a:rPr lang="en-GB" dirty="0"/>
              <a:t>An algorithm for a computer</a:t>
            </a:r>
            <a:endParaRPr lang="en-GB" sz="4000" dirty="0"/>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rPr>
              <a:t>Imagine programming a robot to do any of these things…</a:t>
            </a:r>
          </a:p>
          <a:p>
            <a:r>
              <a:rPr lang="en-GB" dirty="0">
                <a:solidFill>
                  <a:schemeClr val="tx1"/>
                </a:solidFill>
              </a:rPr>
              <a:t>What could possibly go wrong?</a:t>
            </a:r>
          </a:p>
        </p:txBody>
      </p:sp>
    </p:spTree>
    <p:extLst>
      <p:ext uri="{BB962C8B-B14F-4D97-AF65-F5344CB8AC3E}">
        <p14:creationId xmlns:p14="http://schemas.microsoft.com/office/powerpoint/2010/main" val="44174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Writing algorithms</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rPr>
              <a:t>An algorithm is a series of steps to solve a problem or carry out a task</a:t>
            </a:r>
          </a:p>
          <a:p>
            <a:r>
              <a:rPr lang="en-GB" dirty="0">
                <a:solidFill>
                  <a:schemeClr val="tx1"/>
                </a:solidFill>
              </a:rPr>
              <a:t>A flowchart is a common “tool” used to help plan and write down the steps needed</a:t>
            </a:r>
          </a:p>
          <a:p>
            <a:r>
              <a:rPr lang="en-GB" dirty="0"/>
              <a:t>How many different flowchart symbols are you familiar with?</a:t>
            </a:r>
          </a:p>
          <a:p>
            <a:pPr marL="0" indent="0">
              <a:buNone/>
            </a:pPr>
            <a:endParaRPr lang="en-GB" dirty="0"/>
          </a:p>
          <a:p>
            <a:endParaRPr lang="en-GB" dirty="0">
              <a:solidFill>
                <a:schemeClr val="tx1"/>
              </a:solidFill>
            </a:endParaRPr>
          </a:p>
          <a:p>
            <a:endParaRPr lang="en-GB" dirty="0">
              <a:solidFill>
                <a:schemeClr val="tx1"/>
              </a:solidFill>
            </a:endParaRPr>
          </a:p>
          <a:p>
            <a:endParaRPr lang="en-GB" dirty="0">
              <a:solidFill>
                <a:schemeClr val="tx1"/>
              </a:solidFill>
            </a:endParaRPr>
          </a:p>
        </p:txBody>
      </p:sp>
      <p:grpSp>
        <p:nvGrpSpPr>
          <p:cNvPr id="2" name="Group 1"/>
          <p:cNvGrpSpPr/>
          <p:nvPr/>
        </p:nvGrpSpPr>
        <p:grpSpPr>
          <a:xfrm>
            <a:off x="3357167" y="4948276"/>
            <a:ext cx="2550695" cy="697831"/>
            <a:chOff x="3043989" y="5590929"/>
            <a:chExt cx="2550695" cy="697831"/>
          </a:xfrm>
        </p:grpSpPr>
        <p:sp>
          <p:nvSpPr>
            <p:cNvPr id="5" name="Flowchart: Terminator 4"/>
            <p:cNvSpPr/>
            <p:nvPr/>
          </p:nvSpPr>
          <p:spPr>
            <a:xfrm>
              <a:off x="3043989" y="5590929"/>
              <a:ext cx="2550695" cy="697831"/>
            </a:xfrm>
            <a:prstGeom prst="flowChartTerminator">
              <a:avLst/>
            </a:prstGeom>
            <a:solidFill>
              <a:srgbClr val="0BD94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chemeClr val="bg1"/>
                </a:solidFill>
              </a:endParaRPr>
            </a:p>
          </p:txBody>
        </p:sp>
        <p:sp>
          <p:nvSpPr>
            <p:cNvPr id="6" name="TextBox 5"/>
            <p:cNvSpPr txBox="1"/>
            <p:nvPr/>
          </p:nvSpPr>
          <p:spPr>
            <a:xfrm>
              <a:off x="3293008" y="5618637"/>
              <a:ext cx="2045368" cy="646331"/>
            </a:xfrm>
            <a:prstGeom prst="rect">
              <a:avLst/>
            </a:prstGeom>
            <a:noFill/>
          </p:spPr>
          <p:txBody>
            <a:bodyPr wrap="square" rtlCol="0">
              <a:spAutoFit/>
            </a:bodyPr>
            <a:lstStyle/>
            <a:p>
              <a:pPr algn="ctr"/>
              <a:r>
                <a:rPr lang="en-GB" sz="3600" b="1" dirty="0">
                  <a:solidFill>
                    <a:schemeClr val="bg1"/>
                  </a:solidFill>
                  <a:latin typeface="Arial" panose="020B0604020202020204" pitchFamily="34" charset="0"/>
                  <a:cs typeface="Arial" panose="020B0604020202020204" pitchFamily="34" charset="0"/>
                </a:rPr>
                <a:t>Start</a:t>
              </a:r>
            </a:p>
          </p:txBody>
        </p:sp>
      </p:grpSp>
    </p:spTree>
    <p:extLst>
      <p:ext uri="{BB962C8B-B14F-4D97-AF65-F5344CB8AC3E}">
        <p14:creationId xmlns:p14="http://schemas.microsoft.com/office/powerpoint/2010/main" val="201822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Drawing a flowchart</a:t>
            </a:r>
          </a:p>
          <a:p>
            <a:endParaRPr lang="en-GB" dirty="0"/>
          </a:p>
        </p:txBody>
      </p:sp>
      <p:sp>
        <p:nvSpPr>
          <p:cNvPr id="5" name="Text Placeholder 4"/>
          <p:cNvSpPr>
            <a:spLocks noGrp="1"/>
          </p:cNvSpPr>
          <p:nvPr>
            <p:ph type="body" sz="quarter" idx="14"/>
          </p:nvPr>
        </p:nvSpPr>
        <p:spPr>
          <a:xfrm>
            <a:off x="724280" y="1704179"/>
            <a:ext cx="4147217" cy="3453607"/>
          </a:xfrm>
        </p:spPr>
        <p:txBody>
          <a:bodyPr/>
          <a:lstStyle/>
          <a:p>
            <a:r>
              <a:rPr lang="en-GB" sz="2400" dirty="0"/>
              <a:t>An algorithm is a series of steps to solve a problem or carry out a task</a:t>
            </a:r>
          </a:p>
          <a:p>
            <a:r>
              <a:rPr lang="en-GB" sz="2400" dirty="0"/>
              <a:t>What algorithm does this flowchart represent?</a:t>
            </a:r>
          </a:p>
          <a:p>
            <a:endParaRPr lang="en-GB" sz="2400" dirty="0"/>
          </a:p>
        </p:txBody>
      </p:sp>
      <p:grpSp>
        <p:nvGrpSpPr>
          <p:cNvPr id="7" name="Group 6"/>
          <p:cNvGrpSpPr/>
          <p:nvPr/>
        </p:nvGrpSpPr>
        <p:grpSpPr>
          <a:xfrm>
            <a:off x="5276870" y="1726109"/>
            <a:ext cx="3491729" cy="4427093"/>
            <a:chOff x="4791571" y="1660205"/>
            <a:chExt cx="4003517" cy="5075979"/>
          </a:xfrm>
        </p:grpSpPr>
        <p:cxnSp>
          <p:nvCxnSpPr>
            <p:cNvPr id="40" name="Straight Connector 39"/>
            <p:cNvCxnSpPr/>
            <p:nvPr/>
          </p:nvCxnSpPr>
          <p:spPr>
            <a:xfrm>
              <a:off x="5751094" y="5781025"/>
              <a:ext cx="0" cy="535992"/>
            </a:xfrm>
            <a:prstGeom prst="line">
              <a:avLst/>
            </a:prstGeom>
            <a:ln>
              <a:solidFill>
                <a:srgbClr val="94D4CC"/>
              </a:solidFill>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751094" y="5052899"/>
              <a:ext cx="0" cy="385802"/>
            </a:xfrm>
            <a:prstGeom prst="straightConnector1">
              <a:avLst/>
            </a:prstGeom>
            <a:ln>
              <a:solidFill>
                <a:srgbClr val="94D4CC"/>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8092411" y="3425203"/>
              <a:ext cx="28608" cy="975073"/>
            </a:xfrm>
            <a:prstGeom prst="straightConnector1">
              <a:avLst/>
            </a:prstGeom>
            <a:ln>
              <a:solidFill>
                <a:srgbClr val="94D4CC"/>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6532121" y="4717832"/>
              <a:ext cx="684169" cy="0"/>
            </a:xfrm>
            <a:prstGeom prst="straightConnector1">
              <a:avLst/>
            </a:prstGeom>
            <a:ln>
              <a:solidFill>
                <a:srgbClr val="94D4CC"/>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21" idx="2"/>
            </p:cNvCxnSpPr>
            <p:nvPr/>
          </p:nvCxnSpPr>
          <p:spPr>
            <a:xfrm>
              <a:off x="5751094" y="2189594"/>
              <a:ext cx="0" cy="2528237"/>
            </a:xfrm>
            <a:prstGeom prst="line">
              <a:avLst/>
            </a:prstGeom>
            <a:ln>
              <a:solidFill>
                <a:srgbClr val="94D4CC"/>
              </a:solidFill>
            </a:ln>
            <a:effectLst/>
          </p:spPr>
          <p:style>
            <a:lnRef idx="2">
              <a:schemeClr val="accent1"/>
            </a:lnRef>
            <a:fillRef idx="0">
              <a:schemeClr val="accent1"/>
            </a:fillRef>
            <a:effectRef idx="1">
              <a:schemeClr val="accent1"/>
            </a:effectRef>
            <a:fontRef idx="minor">
              <a:schemeClr val="tx1"/>
            </a:fontRef>
          </p:style>
        </p:cxnSp>
        <p:sp>
          <p:nvSpPr>
            <p:cNvPr id="17" name="Flowchart: Data 16"/>
            <p:cNvSpPr/>
            <p:nvPr/>
          </p:nvSpPr>
          <p:spPr>
            <a:xfrm>
              <a:off x="7008395" y="4362956"/>
              <a:ext cx="1786693" cy="815140"/>
            </a:xfrm>
            <a:prstGeom prst="flowChartInputOutpu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8" name="Flowchart: Data 17"/>
            <p:cNvSpPr/>
            <p:nvPr/>
          </p:nvSpPr>
          <p:spPr>
            <a:xfrm>
              <a:off x="4853792" y="3529764"/>
              <a:ext cx="1786693" cy="559607"/>
            </a:xfrm>
            <a:prstGeom prst="flowChartInputOutpu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9" name="Flowchart: Decision 18"/>
            <p:cNvSpPr/>
            <p:nvPr/>
          </p:nvSpPr>
          <p:spPr>
            <a:xfrm>
              <a:off x="4831037" y="4289904"/>
              <a:ext cx="1834818" cy="882973"/>
            </a:xfrm>
            <a:prstGeom prst="flowChartDecision">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grpSp>
          <p:nvGrpSpPr>
            <p:cNvPr id="20" name="Group 19"/>
            <p:cNvGrpSpPr/>
            <p:nvPr/>
          </p:nvGrpSpPr>
          <p:grpSpPr>
            <a:xfrm>
              <a:off x="4794583" y="1660205"/>
              <a:ext cx="1913022" cy="529389"/>
              <a:chOff x="3043990" y="5005137"/>
              <a:chExt cx="1913022" cy="529389"/>
            </a:xfrm>
            <a:solidFill>
              <a:srgbClr val="00A88E"/>
            </a:solidFill>
            <a:effectLst/>
          </p:grpSpPr>
          <p:sp>
            <p:nvSpPr>
              <p:cNvPr id="21" name="Flowchart: Terminator 20"/>
              <p:cNvSpPr/>
              <p:nvPr/>
            </p:nvSpPr>
            <p:spPr>
              <a:xfrm>
                <a:off x="3043990" y="5005137"/>
                <a:ext cx="1913022" cy="529389"/>
              </a:xfrm>
              <a:prstGeom prst="flowChartTerminator">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3242084" y="5052418"/>
                <a:ext cx="1534027" cy="400110"/>
              </a:xfrm>
              <a:prstGeom prst="rec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Start</a:t>
                </a:r>
              </a:p>
            </p:txBody>
          </p:sp>
        </p:grpSp>
        <p:sp>
          <p:nvSpPr>
            <p:cNvPr id="23" name="Flowchart: Data 22"/>
            <p:cNvSpPr/>
            <p:nvPr/>
          </p:nvSpPr>
          <p:spPr>
            <a:xfrm>
              <a:off x="4859562" y="2416839"/>
              <a:ext cx="1787050" cy="868422"/>
            </a:xfrm>
            <a:prstGeom prst="flowChartInputOutpu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24" name="Flowchart: Data 23"/>
            <p:cNvSpPr/>
            <p:nvPr/>
          </p:nvSpPr>
          <p:spPr>
            <a:xfrm>
              <a:off x="4859560" y="5429410"/>
              <a:ext cx="1786693" cy="624987"/>
            </a:xfrm>
            <a:prstGeom prst="flowChartInputOutpu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grpSp>
          <p:nvGrpSpPr>
            <p:cNvPr id="25" name="Group 24"/>
            <p:cNvGrpSpPr/>
            <p:nvPr/>
          </p:nvGrpSpPr>
          <p:grpSpPr>
            <a:xfrm>
              <a:off x="4791571" y="2482339"/>
              <a:ext cx="3872271" cy="4253845"/>
              <a:chOff x="3043990" y="1205626"/>
              <a:chExt cx="3872271" cy="4328900"/>
            </a:xfrm>
            <a:solidFill>
              <a:srgbClr val="00A88E"/>
            </a:solidFill>
            <a:effectLst/>
          </p:grpSpPr>
          <p:sp>
            <p:nvSpPr>
              <p:cNvPr id="26" name="Flowchart: Terminator 25"/>
              <p:cNvSpPr/>
              <p:nvPr/>
            </p:nvSpPr>
            <p:spPr>
              <a:xfrm>
                <a:off x="3043990" y="5005137"/>
                <a:ext cx="1913022" cy="529389"/>
              </a:xfrm>
              <a:prstGeom prst="flowChartTerminator">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3260556" y="5051766"/>
                <a:ext cx="1534027" cy="375849"/>
              </a:xfrm>
              <a:prstGeom prst="rect">
                <a:avLst/>
              </a:prstGeom>
              <a:solidFill>
                <a:srgbClr val="0BD947"/>
              </a:solid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End</a:t>
                </a:r>
              </a:p>
            </p:txBody>
          </p:sp>
          <p:sp>
            <p:nvSpPr>
              <p:cNvPr id="28" name="TextBox 27"/>
              <p:cNvSpPr txBox="1"/>
              <p:nvPr/>
            </p:nvSpPr>
            <p:spPr>
              <a:xfrm>
                <a:off x="3223612" y="1205626"/>
                <a:ext cx="1534027" cy="751697"/>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Ask new user to input their chosen ID</a:t>
                </a:r>
              </a:p>
            </p:txBody>
          </p:sp>
          <p:sp>
            <p:nvSpPr>
              <p:cNvPr id="29" name="TextBox 28"/>
              <p:cNvSpPr txBox="1"/>
              <p:nvPr/>
            </p:nvSpPr>
            <p:spPr>
              <a:xfrm>
                <a:off x="5422530" y="3125937"/>
                <a:ext cx="1493731" cy="751697"/>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Output “Choose another ID”</a:t>
                </a:r>
              </a:p>
            </p:txBody>
          </p:sp>
          <p:sp>
            <p:nvSpPr>
              <p:cNvPr id="30" name="TextBox 29"/>
              <p:cNvSpPr txBox="1"/>
              <p:nvPr/>
            </p:nvSpPr>
            <p:spPr>
              <a:xfrm>
                <a:off x="3192648" y="3129368"/>
                <a:ext cx="1660360" cy="754140"/>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Is this </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ID already in use?</a:t>
                </a:r>
              </a:p>
            </p:txBody>
          </p:sp>
          <p:sp>
            <p:nvSpPr>
              <p:cNvPr id="31" name="TextBox 30"/>
              <p:cNvSpPr txBox="1"/>
              <p:nvPr/>
            </p:nvSpPr>
            <p:spPr>
              <a:xfrm>
                <a:off x="3166886" y="2370879"/>
                <a:ext cx="1534027" cy="323203"/>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Input ID</a:t>
                </a:r>
              </a:p>
            </p:txBody>
          </p:sp>
          <p:sp>
            <p:nvSpPr>
              <p:cNvPr id="32" name="TextBox 31"/>
              <p:cNvSpPr txBox="1"/>
              <p:nvPr/>
            </p:nvSpPr>
            <p:spPr>
              <a:xfrm>
                <a:off x="3205779" y="4335955"/>
                <a:ext cx="1534027" cy="323203"/>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Store ID</a:t>
                </a:r>
              </a:p>
            </p:txBody>
          </p:sp>
          <p:sp>
            <p:nvSpPr>
              <p:cNvPr id="33" name="TextBox 32"/>
              <p:cNvSpPr txBox="1"/>
              <p:nvPr/>
            </p:nvSpPr>
            <p:spPr>
              <a:xfrm>
                <a:off x="4833975" y="3127645"/>
                <a:ext cx="592375" cy="359115"/>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Yes</a:t>
                </a:r>
              </a:p>
            </p:txBody>
          </p:sp>
          <p:sp>
            <p:nvSpPr>
              <p:cNvPr id="34" name="TextBox 33"/>
              <p:cNvSpPr txBox="1"/>
              <p:nvPr/>
            </p:nvSpPr>
            <p:spPr>
              <a:xfrm>
                <a:off x="3935642" y="3876588"/>
                <a:ext cx="592375" cy="359115"/>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No</a:t>
                </a:r>
              </a:p>
            </p:txBody>
          </p:sp>
        </p:grpSp>
        <p:cxnSp>
          <p:nvCxnSpPr>
            <p:cNvPr id="37" name="Straight Arrow Connector 36"/>
            <p:cNvCxnSpPr/>
            <p:nvPr/>
          </p:nvCxnSpPr>
          <p:spPr>
            <a:xfrm flipH="1">
              <a:off x="5751095" y="3425203"/>
              <a:ext cx="2369924" cy="0"/>
            </a:xfrm>
            <a:prstGeom prst="straightConnector1">
              <a:avLst/>
            </a:prstGeom>
            <a:ln>
              <a:solidFill>
                <a:srgbClr val="94D4CC"/>
              </a:solidFill>
              <a:tailEnd type="triangle" w="lg"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9063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Flowchart symbols</a:t>
            </a:r>
          </a:p>
        </p:txBody>
      </p:sp>
      <p:sp>
        <p:nvSpPr>
          <p:cNvPr id="3" name="Text Placeholder 2"/>
          <p:cNvSpPr>
            <a:spLocks noGrp="1"/>
          </p:cNvSpPr>
          <p:nvPr>
            <p:ph type="body" sz="quarter" idx="14"/>
          </p:nvPr>
        </p:nvSpPr>
        <p:spPr/>
        <p:txBody>
          <a:bodyPr/>
          <a:lstStyle/>
          <a:p>
            <a:pPr marL="0" indent="0">
              <a:buNone/>
            </a:pPr>
            <a:r>
              <a:rPr lang="en-GB" dirty="0"/>
              <a:t> </a:t>
            </a:r>
          </a:p>
        </p:txBody>
      </p:sp>
      <p:sp>
        <p:nvSpPr>
          <p:cNvPr id="4" name="Text Placeholder 2"/>
          <p:cNvSpPr txBox="1">
            <a:spLocks/>
          </p:cNvSpPr>
          <p:nvPr/>
        </p:nvSpPr>
        <p:spPr>
          <a:xfrm>
            <a:off x="724280" y="906713"/>
            <a:ext cx="7816470" cy="670772"/>
          </a:xfrm>
          <a:prstGeom prst="rect">
            <a:avLst/>
          </a:prstGeom>
        </p:spPr>
        <p:txBody>
          <a:bodyPr lIns="0">
            <a:noAutofit/>
          </a:bodyPr>
          <a:lstStyle>
            <a:lvl1pPr marL="0" indent="0" algn="l" defTabSz="457200" rtl="0" eaLnBrk="1" latinLnBrk="0" hangingPunct="1">
              <a:lnSpc>
                <a:spcPts val="3900"/>
              </a:lnSpc>
              <a:spcBef>
                <a:spcPts val="0"/>
              </a:spcBef>
              <a:spcAft>
                <a:spcPts val="1500"/>
              </a:spcAft>
              <a:buFont typeface="Arial"/>
              <a:buNone/>
              <a:defRPr sz="4000" b="1" i="0" kern="1200">
                <a:solidFill>
                  <a:schemeClr val="tx1"/>
                </a:solidFill>
                <a:latin typeface="Arial"/>
                <a:ea typeface="+mn-ea"/>
                <a:cs typeface="Arial"/>
              </a:defRPr>
            </a:lvl1pPr>
            <a:lvl2pPr marL="457200" indent="-457200" algn="l" defTabSz="457200" rtl="0" eaLnBrk="1" latinLnBrk="0" hangingPunct="1">
              <a:lnSpc>
                <a:spcPts val="2500"/>
              </a:lnSpc>
              <a:spcBef>
                <a:spcPts val="0"/>
              </a:spcBef>
              <a:spcAft>
                <a:spcPts val="1000"/>
              </a:spcAft>
              <a:buFont typeface="Arial"/>
              <a:buNone/>
              <a:defRPr sz="4000" b="0" kern="1200">
                <a:solidFill>
                  <a:schemeClr val="tx1">
                    <a:lumMod val="50000"/>
                    <a:lumOff val="50000"/>
                  </a:schemeClr>
                </a:solidFill>
                <a:latin typeface="Arial"/>
                <a:ea typeface="+mn-ea"/>
                <a:cs typeface="Arial"/>
              </a:defRPr>
            </a:lvl2pPr>
            <a:lvl3pPr marL="0" indent="0" algn="l" defTabSz="457200" rtl="0" eaLnBrk="1" latinLnBrk="0" hangingPunct="1">
              <a:lnSpc>
                <a:spcPts val="3600"/>
              </a:lnSpc>
              <a:spcBef>
                <a:spcPts val="0"/>
              </a:spcBef>
              <a:buFont typeface="Arial"/>
              <a:buNone/>
              <a:defRPr sz="3000" kern="1200">
                <a:solidFill>
                  <a:schemeClr val="tx1">
                    <a:lumMod val="50000"/>
                    <a:lumOff val="50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p:txBody>
      </p:sp>
      <p:sp>
        <p:nvSpPr>
          <p:cNvPr id="5" name="Text Placeholder 3"/>
          <p:cNvSpPr txBox="1">
            <a:spLocks/>
          </p:cNvSpPr>
          <p:nvPr/>
        </p:nvSpPr>
        <p:spPr>
          <a:xfrm>
            <a:off x="311405" y="1514209"/>
            <a:ext cx="7816085" cy="4991754"/>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00A88E"/>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94D4CC"/>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a:p>
          <a:p>
            <a:pPr marL="0" indent="0">
              <a:buFont typeface="Arial"/>
              <a:buNone/>
            </a:pPr>
            <a:endParaRPr lang="en-GB"/>
          </a:p>
          <a:p>
            <a:endParaRPr lang="en-GB" dirty="0"/>
          </a:p>
        </p:txBody>
      </p:sp>
      <p:grpSp>
        <p:nvGrpSpPr>
          <p:cNvPr id="6" name="Group 5"/>
          <p:cNvGrpSpPr/>
          <p:nvPr/>
        </p:nvGrpSpPr>
        <p:grpSpPr>
          <a:xfrm>
            <a:off x="728573" y="1865056"/>
            <a:ext cx="1913022" cy="529389"/>
            <a:chOff x="3043990" y="5005137"/>
            <a:chExt cx="1913022" cy="529389"/>
          </a:xfrm>
          <a:solidFill>
            <a:srgbClr val="0BD947"/>
          </a:solidFill>
        </p:grpSpPr>
        <p:sp>
          <p:nvSpPr>
            <p:cNvPr id="7" name="Flowchart: Terminator 6"/>
            <p:cNvSpPr/>
            <p:nvPr/>
          </p:nvSpPr>
          <p:spPr>
            <a:xfrm>
              <a:off x="3043990" y="5005137"/>
              <a:ext cx="1913022" cy="529389"/>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260556" y="5073451"/>
              <a:ext cx="1534027" cy="4001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Start</a:t>
              </a:r>
            </a:p>
          </p:txBody>
        </p:sp>
      </p:grpSp>
      <p:grpSp>
        <p:nvGrpSpPr>
          <p:cNvPr id="12" name="Group 11"/>
          <p:cNvGrpSpPr/>
          <p:nvPr/>
        </p:nvGrpSpPr>
        <p:grpSpPr>
          <a:xfrm>
            <a:off x="3247099" y="2963102"/>
            <a:ext cx="2202439" cy="782460"/>
            <a:chOff x="613605" y="3477128"/>
            <a:chExt cx="1805106" cy="782460"/>
          </a:xfrm>
        </p:grpSpPr>
        <p:sp>
          <p:nvSpPr>
            <p:cNvPr id="13" name="Flowchart: Data 12"/>
            <p:cNvSpPr/>
            <p:nvPr/>
          </p:nvSpPr>
          <p:spPr>
            <a:xfrm>
              <a:off x="613605" y="3477128"/>
              <a:ext cx="1786693" cy="782460"/>
            </a:xfrm>
            <a:prstGeom prst="flowChartInputOutpu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626006" y="3661336"/>
              <a:ext cx="1792705"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Input/Output</a:t>
              </a:r>
            </a:p>
          </p:txBody>
        </p:sp>
      </p:grpSp>
      <p:grpSp>
        <p:nvGrpSpPr>
          <p:cNvPr id="15" name="Group 14"/>
          <p:cNvGrpSpPr/>
          <p:nvPr/>
        </p:nvGrpSpPr>
        <p:grpSpPr>
          <a:xfrm>
            <a:off x="712835" y="2871761"/>
            <a:ext cx="1936629" cy="926432"/>
            <a:chOff x="620404" y="4572000"/>
            <a:chExt cx="1936629" cy="926432"/>
          </a:xfrm>
          <a:solidFill>
            <a:srgbClr val="0BD947"/>
          </a:solidFill>
        </p:grpSpPr>
        <p:sp>
          <p:nvSpPr>
            <p:cNvPr id="16" name="Flowchart: Process 15"/>
            <p:cNvSpPr/>
            <p:nvPr/>
          </p:nvSpPr>
          <p:spPr>
            <a:xfrm>
              <a:off x="679779" y="4572000"/>
              <a:ext cx="1877254" cy="926432"/>
            </a:xfrm>
            <a:prstGeom prst="flowChartProcess">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620404" y="4716785"/>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dirty="0"/>
                <a:t>Calculation/</a:t>
              </a:r>
              <a:br>
                <a:rPr lang="en-GB" dirty="0"/>
              </a:br>
              <a:r>
                <a:rPr lang="en-GB" dirty="0"/>
                <a:t>Assignment</a:t>
              </a:r>
            </a:p>
          </p:txBody>
        </p:sp>
      </p:grpSp>
      <p:grpSp>
        <p:nvGrpSpPr>
          <p:cNvPr id="20" name="Group 19"/>
          <p:cNvGrpSpPr/>
          <p:nvPr/>
        </p:nvGrpSpPr>
        <p:grpSpPr>
          <a:xfrm>
            <a:off x="3234518" y="4110014"/>
            <a:ext cx="2192557" cy="782460"/>
            <a:chOff x="603294" y="3477128"/>
            <a:chExt cx="1797004" cy="782460"/>
          </a:xfrm>
          <a:solidFill>
            <a:srgbClr val="0BD947"/>
          </a:solidFill>
        </p:grpSpPr>
        <p:sp>
          <p:nvSpPr>
            <p:cNvPr id="21" name="Flowchart: Data 20"/>
            <p:cNvSpPr/>
            <p:nvPr/>
          </p:nvSpPr>
          <p:spPr>
            <a:xfrm>
              <a:off x="613605" y="3477128"/>
              <a:ext cx="1786693" cy="782460"/>
            </a:xfrm>
            <a:prstGeom prst="flowChartInputOutpu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603294" y="3679810"/>
              <a:ext cx="1792705"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dirty="0"/>
                <a:t>Input Grade</a:t>
              </a:r>
            </a:p>
          </p:txBody>
        </p:sp>
      </p:grpSp>
      <p:grpSp>
        <p:nvGrpSpPr>
          <p:cNvPr id="23" name="Group 22"/>
          <p:cNvGrpSpPr/>
          <p:nvPr/>
        </p:nvGrpSpPr>
        <p:grpSpPr>
          <a:xfrm>
            <a:off x="720704" y="4155036"/>
            <a:ext cx="1955683" cy="926432"/>
            <a:chOff x="636303" y="4572000"/>
            <a:chExt cx="1955683" cy="926432"/>
          </a:xfrm>
          <a:solidFill>
            <a:srgbClr val="0BD947"/>
          </a:solidFill>
        </p:grpSpPr>
        <p:sp>
          <p:nvSpPr>
            <p:cNvPr id="24" name="Flowchart: Process 23"/>
            <p:cNvSpPr/>
            <p:nvPr/>
          </p:nvSpPr>
          <p:spPr>
            <a:xfrm>
              <a:off x="679779" y="4572000"/>
              <a:ext cx="1912207" cy="926432"/>
            </a:xfrm>
            <a:prstGeom prst="flowChartProcess">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36303" y="4616534"/>
              <a:ext cx="1928760" cy="6033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dirty="0"/>
                <a:t>Count = 1</a:t>
              </a:r>
            </a:p>
          </p:txBody>
        </p:sp>
      </p:grpSp>
      <p:grpSp>
        <p:nvGrpSpPr>
          <p:cNvPr id="26" name="Group 25"/>
          <p:cNvGrpSpPr/>
          <p:nvPr/>
        </p:nvGrpSpPr>
        <p:grpSpPr>
          <a:xfrm>
            <a:off x="712835" y="5292595"/>
            <a:ext cx="1936629" cy="941579"/>
            <a:chOff x="620404" y="4556853"/>
            <a:chExt cx="1936629" cy="941579"/>
          </a:xfrm>
          <a:solidFill>
            <a:srgbClr val="0BD947"/>
          </a:solidFill>
        </p:grpSpPr>
        <p:sp>
          <p:nvSpPr>
            <p:cNvPr id="27" name="Flowchart: Process 26"/>
            <p:cNvSpPr/>
            <p:nvPr/>
          </p:nvSpPr>
          <p:spPr>
            <a:xfrm>
              <a:off x="679779" y="4572000"/>
              <a:ext cx="1877254" cy="926432"/>
            </a:xfrm>
            <a:prstGeom prst="flowChartProcess">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620404" y="4556853"/>
              <a:ext cx="1928760" cy="6294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dirty="0"/>
                <a:t>Total = Total + A</a:t>
              </a:r>
            </a:p>
          </p:txBody>
        </p:sp>
      </p:grpSp>
      <p:grpSp>
        <p:nvGrpSpPr>
          <p:cNvPr id="29" name="Group 28"/>
          <p:cNvGrpSpPr/>
          <p:nvPr/>
        </p:nvGrpSpPr>
        <p:grpSpPr>
          <a:xfrm>
            <a:off x="3232069" y="5226041"/>
            <a:ext cx="2187308" cy="782460"/>
            <a:chOff x="610868" y="3477128"/>
            <a:chExt cx="1792705" cy="782460"/>
          </a:xfrm>
          <a:solidFill>
            <a:srgbClr val="0BD947"/>
          </a:solidFill>
        </p:grpSpPr>
        <p:sp>
          <p:nvSpPr>
            <p:cNvPr id="30" name="Flowchart: Data 29"/>
            <p:cNvSpPr/>
            <p:nvPr/>
          </p:nvSpPr>
          <p:spPr>
            <a:xfrm>
              <a:off x="613605" y="3477128"/>
              <a:ext cx="1786693" cy="782460"/>
            </a:xfrm>
            <a:prstGeom prst="flowChartInputOutpu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610868" y="3670572"/>
              <a:ext cx="1792705"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dirty="0"/>
                <a:t>Output Total</a:t>
              </a:r>
            </a:p>
          </p:txBody>
        </p:sp>
      </p:grpSp>
      <p:grpSp>
        <p:nvGrpSpPr>
          <p:cNvPr id="48" name="Group 47"/>
          <p:cNvGrpSpPr/>
          <p:nvPr/>
        </p:nvGrpSpPr>
        <p:grpSpPr>
          <a:xfrm>
            <a:off x="5754741" y="1846252"/>
            <a:ext cx="2748173" cy="4422836"/>
            <a:chOff x="6059534" y="1846252"/>
            <a:chExt cx="2748173" cy="4422836"/>
          </a:xfrm>
          <a:solidFill>
            <a:srgbClr val="0BD947"/>
          </a:solidFill>
        </p:grpSpPr>
        <p:cxnSp>
          <p:nvCxnSpPr>
            <p:cNvPr id="45" name="Straight Arrow Connector 44"/>
            <p:cNvCxnSpPr/>
            <p:nvPr/>
          </p:nvCxnSpPr>
          <p:spPr>
            <a:xfrm>
              <a:off x="7190556" y="3745562"/>
              <a:ext cx="0" cy="651817"/>
            </a:xfrm>
            <a:prstGeom prst="straightConnector1">
              <a:avLst/>
            </a:prstGeom>
            <a:grpFill/>
            <a:ln>
              <a:solidFill>
                <a:srgbClr val="94D4CC"/>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190556" y="5617271"/>
              <a:ext cx="0" cy="651817"/>
            </a:xfrm>
            <a:prstGeom prst="straightConnector1">
              <a:avLst/>
            </a:prstGeom>
            <a:grpFill/>
            <a:ln>
              <a:solidFill>
                <a:srgbClr val="94D4CC"/>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8199093" y="5254238"/>
              <a:ext cx="608614" cy="3258"/>
            </a:xfrm>
            <a:prstGeom prst="straightConnector1">
              <a:avLst/>
            </a:prstGeom>
            <a:grpFill/>
            <a:ln>
              <a:solidFill>
                <a:srgbClr val="94D4CC"/>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8199093" y="3363568"/>
              <a:ext cx="608614" cy="3258"/>
            </a:xfrm>
            <a:prstGeom prst="straightConnector1">
              <a:avLst/>
            </a:prstGeom>
            <a:grpFill/>
            <a:ln>
              <a:solidFill>
                <a:srgbClr val="94D4CC"/>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234045" y="1846252"/>
              <a:ext cx="1913022" cy="529389"/>
              <a:chOff x="3043990" y="5005137"/>
              <a:chExt cx="1913022" cy="529389"/>
            </a:xfrm>
            <a:grpFill/>
          </p:grpSpPr>
          <p:sp>
            <p:nvSpPr>
              <p:cNvPr id="10" name="Flowchart: Terminator 9"/>
              <p:cNvSpPr/>
              <p:nvPr/>
            </p:nvSpPr>
            <p:spPr>
              <a:xfrm>
                <a:off x="3043990" y="5005137"/>
                <a:ext cx="1913022" cy="529389"/>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3260556" y="5061654"/>
                <a:ext cx="1534027" cy="4001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End</a:t>
                </a:r>
              </a:p>
            </p:txBody>
          </p:sp>
        </p:grpSp>
        <p:sp>
          <p:nvSpPr>
            <p:cNvPr id="18" name="Flowchart: Decision 17"/>
            <p:cNvSpPr/>
            <p:nvPr/>
          </p:nvSpPr>
          <p:spPr>
            <a:xfrm>
              <a:off x="6059534" y="2839645"/>
              <a:ext cx="2268863" cy="1054361"/>
            </a:xfrm>
            <a:prstGeom prst="flowChartDecisi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6235614" y="3169666"/>
              <a:ext cx="1911453"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Decision</a:t>
              </a:r>
            </a:p>
          </p:txBody>
        </p:sp>
        <p:sp>
          <p:nvSpPr>
            <p:cNvPr id="32" name="Flowchart: Decision 31"/>
            <p:cNvSpPr/>
            <p:nvPr/>
          </p:nvSpPr>
          <p:spPr>
            <a:xfrm>
              <a:off x="6077002" y="4725526"/>
              <a:ext cx="2251395" cy="1054361"/>
            </a:xfrm>
            <a:prstGeom prst="flowChartDecisi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6287033" y="5072995"/>
              <a:ext cx="1911453"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dirty="0"/>
                <a:t>Is Count = 10?</a:t>
              </a:r>
            </a:p>
          </p:txBody>
        </p:sp>
        <p:sp>
          <p:nvSpPr>
            <p:cNvPr id="38" name="TextBox 37"/>
            <p:cNvSpPr txBox="1"/>
            <p:nvPr/>
          </p:nvSpPr>
          <p:spPr>
            <a:xfrm>
              <a:off x="7163633" y="3934803"/>
              <a:ext cx="59237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Yes</a:t>
              </a:r>
            </a:p>
          </p:txBody>
        </p:sp>
        <p:sp>
          <p:nvSpPr>
            <p:cNvPr id="39" name="TextBox 38"/>
            <p:cNvSpPr txBox="1"/>
            <p:nvPr/>
          </p:nvSpPr>
          <p:spPr>
            <a:xfrm>
              <a:off x="7163633" y="5774798"/>
              <a:ext cx="59237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Yes</a:t>
              </a:r>
            </a:p>
          </p:txBody>
        </p:sp>
        <p:sp>
          <p:nvSpPr>
            <p:cNvPr id="41" name="TextBox 40"/>
            <p:cNvSpPr txBox="1"/>
            <p:nvPr/>
          </p:nvSpPr>
          <p:spPr>
            <a:xfrm>
              <a:off x="8127490" y="3018888"/>
              <a:ext cx="59237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No</a:t>
              </a:r>
            </a:p>
          </p:txBody>
        </p:sp>
        <p:sp>
          <p:nvSpPr>
            <p:cNvPr id="44" name="TextBox 43"/>
            <p:cNvSpPr txBox="1"/>
            <p:nvPr/>
          </p:nvSpPr>
          <p:spPr>
            <a:xfrm>
              <a:off x="8127490" y="4896802"/>
              <a:ext cx="59237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No</a:t>
              </a:r>
            </a:p>
          </p:txBody>
        </p:sp>
      </p:grpSp>
    </p:spTree>
    <p:extLst>
      <p:ext uri="{BB962C8B-B14F-4D97-AF65-F5344CB8AC3E}">
        <p14:creationId xmlns:p14="http://schemas.microsoft.com/office/powerpoint/2010/main" val="109933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Arithmetic operators</a:t>
            </a:r>
          </a:p>
        </p:txBody>
      </p:sp>
      <p:sp>
        <p:nvSpPr>
          <p:cNvPr id="3" name="Text Placeholder 2"/>
          <p:cNvSpPr>
            <a:spLocks noGrp="1"/>
          </p:cNvSpPr>
          <p:nvPr>
            <p:ph type="body" sz="quarter" idx="14"/>
          </p:nvPr>
        </p:nvSpPr>
        <p:spPr>
          <a:xfrm>
            <a:off x="724280" y="1704179"/>
            <a:ext cx="7797230" cy="4227064"/>
          </a:xfrm>
        </p:spPr>
        <p:txBody>
          <a:bodyPr/>
          <a:lstStyle/>
          <a:p>
            <a:r>
              <a:rPr lang="en-GB" dirty="0"/>
              <a:t>The following operators are used for calculations:</a:t>
            </a:r>
          </a:p>
          <a:p>
            <a:pPr marL="0" indent="0">
              <a:spcAft>
                <a:spcPts val="600"/>
              </a:spcAft>
              <a:buNone/>
              <a:tabLst>
                <a:tab pos="358775" algn="l"/>
                <a:tab pos="2779713" algn="l"/>
                <a:tab pos="3225800" algn="l"/>
              </a:tabLst>
            </a:pPr>
            <a:r>
              <a:rPr lang="en-GB" dirty="0"/>
              <a:t>	</a:t>
            </a:r>
            <a:r>
              <a:rPr lang="en-GB" sz="2000" dirty="0">
                <a:solidFill>
                  <a:srgbClr val="0BD947"/>
                </a:solidFill>
              </a:rPr>
              <a:t>Addition	+</a:t>
            </a:r>
          </a:p>
          <a:p>
            <a:pPr marL="0" indent="0">
              <a:spcAft>
                <a:spcPts val="600"/>
              </a:spcAft>
              <a:buNone/>
              <a:tabLst>
                <a:tab pos="358775" algn="l"/>
                <a:tab pos="2779713" algn="l"/>
                <a:tab pos="3225800" algn="l"/>
              </a:tabLst>
            </a:pPr>
            <a:r>
              <a:rPr lang="en-GB" sz="2000" dirty="0">
                <a:solidFill>
                  <a:srgbClr val="0BD947"/>
                </a:solidFill>
              </a:rPr>
              <a:t>	Subtraction	-</a:t>
            </a:r>
          </a:p>
          <a:p>
            <a:pPr marL="0" indent="0">
              <a:spcAft>
                <a:spcPts val="600"/>
              </a:spcAft>
              <a:buNone/>
              <a:tabLst>
                <a:tab pos="358775" algn="l"/>
                <a:tab pos="2779713" algn="l"/>
                <a:tab pos="3225800" algn="l"/>
              </a:tabLst>
            </a:pPr>
            <a:r>
              <a:rPr lang="en-GB" sz="2000" dirty="0">
                <a:solidFill>
                  <a:srgbClr val="0BD947"/>
                </a:solidFill>
              </a:rPr>
              <a:t>	Multiplication	*</a:t>
            </a:r>
          </a:p>
          <a:p>
            <a:pPr marL="0" indent="0">
              <a:spcAft>
                <a:spcPts val="600"/>
              </a:spcAft>
              <a:buNone/>
              <a:tabLst>
                <a:tab pos="358775" algn="l"/>
                <a:tab pos="2779713" algn="l"/>
                <a:tab pos="3225800" algn="l"/>
              </a:tabLst>
            </a:pPr>
            <a:r>
              <a:rPr lang="en-GB" sz="2000" dirty="0">
                <a:solidFill>
                  <a:srgbClr val="0BD947"/>
                </a:solidFill>
              </a:rPr>
              <a:t>	Division	/</a:t>
            </a:r>
          </a:p>
          <a:p>
            <a:pPr marL="0" indent="0">
              <a:spcAft>
                <a:spcPts val="600"/>
              </a:spcAft>
              <a:buNone/>
              <a:tabLst>
                <a:tab pos="358775" algn="l"/>
                <a:tab pos="2779713" algn="l"/>
                <a:tab pos="3225800" algn="l"/>
              </a:tabLst>
            </a:pPr>
            <a:r>
              <a:rPr lang="en-GB" sz="2000" dirty="0">
                <a:solidFill>
                  <a:srgbClr val="0BD947"/>
                </a:solidFill>
              </a:rPr>
              <a:t>	Exponentiation	**		e.g. 2**3 = 8</a:t>
            </a:r>
          </a:p>
          <a:p>
            <a:pPr marL="0" indent="0">
              <a:spcAft>
                <a:spcPts val="600"/>
              </a:spcAft>
              <a:buNone/>
              <a:tabLst>
                <a:tab pos="358775" algn="l"/>
                <a:tab pos="2779713" algn="l"/>
                <a:tab pos="3225800" algn="l"/>
              </a:tabLst>
            </a:pPr>
            <a:r>
              <a:rPr lang="en-GB" sz="2000" dirty="0">
                <a:solidFill>
                  <a:srgbClr val="0BD947"/>
                </a:solidFill>
              </a:rPr>
              <a:t>	Integer division	div		e.g. 17 div 3   = 5</a:t>
            </a:r>
          </a:p>
          <a:p>
            <a:pPr marL="0" indent="0">
              <a:spcAft>
                <a:spcPts val="600"/>
              </a:spcAft>
              <a:buNone/>
              <a:tabLst>
                <a:tab pos="358775" algn="l"/>
                <a:tab pos="2779713" algn="l"/>
                <a:tab pos="3225800" algn="l"/>
              </a:tabLst>
            </a:pPr>
            <a:r>
              <a:rPr lang="en-GB" sz="2000" dirty="0">
                <a:solidFill>
                  <a:srgbClr val="0BD947"/>
                </a:solidFill>
              </a:rPr>
              <a:t>	Remainder	mod	e.g. 17 mod 3 = 2</a:t>
            </a:r>
            <a:endParaRPr lang="en-GB" sz="1050" dirty="0"/>
          </a:p>
          <a:p>
            <a:pPr>
              <a:spcBef>
                <a:spcPts val="600"/>
              </a:spcBef>
              <a:spcAft>
                <a:spcPts val="600"/>
              </a:spcAft>
              <a:tabLst>
                <a:tab pos="358775" algn="l"/>
                <a:tab pos="1701800" algn="l"/>
                <a:tab pos="2779713" algn="l"/>
                <a:tab pos="3225800" algn="l"/>
              </a:tabLst>
            </a:pPr>
            <a:r>
              <a:rPr lang="en-GB" dirty="0"/>
              <a:t>Calculate: cost = ((5 * 7) + 3) / 4</a:t>
            </a:r>
          </a:p>
          <a:p>
            <a:pPr marL="0" indent="0">
              <a:spcAft>
                <a:spcPts val="600"/>
              </a:spcAft>
              <a:buNone/>
              <a:tabLst>
                <a:tab pos="358775" algn="l"/>
                <a:tab pos="1701800" algn="l"/>
                <a:tab pos="2779713" algn="l"/>
                <a:tab pos="3225800" algn="l"/>
              </a:tabLst>
            </a:pPr>
            <a:r>
              <a:rPr lang="en-GB" dirty="0"/>
              <a:t>		 x = ((3**2) * 4 + 7)) div 4</a:t>
            </a:r>
          </a:p>
        </p:txBody>
      </p:sp>
    </p:spTree>
    <p:extLst>
      <p:ext uri="{BB962C8B-B14F-4D97-AF65-F5344CB8AC3E}">
        <p14:creationId xmlns:p14="http://schemas.microsoft.com/office/powerpoint/2010/main" val="348216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Counting and totalling</a:t>
            </a:r>
          </a:p>
        </p:txBody>
      </p:sp>
      <p:sp>
        <p:nvSpPr>
          <p:cNvPr id="3" name="Text Placeholder 2"/>
          <p:cNvSpPr>
            <a:spLocks noGrp="1"/>
          </p:cNvSpPr>
          <p:nvPr>
            <p:ph type="body" sz="quarter" idx="14"/>
          </p:nvPr>
        </p:nvSpPr>
        <p:spPr>
          <a:xfrm>
            <a:off x="724280" y="1704179"/>
            <a:ext cx="7797230" cy="4133913"/>
          </a:xfrm>
        </p:spPr>
        <p:txBody>
          <a:bodyPr/>
          <a:lstStyle/>
          <a:p>
            <a:r>
              <a:rPr lang="en-GB" dirty="0"/>
              <a:t>The statement  </a:t>
            </a:r>
            <a:r>
              <a:rPr lang="en-GB" dirty="0">
                <a:solidFill>
                  <a:srgbClr val="0BD947"/>
                </a:solidFill>
              </a:rPr>
              <a:t>count = count + 1 </a:t>
            </a:r>
            <a:r>
              <a:rPr lang="en-GB" dirty="0"/>
              <a:t>means “Add </a:t>
            </a:r>
            <a:r>
              <a:rPr lang="en-GB" dirty="0">
                <a:solidFill>
                  <a:srgbClr val="0BD947"/>
                </a:solidFill>
              </a:rPr>
              <a:t>1</a:t>
            </a:r>
            <a:r>
              <a:rPr lang="en-GB" dirty="0"/>
              <a:t> to the </a:t>
            </a:r>
            <a:r>
              <a:rPr lang="en-GB" dirty="0">
                <a:solidFill>
                  <a:srgbClr val="0BD947"/>
                </a:solidFill>
              </a:rPr>
              <a:t>variable</a:t>
            </a:r>
            <a:r>
              <a:rPr lang="en-GB" dirty="0"/>
              <a:t>, called </a:t>
            </a:r>
            <a:r>
              <a:rPr lang="en-GB" dirty="0">
                <a:solidFill>
                  <a:srgbClr val="0BD947"/>
                </a:solidFill>
              </a:rPr>
              <a:t>count</a:t>
            </a:r>
            <a:r>
              <a:rPr lang="en-GB" dirty="0"/>
              <a:t>”</a:t>
            </a:r>
          </a:p>
          <a:p>
            <a:endParaRPr lang="en-GB" dirty="0"/>
          </a:p>
          <a:p>
            <a:pPr marL="0" indent="-7937">
              <a:buNone/>
            </a:pPr>
            <a:endParaRPr lang="en-GB" dirty="0"/>
          </a:p>
          <a:p>
            <a:pPr lvl="1"/>
            <a:endParaRPr lang="en-GB" dirty="0"/>
          </a:p>
        </p:txBody>
      </p:sp>
      <p:grpSp>
        <p:nvGrpSpPr>
          <p:cNvPr id="25" name="Group 24"/>
          <p:cNvGrpSpPr/>
          <p:nvPr/>
        </p:nvGrpSpPr>
        <p:grpSpPr>
          <a:xfrm>
            <a:off x="3510519" y="2633918"/>
            <a:ext cx="2654611" cy="3893491"/>
            <a:chOff x="2844146" y="1648813"/>
            <a:chExt cx="2914103" cy="4279229"/>
          </a:xfrm>
        </p:grpSpPr>
        <p:sp>
          <p:nvSpPr>
            <p:cNvPr id="26" name="Flowchart: Data 25"/>
            <p:cNvSpPr/>
            <p:nvPr/>
          </p:nvSpPr>
          <p:spPr>
            <a:xfrm>
              <a:off x="2844146" y="5298131"/>
              <a:ext cx="2179976" cy="629911"/>
            </a:xfrm>
            <a:prstGeom prst="flowChartInputOutpu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prstClr val="white"/>
                </a:solidFill>
                <a:latin typeface="Arial" panose="020B0604020202020204" pitchFamily="34" charset="0"/>
                <a:cs typeface="Arial" panose="020B0604020202020204" pitchFamily="34" charset="0"/>
              </a:endParaRPr>
            </a:p>
          </p:txBody>
        </p:sp>
        <p:sp>
          <p:nvSpPr>
            <p:cNvPr id="27" name="TextBox 26"/>
            <p:cNvSpPr txBox="1"/>
            <p:nvPr/>
          </p:nvSpPr>
          <p:spPr>
            <a:xfrm>
              <a:off x="2844146" y="5410252"/>
              <a:ext cx="2187312"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600" b="0" dirty="0">
                  <a:solidFill>
                    <a:prstClr val="white"/>
                  </a:solidFill>
                </a:rPr>
                <a:t>Output total</a:t>
              </a:r>
            </a:p>
          </p:txBody>
        </p:sp>
        <p:cxnSp>
          <p:nvCxnSpPr>
            <p:cNvPr id="28" name="Straight Arrow Connector 27"/>
            <p:cNvCxnSpPr/>
            <p:nvPr/>
          </p:nvCxnSpPr>
          <p:spPr>
            <a:xfrm>
              <a:off x="3929095" y="5096310"/>
              <a:ext cx="0" cy="184993"/>
            </a:xfrm>
            <a:prstGeom prst="straightConnector1">
              <a:avLst/>
            </a:prstGeom>
            <a:ln>
              <a:solidFill>
                <a:srgbClr val="0BD94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932469" y="4121954"/>
              <a:ext cx="0" cy="210541"/>
            </a:xfrm>
            <a:prstGeom prst="straightConnector1">
              <a:avLst/>
            </a:prstGeom>
            <a:ln>
              <a:solidFill>
                <a:srgbClr val="0BD947"/>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166406" y="1648813"/>
              <a:ext cx="1523725" cy="724611"/>
              <a:chOff x="646602" y="4572000"/>
              <a:chExt cx="1928760" cy="926432"/>
            </a:xfrm>
            <a:solidFill>
              <a:srgbClr val="0BD947"/>
            </a:solidFill>
          </p:grpSpPr>
          <p:sp>
            <p:nvSpPr>
              <p:cNvPr id="44" name="Flowchart: Process 43"/>
              <p:cNvSpPr/>
              <p:nvPr/>
            </p:nvSpPr>
            <p:spPr>
              <a:xfrm>
                <a:off x="679779" y="4572000"/>
                <a:ext cx="1877254" cy="926432"/>
              </a:xfrm>
              <a:prstGeom prst="flowChartProcess">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prstClr val="white"/>
                  </a:solidFill>
                  <a:latin typeface="Arial" panose="020B0604020202020204" pitchFamily="34" charset="0"/>
                  <a:cs typeface="Arial" panose="020B0604020202020204" pitchFamily="34" charset="0"/>
                </a:endParaRPr>
              </a:p>
            </p:txBody>
          </p:sp>
          <p:sp>
            <p:nvSpPr>
              <p:cNvPr id="45" name="TextBox 44"/>
              <p:cNvSpPr txBox="1"/>
              <p:nvPr/>
            </p:nvSpPr>
            <p:spPr>
              <a:xfrm>
                <a:off x="646602" y="4706950"/>
                <a:ext cx="1928760" cy="6294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600" b="0" dirty="0">
                    <a:solidFill>
                      <a:prstClr val="white"/>
                    </a:solidFill>
                  </a:rPr>
                  <a:t>total = 0</a:t>
                </a:r>
              </a:p>
              <a:p>
                <a:r>
                  <a:rPr lang="en-GB" sz="1600" b="0" dirty="0">
                    <a:solidFill>
                      <a:prstClr val="white"/>
                    </a:solidFill>
                  </a:rPr>
                  <a:t>count = 0</a:t>
                </a:r>
              </a:p>
            </p:txBody>
          </p:sp>
        </p:grpSp>
        <p:cxnSp>
          <p:nvCxnSpPr>
            <p:cNvPr id="31" name="Straight Arrow Connector 30"/>
            <p:cNvCxnSpPr/>
            <p:nvPr/>
          </p:nvCxnSpPr>
          <p:spPr>
            <a:xfrm>
              <a:off x="3942002" y="2373424"/>
              <a:ext cx="0" cy="184993"/>
            </a:xfrm>
            <a:prstGeom prst="straightConnector1">
              <a:avLst/>
            </a:prstGeom>
            <a:ln>
              <a:solidFill>
                <a:srgbClr val="0BD947"/>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3174274" y="2529890"/>
              <a:ext cx="1523725" cy="724611"/>
              <a:chOff x="646602" y="4572000"/>
              <a:chExt cx="1928760" cy="926432"/>
            </a:xfrm>
            <a:solidFill>
              <a:srgbClr val="0BD947"/>
            </a:solidFill>
          </p:grpSpPr>
          <p:sp>
            <p:nvSpPr>
              <p:cNvPr id="42" name="Flowchart: Process 41"/>
              <p:cNvSpPr/>
              <p:nvPr/>
            </p:nvSpPr>
            <p:spPr>
              <a:xfrm>
                <a:off x="679779" y="4572000"/>
                <a:ext cx="1877254" cy="926432"/>
              </a:xfrm>
              <a:prstGeom prst="flowChartProcess">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prstClr val="white"/>
                  </a:solidFill>
                  <a:latin typeface="Arial" panose="020B0604020202020204" pitchFamily="34" charset="0"/>
                  <a:cs typeface="Arial" panose="020B0604020202020204" pitchFamily="34" charset="0"/>
                </a:endParaRPr>
              </a:p>
            </p:txBody>
          </p:sp>
          <p:sp>
            <p:nvSpPr>
              <p:cNvPr id="43" name="TextBox 42"/>
              <p:cNvSpPr txBox="1"/>
              <p:nvPr/>
            </p:nvSpPr>
            <p:spPr>
              <a:xfrm>
                <a:off x="646602" y="4706950"/>
                <a:ext cx="1928760" cy="6294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600" b="0" dirty="0">
                    <a:solidFill>
                      <a:prstClr val="white"/>
                    </a:solidFill>
                  </a:rPr>
                  <a:t>count = count + 1</a:t>
                </a:r>
              </a:p>
            </p:txBody>
          </p:sp>
        </p:grpSp>
        <p:cxnSp>
          <p:nvCxnSpPr>
            <p:cNvPr id="33" name="Straight Arrow Connector 32"/>
            <p:cNvCxnSpPr/>
            <p:nvPr/>
          </p:nvCxnSpPr>
          <p:spPr>
            <a:xfrm>
              <a:off x="3917406" y="3225973"/>
              <a:ext cx="0" cy="184993"/>
            </a:xfrm>
            <a:prstGeom prst="straightConnector1">
              <a:avLst/>
            </a:prstGeom>
            <a:ln>
              <a:solidFill>
                <a:srgbClr val="0BD947"/>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3163297" y="3410966"/>
              <a:ext cx="1523725" cy="724611"/>
              <a:chOff x="646602" y="4572000"/>
              <a:chExt cx="1928760" cy="926432"/>
            </a:xfrm>
            <a:solidFill>
              <a:srgbClr val="0BD947"/>
            </a:solidFill>
          </p:grpSpPr>
          <p:sp>
            <p:nvSpPr>
              <p:cNvPr id="40" name="Flowchart: Process 39"/>
              <p:cNvSpPr/>
              <p:nvPr/>
            </p:nvSpPr>
            <p:spPr>
              <a:xfrm>
                <a:off x="679779" y="4572000"/>
                <a:ext cx="1877254" cy="926432"/>
              </a:xfrm>
              <a:prstGeom prst="flowChartProcess">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prstClr val="white"/>
                  </a:solidFill>
                  <a:latin typeface="Arial" panose="020B0604020202020204" pitchFamily="34" charset="0"/>
                  <a:cs typeface="Arial" panose="020B0604020202020204" pitchFamily="34" charset="0"/>
                </a:endParaRPr>
              </a:p>
            </p:txBody>
          </p:sp>
          <p:sp>
            <p:nvSpPr>
              <p:cNvPr id="41" name="TextBox 40"/>
              <p:cNvSpPr txBox="1"/>
              <p:nvPr/>
            </p:nvSpPr>
            <p:spPr>
              <a:xfrm>
                <a:off x="646602" y="4706950"/>
                <a:ext cx="1928760" cy="6294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600" b="0" dirty="0">
                    <a:solidFill>
                      <a:prstClr val="white"/>
                    </a:solidFill>
                  </a:rPr>
                  <a:t>total = total + count</a:t>
                </a:r>
              </a:p>
            </p:txBody>
          </p:sp>
        </p:grpSp>
        <p:sp>
          <p:nvSpPr>
            <p:cNvPr id="35" name="Flowchart: Decision 34"/>
            <p:cNvSpPr/>
            <p:nvPr/>
          </p:nvSpPr>
          <p:spPr>
            <a:xfrm>
              <a:off x="3018420" y="4317725"/>
              <a:ext cx="1847163" cy="778585"/>
            </a:xfrm>
            <a:prstGeom prst="flowChartDecision">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prstClr val="white"/>
                </a:solidFill>
                <a:latin typeface="Arial" panose="020B0604020202020204" pitchFamily="34" charset="0"/>
                <a:cs typeface="Arial" panose="020B0604020202020204" pitchFamily="34" charset="0"/>
              </a:endParaRPr>
            </a:p>
          </p:txBody>
        </p:sp>
        <p:cxnSp>
          <p:nvCxnSpPr>
            <p:cNvPr id="36" name="Straight Arrow Connector 35"/>
            <p:cNvCxnSpPr/>
            <p:nvPr/>
          </p:nvCxnSpPr>
          <p:spPr>
            <a:xfrm>
              <a:off x="4853226" y="4694660"/>
              <a:ext cx="892666" cy="0"/>
            </a:xfrm>
            <a:prstGeom prst="straightConnector1">
              <a:avLst/>
            </a:prstGeom>
            <a:ln w="28575">
              <a:solidFill>
                <a:srgbClr val="0BD947"/>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V="1">
              <a:off x="5745892" y="2453563"/>
              <a:ext cx="0" cy="2241098"/>
            </a:xfrm>
            <a:prstGeom prst="line">
              <a:avLst/>
            </a:prstGeom>
            <a:ln w="28575">
              <a:solidFill>
                <a:srgbClr val="0BD947"/>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a:off x="3942002" y="2465920"/>
              <a:ext cx="1816247" cy="0"/>
            </a:xfrm>
            <a:prstGeom prst="straightConnector1">
              <a:avLst/>
            </a:prstGeom>
            <a:ln w="28575">
              <a:solidFill>
                <a:srgbClr val="0BD947"/>
              </a:solidFill>
              <a:tailEnd type="triangle"/>
            </a:ln>
            <a:effectLst/>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031459" y="4354796"/>
              <a:ext cx="638705" cy="37209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No</a:t>
              </a:r>
            </a:p>
          </p:txBody>
        </p:sp>
      </p:grpSp>
      <p:sp>
        <p:nvSpPr>
          <p:cNvPr id="46" name="TextBox 45"/>
          <p:cNvSpPr txBox="1"/>
          <p:nvPr/>
        </p:nvSpPr>
        <p:spPr>
          <a:xfrm>
            <a:off x="3909707" y="5142866"/>
            <a:ext cx="1280160" cy="584775"/>
          </a:xfrm>
          <a:prstGeom prst="rect">
            <a:avLst/>
          </a:prstGeom>
          <a:noFill/>
        </p:spPr>
        <p:txBody>
          <a:bodyPr wrap="square" rtlCol="0">
            <a:spAutoFit/>
          </a:bodyPr>
          <a:lstStyle/>
          <a:p>
            <a:pPr algn="ctr"/>
            <a:r>
              <a:rPr lang="en-GB" sz="1600" dirty="0">
                <a:solidFill>
                  <a:schemeClr val="bg1"/>
                </a:solidFill>
              </a:rPr>
              <a:t>Is count = 1000?</a:t>
            </a:r>
          </a:p>
        </p:txBody>
      </p:sp>
    </p:spTree>
    <p:extLst>
      <p:ext uri="{BB962C8B-B14F-4D97-AF65-F5344CB8AC3E}">
        <p14:creationId xmlns:p14="http://schemas.microsoft.com/office/powerpoint/2010/main" val="124122489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F8776C-01B6-46D3-86D7-6185F0D13918}">
  <ds:schemaRef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ef05dc5-97a2-498b-bf7c-bd189143a1ff"/>
    <ds:schemaRef ds:uri="http://www.w3.org/XML/1998/namespace"/>
  </ds:schemaRefs>
</ds:datastoreItem>
</file>

<file path=customXml/itemProps2.xml><?xml version="1.0" encoding="utf-8"?>
<ds:datastoreItem xmlns:ds="http://schemas.openxmlformats.org/officeDocument/2006/customXml" ds:itemID="{6D4DC20F-2191-490C-AAC6-373310929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B03895-19B4-4D69-BCBA-BB5FCDF2F7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8</Template>
  <TotalTime>965</TotalTime>
  <Words>417</Words>
  <Application>Microsoft Office PowerPoint</Application>
  <PresentationFormat>On-screen Show (4:3)</PresentationFormat>
  <Paragraphs>95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Museo900-Regular</vt:lpstr>
      <vt:lpstr>Museo 700</vt:lpstr>
      <vt:lpstr>Calibri</vt:lpstr>
      <vt:lpstr>Museo 900</vt:lpstr>
      <vt:lpstr>Arial</vt:lpstr>
      <vt:lpstr>Museo 100</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Heathcote</dc:creator>
  <cp:lastModifiedBy>Rob Heathcote</cp:lastModifiedBy>
  <cp:revision>49</cp:revision>
  <cp:lastPrinted>2015-05-11T08:27:46Z</cp:lastPrinted>
  <dcterms:created xsi:type="dcterms:W3CDTF">2015-05-06T08:02:29Z</dcterms:created>
  <dcterms:modified xsi:type="dcterms:W3CDTF">2019-01-31T11:12:50Z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