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9" r:id="rId4"/>
    <p:sldId id="260" r:id="rId5"/>
    <p:sldId id="261" r:id="rId6"/>
    <p:sldId id="262" r:id="rId7"/>
    <p:sldId id="263" r:id="rId8"/>
    <p:sldId id="264" r:id="rId9"/>
    <p:sldId id="275" r:id="rId10"/>
    <p:sldId id="276" r:id="rId11"/>
    <p:sldId id="265" r:id="rId12"/>
    <p:sldId id="266" r:id="rId13"/>
    <p:sldId id="277" r:id="rId14"/>
    <p:sldId id="267" r:id="rId15"/>
    <p:sldId id="268" r:id="rId16"/>
    <p:sldId id="269" r:id="rId17"/>
    <p:sldId id="270" r:id="rId18"/>
    <p:sldId id="271" r:id="rId19"/>
    <p:sldId id="272" r:id="rId20"/>
    <p:sldId id="273" r:id="rId21"/>
    <p:sldId id="274" r:id="rId22"/>
  </p:sldIdLst>
  <p:sldSz cx="9144000" cy="6858000" type="screen4x3"/>
  <p:notesSz cx="6858000" cy="9144000"/>
  <p:embeddedFontLst>
    <p:embeddedFont>
      <p:font typeface="Museo900-Regular" panose="02000000000000000000" pitchFamily="2" charset="0"/>
      <p:bold r:id="rId24"/>
    </p:embeddedFont>
    <p:embeddedFont>
      <p:font typeface="Museo300-Regular" panose="02000000000000000000" pitchFamily="2"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6EA"/>
    <a:srgbClr val="B65DB6"/>
    <a:srgbClr val="D7098A"/>
    <a:srgbClr val="4E0072"/>
    <a:srgbClr val="8F53A1"/>
    <a:srgbClr val="F68D21"/>
    <a:srgbClr val="636466"/>
    <a:srgbClr val="646363"/>
    <a:srgbClr val="FEBB12"/>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5" name="Picture 4" descr="Arrow Unit 1.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8100" y="426085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098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2331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65DB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1.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Searching the web</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13" name="Picture 12"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Searching the web</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Unit 1.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Searching the web</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4" name="TextBox 1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Searching the web</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baseline="0" dirty="0">
                <a:solidFill>
                  <a:srgbClr val="FFFFFF"/>
                </a:solidFill>
                <a:effectLst>
                  <a:glow rad="228600">
                    <a:schemeClr val="tx1">
                      <a:alpha val="40000"/>
                    </a:schemeClr>
                  </a:glow>
                </a:effectLst>
                <a:latin typeface="Arial"/>
                <a:cs typeface="Arial"/>
              </a:rPr>
              <a:t>Searching the web</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78336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about/datacenters/gallery/#/all"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Searching the Web</a:t>
            </a:r>
          </a:p>
          <a:p>
            <a:pPr lvl="1">
              <a:lnSpc>
                <a:spcPts val="3000"/>
              </a:lnSpc>
              <a:spcBef>
                <a:spcPts val="600"/>
              </a:spcBef>
            </a:pPr>
            <a:r>
              <a:rPr lang="en-US" dirty="0"/>
              <a:t>Using computers safely, effectively </a:t>
            </a:r>
            <a:br>
              <a:rPr lang="en-US" dirty="0"/>
            </a:br>
            <a:r>
              <a:rPr lang="en-US" dirty="0"/>
              <a:t>and responsibly</a:t>
            </a:r>
          </a:p>
          <a:p>
            <a:pPr lvl="1">
              <a:spcBef>
                <a:spcPts val="2400"/>
              </a:spcBef>
            </a:pPr>
            <a:r>
              <a:rPr lang="en-GB" dirty="0">
                <a:solidFill>
                  <a:srgbClr val="D01492"/>
                </a:solidFill>
              </a:rPr>
              <a:t>3</a:t>
            </a:r>
            <a:r>
              <a:rPr lang="en-US" baseline="30000" dirty="0" err="1">
                <a:solidFill>
                  <a:srgbClr val="D01492"/>
                </a:solidFill>
              </a:rPr>
              <a:t>rd</a:t>
            </a:r>
            <a:r>
              <a:rPr lang="en-US" dirty="0">
                <a:solidFill>
                  <a:srgbClr val="D01492"/>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Targeted adverts</a:t>
            </a:r>
          </a:p>
        </p:txBody>
      </p:sp>
      <p:sp>
        <p:nvSpPr>
          <p:cNvPr id="3" name="Text Placeholder 2"/>
          <p:cNvSpPr>
            <a:spLocks noGrp="1"/>
          </p:cNvSpPr>
          <p:nvPr>
            <p:ph type="body" sz="quarter" idx="14"/>
          </p:nvPr>
        </p:nvSpPr>
        <p:spPr>
          <a:xfrm>
            <a:off x="724280" y="1702800"/>
            <a:ext cx="7816469" cy="3580781"/>
          </a:xfrm>
        </p:spPr>
        <p:txBody>
          <a:bodyPr/>
          <a:lstStyle/>
          <a:p>
            <a:r>
              <a:rPr lang="en-GB" dirty="0"/>
              <a:t>By using cookies, advertisers can make a good guess at what interests you</a:t>
            </a:r>
          </a:p>
          <a:p>
            <a:r>
              <a:rPr lang="en-GB" dirty="0"/>
              <a:t>If you visit a site which sells watercolour paintbrushes, adverts for similar stuff may appear on other websites, or social media or news feeds</a:t>
            </a:r>
          </a:p>
          <a:p>
            <a:pPr lvl="1"/>
            <a:r>
              <a:rPr lang="en-GB" dirty="0"/>
              <a:t>You can delete some or all cookies if you want to, using settings in your browser</a:t>
            </a:r>
          </a:p>
        </p:txBody>
      </p:sp>
    </p:spTree>
    <p:extLst>
      <p:ext uri="{BB962C8B-B14F-4D97-AF65-F5344CB8AC3E}">
        <p14:creationId xmlns:p14="http://schemas.microsoft.com/office/powerpoint/2010/main" val="363166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8236840" cy="670772"/>
          </a:xfrm>
        </p:spPr>
        <p:txBody>
          <a:bodyPr/>
          <a:lstStyle/>
          <a:p>
            <a:r>
              <a:rPr lang="en-GB" dirty="0"/>
              <a:t>How accurate is the information?</a:t>
            </a:r>
          </a:p>
        </p:txBody>
      </p:sp>
      <p:sp>
        <p:nvSpPr>
          <p:cNvPr id="3" name="Text Placeholder 2"/>
          <p:cNvSpPr>
            <a:spLocks noGrp="1"/>
          </p:cNvSpPr>
          <p:nvPr>
            <p:ph type="body" sz="quarter" idx="14"/>
          </p:nvPr>
        </p:nvSpPr>
        <p:spPr/>
        <p:txBody>
          <a:bodyPr/>
          <a:lstStyle/>
          <a:p>
            <a:r>
              <a:rPr lang="en-GB" dirty="0"/>
              <a:t>Anyone can post anything on the Internet</a:t>
            </a:r>
          </a:p>
          <a:p>
            <a:pPr lvl="1"/>
            <a:r>
              <a:rPr lang="en-GB" dirty="0"/>
              <a:t>What would you look at when deciding whether information </a:t>
            </a:r>
            <a:br>
              <a:rPr lang="en-GB" dirty="0"/>
            </a:br>
            <a:r>
              <a:rPr lang="en-GB" dirty="0"/>
              <a:t>is correct?</a:t>
            </a:r>
          </a:p>
          <a:p>
            <a:endParaRPr lang="en-GB" dirty="0"/>
          </a:p>
        </p:txBody>
      </p:sp>
    </p:spTree>
    <p:extLst>
      <p:ext uri="{BB962C8B-B14F-4D97-AF65-F5344CB8AC3E}">
        <p14:creationId xmlns:p14="http://schemas.microsoft.com/office/powerpoint/2010/main" val="193106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Is it correct?</a:t>
            </a:r>
          </a:p>
        </p:txBody>
      </p:sp>
      <p:sp>
        <p:nvSpPr>
          <p:cNvPr id="3" name="Text Placeholder 2"/>
          <p:cNvSpPr>
            <a:spLocks noGrp="1"/>
          </p:cNvSpPr>
          <p:nvPr>
            <p:ph type="body" sz="quarter" idx="14"/>
          </p:nvPr>
        </p:nvSpPr>
        <p:spPr/>
        <p:txBody>
          <a:bodyPr/>
          <a:lstStyle/>
          <a:p>
            <a:r>
              <a:rPr lang="en-GB" sz="2400" dirty="0"/>
              <a:t>Who is the author of the page? Have you heard of them? Is there contact information?</a:t>
            </a:r>
          </a:p>
          <a:p>
            <a:r>
              <a:rPr lang="en-GB" sz="2400" dirty="0"/>
              <a:t>Is the information up to date? When was it last updated?</a:t>
            </a:r>
          </a:p>
          <a:p>
            <a:r>
              <a:rPr lang="en-GB" sz="2400" dirty="0"/>
              <a:t>What is the purpose of the page – information, public service, news source, advertising etc?</a:t>
            </a:r>
          </a:p>
          <a:p>
            <a:r>
              <a:rPr lang="en-GB" sz="2400" dirty="0"/>
              <a:t>Is there a copyright symbol on the page? Who owns the copyright?</a:t>
            </a:r>
          </a:p>
          <a:p>
            <a:r>
              <a:rPr lang="en-GB" sz="2400" dirty="0"/>
              <a:t>Are there any references?</a:t>
            </a:r>
          </a:p>
          <a:p>
            <a:endParaRPr lang="en-GB" dirty="0"/>
          </a:p>
        </p:txBody>
      </p:sp>
    </p:spTree>
    <p:extLst>
      <p:ext uri="{BB962C8B-B14F-4D97-AF65-F5344CB8AC3E}">
        <p14:creationId xmlns:p14="http://schemas.microsoft.com/office/powerpoint/2010/main" val="2584309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Fake news</a:t>
            </a:r>
          </a:p>
        </p:txBody>
      </p:sp>
      <p:sp>
        <p:nvSpPr>
          <p:cNvPr id="3" name="Text Placeholder 2"/>
          <p:cNvSpPr>
            <a:spLocks noGrp="1"/>
          </p:cNvSpPr>
          <p:nvPr>
            <p:ph type="body" sz="quarter" idx="14"/>
          </p:nvPr>
        </p:nvSpPr>
        <p:spPr/>
        <p:txBody>
          <a:bodyPr/>
          <a:lstStyle/>
          <a:p>
            <a:r>
              <a:rPr lang="en-GB" dirty="0"/>
              <a:t>Some fake news is easy to spot, such as the joke story about a “London Bus found buried at the South Pole”</a:t>
            </a:r>
          </a:p>
          <a:p>
            <a:r>
              <a:rPr lang="en-GB" dirty="0"/>
              <a:t>Other stories, particularly with statistics or unnamed ‘inside sources’, are harder to check</a:t>
            </a:r>
          </a:p>
          <a:p>
            <a:pPr lvl="1"/>
            <a:r>
              <a:rPr lang="en-GB" dirty="0"/>
              <a:t>This has encouraged fact-checking websites to investigate and expose deliberately misleading news stories</a:t>
            </a:r>
          </a:p>
          <a:p>
            <a:r>
              <a:rPr lang="en-GB" dirty="0"/>
              <a:t>If you’re at all unsure, speak to an adult that you trust about the story, to find out a bit more about it</a:t>
            </a:r>
          </a:p>
        </p:txBody>
      </p:sp>
    </p:spTree>
    <p:extLst>
      <p:ext uri="{BB962C8B-B14F-4D97-AF65-F5344CB8AC3E}">
        <p14:creationId xmlns:p14="http://schemas.microsoft.com/office/powerpoint/2010/main" val="402125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Reliability of information</a:t>
            </a:r>
          </a:p>
        </p:txBody>
      </p:sp>
      <p:pic>
        <p:nvPicPr>
          <p:cNvPr id="4" name="Picture 2" descr="C:\Users\Rob\Dropbox\PG Online Marketing (1)\KS3 Using Computers Effectively, Safely and Responsibly - Heathcote\images\DHMO.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59271" y="1731419"/>
            <a:ext cx="5746487" cy="444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8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Wikipedia</a:t>
            </a:r>
          </a:p>
        </p:txBody>
      </p:sp>
      <p:sp>
        <p:nvSpPr>
          <p:cNvPr id="3" name="Text Placeholder 2"/>
          <p:cNvSpPr>
            <a:spLocks noGrp="1"/>
          </p:cNvSpPr>
          <p:nvPr>
            <p:ph type="body" sz="quarter" idx="14"/>
          </p:nvPr>
        </p:nvSpPr>
        <p:spPr/>
        <p:txBody>
          <a:bodyPr/>
          <a:lstStyle/>
          <a:p>
            <a:pPr marL="0" indent="0">
              <a:buNone/>
            </a:pPr>
            <a:r>
              <a:rPr lang="en-GB" sz="2000" i="1" dirty="0"/>
              <a:t>“Wikipedia is a collaboratively edited, multilingual, free Internet encyclopaedia supported by the non-profit Wikimedia Foundation.”</a:t>
            </a:r>
          </a:p>
          <a:p>
            <a:r>
              <a:rPr lang="en-GB" sz="2400" dirty="0"/>
              <a:t>How does Wikipedia differ from a traditional printed encyclopaedia?</a:t>
            </a:r>
          </a:p>
          <a:p>
            <a:pPr lvl="1"/>
            <a:r>
              <a:rPr lang="en-GB" sz="1900" dirty="0"/>
              <a:t>Would you trust a traditional encyclopaedia?</a:t>
            </a:r>
          </a:p>
          <a:p>
            <a:pPr lvl="1"/>
            <a:r>
              <a:rPr lang="en-GB" sz="1900" dirty="0"/>
              <a:t>Would you trust information on Wikipedia?</a:t>
            </a:r>
          </a:p>
          <a:p>
            <a:endParaRPr lang="en-GB" dirty="0"/>
          </a:p>
        </p:txBody>
      </p:sp>
      <p:pic>
        <p:nvPicPr>
          <p:cNvPr id="4" name="Picture 2" descr="C:\Users\Rob\Dropbox\PG Online Marketing (1)\KS3 Using Computers Effectively, Safely and Responsibly - Heathcote\images\encylopedias.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7509"/>
          <a:stretch/>
        </p:blipFill>
        <p:spPr bwMode="auto">
          <a:xfrm>
            <a:off x="-247884" y="4547997"/>
            <a:ext cx="9691790" cy="229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5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2A74E39-4974-41B5-BBCE-873927CD3F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24281" y="1831379"/>
            <a:ext cx="7816470" cy="4358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Wikipedia: number of articles</a:t>
            </a:r>
          </a:p>
        </p:txBody>
      </p:sp>
    </p:spTree>
    <p:extLst>
      <p:ext uri="{BB962C8B-B14F-4D97-AF65-F5344CB8AC3E}">
        <p14:creationId xmlns:p14="http://schemas.microsoft.com/office/powerpoint/2010/main" val="119871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Internet browsers</a:t>
            </a:r>
          </a:p>
        </p:txBody>
      </p:sp>
      <p:sp>
        <p:nvSpPr>
          <p:cNvPr id="3" name="Text Placeholder 2"/>
          <p:cNvSpPr>
            <a:spLocks noGrp="1"/>
          </p:cNvSpPr>
          <p:nvPr>
            <p:ph type="body" sz="quarter" idx="14"/>
          </p:nvPr>
        </p:nvSpPr>
        <p:spPr/>
        <p:txBody>
          <a:bodyPr/>
          <a:lstStyle/>
          <a:p>
            <a:r>
              <a:rPr lang="en-GB" dirty="0"/>
              <a:t>Internet browsers have some useful extra features</a:t>
            </a:r>
          </a:p>
          <a:p>
            <a:pPr lvl="1"/>
            <a:r>
              <a:rPr lang="en-GB" dirty="0"/>
              <a:t>You can see which websites you’ve visited</a:t>
            </a:r>
          </a:p>
          <a:p>
            <a:pPr lvl="1"/>
            <a:r>
              <a:rPr lang="en-GB" dirty="0"/>
              <a:t>You can bookmark your favourite web pages</a:t>
            </a:r>
          </a:p>
        </p:txBody>
      </p:sp>
      <p:pic>
        <p:nvPicPr>
          <p:cNvPr id="4" name="Picture 2" descr="C:\Users\Rob\Dropbox\PG Online Marketing (1)\KS3 Using Computers Effectively, Safely and Responsibly - Heathcote\images\browser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6538" y="3948946"/>
            <a:ext cx="8011954" cy="200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2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Browser history</a:t>
            </a:r>
          </a:p>
        </p:txBody>
      </p:sp>
      <p:sp>
        <p:nvSpPr>
          <p:cNvPr id="3" name="Text Placeholder 2"/>
          <p:cNvSpPr>
            <a:spLocks noGrp="1"/>
          </p:cNvSpPr>
          <p:nvPr>
            <p:ph type="body" sz="quarter" idx="14"/>
          </p:nvPr>
        </p:nvSpPr>
        <p:spPr/>
        <p:txBody>
          <a:bodyPr/>
          <a:lstStyle/>
          <a:p>
            <a:r>
              <a:rPr lang="en-GB" dirty="0"/>
              <a:t>In a browser, click </a:t>
            </a:r>
            <a:r>
              <a:rPr lang="en-GB" b="1" dirty="0"/>
              <a:t>Ctrl + H</a:t>
            </a:r>
            <a:r>
              <a:rPr lang="en-GB" dirty="0"/>
              <a:t> to view a list of all recent websites you’ve visited</a:t>
            </a:r>
          </a:p>
          <a:p>
            <a:pPr lvl="1"/>
            <a:r>
              <a:rPr lang="en-GB" dirty="0"/>
              <a:t>You can also search for keywords within websites in </a:t>
            </a:r>
            <a:br>
              <a:rPr lang="en-GB" dirty="0"/>
            </a:br>
            <a:r>
              <a:rPr lang="en-GB" dirty="0"/>
              <a:t>your history</a:t>
            </a:r>
          </a:p>
        </p:txBody>
      </p:sp>
      <p:pic>
        <p:nvPicPr>
          <p:cNvPr id="1026" name="Picture 2" descr="C:\Users\Rob\AppData\Roaming\PixelMetrics\CaptureWiz\Temp\57.png">
            <a:extLst>
              <a:ext uri="{FF2B5EF4-FFF2-40B4-BE49-F238E27FC236}">
                <a16:creationId xmlns:a16="http://schemas.microsoft.com/office/drawing/2014/main" id="{880FFBA7-1C08-4536-B25E-4D539F1D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73" y="3385405"/>
            <a:ext cx="6733442" cy="284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9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Bookmarks</a:t>
            </a:r>
            <a:endParaRPr lang="en-GB" dirty="0"/>
          </a:p>
        </p:txBody>
      </p:sp>
      <p:sp>
        <p:nvSpPr>
          <p:cNvPr id="3" name="Text Placeholder 2"/>
          <p:cNvSpPr>
            <a:spLocks noGrp="1"/>
          </p:cNvSpPr>
          <p:nvPr>
            <p:ph type="body" sz="quarter" idx="14"/>
          </p:nvPr>
        </p:nvSpPr>
        <p:spPr/>
        <p:txBody>
          <a:bodyPr/>
          <a:lstStyle/>
          <a:p>
            <a:r>
              <a:rPr lang="en-GB" dirty="0"/>
              <a:t>Some browsers say Bookmarks, others call them Favourites</a:t>
            </a:r>
          </a:p>
          <a:p>
            <a:r>
              <a:rPr lang="en-GB" dirty="0"/>
              <a:t>Click Ctrl-D to bookmark your current page</a:t>
            </a:r>
          </a:p>
          <a:p>
            <a:pPr lvl="1"/>
            <a:r>
              <a:rPr lang="en-GB" dirty="0"/>
              <a:t>The bookmark appears in your bookmarks bar</a:t>
            </a:r>
          </a:p>
          <a:p>
            <a:pPr lvl="1"/>
            <a:r>
              <a:rPr lang="en-GB" dirty="0"/>
              <a:t>What is the advantage of using bookmarks?</a:t>
            </a:r>
          </a:p>
        </p:txBody>
      </p:sp>
      <p:pic>
        <p:nvPicPr>
          <p:cNvPr id="2050" name="Picture 2" descr="C:\Users\Rob\AppData\Roaming\PixelMetrics\CaptureWiz\Temp\58.png">
            <a:extLst>
              <a:ext uri="{FF2B5EF4-FFF2-40B4-BE49-F238E27FC236}">
                <a16:creationId xmlns:a16="http://schemas.microsoft.com/office/drawing/2014/main" id="{0AE6BCA8-B398-4595-B0C9-267D0223E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21" y="4043082"/>
            <a:ext cx="8116557" cy="281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6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Define the term “search engine” and name examples</a:t>
            </a:r>
          </a:p>
          <a:p>
            <a:pPr lvl="0"/>
            <a:r>
              <a:rPr lang="en-GB" dirty="0"/>
              <a:t>Learn techniques to use a search engine efficiently</a:t>
            </a:r>
          </a:p>
          <a:p>
            <a:r>
              <a:rPr lang="en-GB" dirty="0"/>
              <a:t>Appreciate that there is no guarantee that the information on the Internet is accurate</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523156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Search quiz</a:t>
            </a:r>
          </a:p>
        </p:txBody>
      </p:sp>
      <p:sp>
        <p:nvSpPr>
          <p:cNvPr id="3" name="Text Placeholder 2"/>
          <p:cNvSpPr>
            <a:spLocks noGrp="1"/>
          </p:cNvSpPr>
          <p:nvPr>
            <p:ph type="body" sz="quarter" idx="14"/>
          </p:nvPr>
        </p:nvSpPr>
        <p:spPr/>
        <p:txBody>
          <a:bodyPr/>
          <a:lstStyle/>
          <a:p>
            <a:r>
              <a:rPr lang="en-GB" dirty="0"/>
              <a:t>Now try </a:t>
            </a:r>
            <a:r>
              <a:rPr lang="en-GB" b="1" dirty="0"/>
              <a:t>Worksheet 5</a:t>
            </a:r>
            <a:r>
              <a:rPr lang="en-GB" dirty="0"/>
              <a:t> to test your searching skills</a:t>
            </a:r>
          </a:p>
          <a:p>
            <a:endParaRPr lang="en-GB" dirty="0"/>
          </a:p>
        </p:txBody>
      </p:sp>
    </p:spTree>
    <p:extLst>
      <p:ext uri="{BB962C8B-B14F-4D97-AF65-F5344CB8AC3E}">
        <p14:creationId xmlns:p14="http://schemas.microsoft.com/office/powerpoint/2010/main" val="61814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3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search engine?</a:t>
            </a:r>
          </a:p>
        </p:txBody>
      </p:sp>
      <p:sp>
        <p:nvSpPr>
          <p:cNvPr id="3" name="Text Placeholder 2"/>
          <p:cNvSpPr>
            <a:spLocks noGrp="1"/>
          </p:cNvSpPr>
          <p:nvPr>
            <p:ph type="body" sz="quarter" idx="14"/>
          </p:nvPr>
        </p:nvSpPr>
        <p:spPr/>
        <p:txBody>
          <a:bodyPr/>
          <a:lstStyle/>
          <a:p>
            <a:r>
              <a:rPr lang="en-GB" dirty="0"/>
              <a:t>A search engine is an online tool that helps people find information on websites</a:t>
            </a:r>
          </a:p>
          <a:p>
            <a:endParaRPr lang="en-GB" dirty="0"/>
          </a:p>
        </p:txBody>
      </p:sp>
      <p:pic>
        <p:nvPicPr>
          <p:cNvPr id="4" name="Picture 2" descr="C:\Users\Rob\Dropbox\PG Online Marketing (1)\KS3 Using Computers Effectively, Safely and Responsibly - Heathcote\images\searchfolder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13366" y="2516809"/>
            <a:ext cx="7187026" cy="355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D6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12686" y="1204686"/>
            <a:ext cx="5471886" cy="3962400"/>
          </a:xfrm>
          <a:prstGeom prst="rect">
            <a:avLst/>
          </a:prstGeom>
        </p:spPr>
      </p:pic>
      <p:sp>
        <p:nvSpPr>
          <p:cNvPr id="2" name="Text Placeholder 1"/>
          <p:cNvSpPr>
            <a:spLocks noGrp="1"/>
          </p:cNvSpPr>
          <p:nvPr>
            <p:ph type="body" sz="quarter" idx="13"/>
          </p:nvPr>
        </p:nvSpPr>
        <p:spPr/>
        <p:txBody>
          <a:bodyPr/>
          <a:lstStyle/>
          <a:p>
            <a:r>
              <a:rPr lang="en-GB" dirty="0"/>
              <a:t>Search engines</a:t>
            </a:r>
          </a:p>
        </p:txBody>
      </p:sp>
      <p:sp>
        <p:nvSpPr>
          <p:cNvPr id="6" name="Content Placeholder 2"/>
          <p:cNvSpPr txBox="1">
            <a:spLocks/>
          </p:cNvSpPr>
          <p:nvPr/>
        </p:nvSpPr>
        <p:spPr>
          <a:xfrm>
            <a:off x="2390145" y="5169876"/>
            <a:ext cx="5107932" cy="1283459"/>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Google</a:t>
            </a:r>
          </a:p>
          <a:p>
            <a:r>
              <a:rPr lang="en-GB" dirty="0">
                <a:latin typeface="Arial" panose="020B0604020202020204" pitchFamily="34" charset="0"/>
                <a:cs typeface="Arial" panose="020B0604020202020204" pitchFamily="34" charset="0"/>
              </a:rPr>
              <a:t>Bing</a:t>
            </a:r>
          </a:p>
          <a:p>
            <a:r>
              <a:rPr lang="en-GB" dirty="0">
                <a:latin typeface="Arial" panose="020B0604020202020204" pitchFamily="34" charset="0"/>
                <a:cs typeface="Arial" panose="020B0604020202020204" pitchFamily="34" charset="0"/>
              </a:rPr>
              <a:t>Yahoo</a:t>
            </a:r>
          </a:p>
          <a:p>
            <a:r>
              <a:rPr lang="en-GB" dirty="0">
                <a:latin typeface="Arial" panose="020B0604020202020204" pitchFamily="34" charset="0"/>
                <a:cs typeface="Arial" panose="020B0604020202020204" pitchFamily="34" charset="0"/>
              </a:rPr>
              <a:t>Ask</a:t>
            </a:r>
          </a:p>
        </p:txBody>
      </p:sp>
    </p:spTree>
    <p:extLst>
      <p:ext uri="{BB962C8B-B14F-4D97-AF65-F5344CB8AC3E}">
        <p14:creationId xmlns:p14="http://schemas.microsoft.com/office/powerpoint/2010/main" val="400330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a search engine works</a:t>
            </a:r>
          </a:p>
        </p:txBody>
      </p:sp>
      <p:pic>
        <p:nvPicPr>
          <p:cNvPr id="4" name="Picture 3" descr="C:\Users\Rob\Dropbox\PG Online Marketing (1)\KS3 Using Computers Effectively, Safely and Responsibly - Heathcote\images\15th May 14\revised 16 May\search engines.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85539" y="1611842"/>
            <a:ext cx="7395252" cy="467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7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Web servers</a:t>
            </a:r>
            <a:endParaRPr lang="en-GB" dirty="0"/>
          </a:p>
        </p:txBody>
      </p:sp>
      <p:sp>
        <p:nvSpPr>
          <p:cNvPr id="4" name="Text Placeholder 3">
            <a:extLst>
              <a:ext uri="{FF2B5EF4-FFF2-40B4-BE49-F238E27FC236}">
                <a16:creationId xmlns:a16="http://schemas.microsoft.com/office/drawing/2014/main" id="{C581ECAE-53D1-4B56-99C0-A5E7EE85174D}"/>
              </a:ext>
            </a:extLst>
          </p:cNvPr>
          <p:cNvSpPr>
            <a:spLocks noGrp="1"/>
          </p:cNvSpPr>
          <p:nvPr>
            <p:ph type="body" sz="quarter" idx="14"/>
          </p:nvPr>
        </p:nvSpPr>
        <p:spPr/>
        <p:txBody>
          <a:bodyPr/>
          <a:lstStyle/>
          <a:p>
            <a:endParaRPr lang="en-US"/>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57"/>
          <a:stretch/>
        </p:blipFill>
        <p:spPr bwMode="auto">
          <a:xfrm>
            <a:off x="0" y="657225"/>
            <a:ext cx="9144000"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723600" y="1702800"/>
            <a:ext cx="8229600" cy="4165923"/>
          </a:xfrm>
          <a:prstGeom prst="rect">
            <a:avLst/>
          </a:prstGeom>
        </p:spPr>
        <p:txBody>
          <a:bodyPr lIns="0" t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500" dirty="0">
                <a:solidFill>
                  <a:schemeClr val="bg1"/>
                </a:solidFill>
                <a:latin typeface="Arial" panose="020B0604020202020204" pitchFamily="34" charset="0"/>
                <a:cs typeface="Arial" panose="020B0604020202020204" pitchFamily="34" charset="0"/>
              </a:rPr>
              <a:t>Where is the information on web pages stored?</a:t>
            </a:r>
          </a:p>
          <a:p>
            <a:pPr lvl="1"/>
            <a:r>
              <a:rPr lang="en-GB" sz="2500" dirty="0">
                <a:solidFill>
                  <a:schemeClr val="bg1"/>
                </a:solidFill>
                <a:latin typeface="Arial" panose="020B0604020202020204" pitchFamily="34" charset="0"/>
                <a:cs typeface="Arial" panose="020B0604020202020204" pitchFamily="34" charset="0"/>
              </a:rPr>
              <a:t>All stored on web servers, all over the world</a:t>
            </a:r>
          </a:p>
          <a:p>
            <a:pPr lvl="1"/>
            <a:r>
              <a:rPr lang="en-GB" sz="2500" dirty="0">
                <a:solidFill>
                  <a:schemeClr val="bg1"/>
                </a:solidFill>
                <a:latin typeface="Arial" panose="020B0604020202020204" pitchFamily="34" charset="0"/>
                <a:cs typeface="Arial" panose="020B0604020202020204" pitchFamily="34" charset="0"/>
              </a:rPr>
              <a:t>When you type in a website address, your browser requests the right website file from the web server</a:t>
            </a:r>
          </a:p>
        </p:txBody>
      </p:sp>
      <p:sp>
        <p:nvSpPr>
          <p:cNvPr id="10" name="Title 1"/>
          <p:cNvSpPr txBox="1">
            <a:spLocks/>
          </p:cNvSpPr>
          <p:nvPr/>
        </p:nvSpPr>
        <p:spPr>
          <a:xfrm>
            <a:off x="457200" y="836712"/>
            <a:ext cx="8229600" cy="88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b="1" dirty="0">
                <a:solidFill>
                  <a:schemeClr val="bg1"/>
                </a:solidFill>
                <a:latin typeface="Arial" panose="020B0604020202020204" pitchFamily="34" charset="0"/>
                <a:cs typeface="Arial" panose="020B0604020202020204" pitchFamily="34" charset="0"/>
              </a:rPr>
              <a:t>Web servers</a:t>
            </a:r>
          </a:p>
        </p:txBody>
      </p:sp>
      <p:sp>
        <p:nvSpPr>
          <p:cNvPr id="13" name="Rectangle 12"/>
          <p:cNvSpPr/>
          <p:nvPr/>
        </p:nvSpPr>
        <p:spPr>
          <a:xfrm>
            <a:off x="4572000" y="6275257"/>
            <a:ext cx="4572000" cy="584775"/>
          </a:xfrm>
          <a:prstGeom prst="rect">
            <a:avLst/>
          </a:prstGeom>
        </p:spPr>
        <p:txBody>
          <a:bodyPr>
            <a:spAutoFit/>
          </a:bodyPr>
          <a:lstStyle/>
          <a:p>
            <a:pPr algn="r"/>
            <a:r>
              <a:rPr lang="en-GB" sz="1600" dirty="0">
                <a:solidFill>
                  <a:schemeClr val="bg1"/>
                </a:solidFill>
                <a:latin typeface="Arial" panose="020B0604020202020204" pitchFamily="34" charset="0"/>
                <a:cs typeface="Arial" panose="020B0604020202020204" pitchFamily="34" charset="0"/>
              </a:rPr>
              <a:t>Photo: Google/Connie Zhou</a:t>
            </a:r>
          </a:p>
          <a:p>
            <a:pPr algn="r"/>
            <a:r>
              <a:rPr lang="en-GB" sz="1600" dirty="0">
                <a:solidFill>
                  <a:schemeClr val="bg1"/>
                </a:solidFill>
                <a:latin typeface="Arial" panose="020B0604020202020204" pitchFamily="34" charset="0"/>
                <a:cs typeface="Arial" panose="020B0604020202020204" pitchFamily="34" charset="0"/>
                <a:hlinkClick r:id="rId3"/>
              </a:rPr>
              <a:t>See more images of Google data centres</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61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err="1"/>
              <a:t>Keywording</a:t>
            </a:r>
            <a:endParaRPr lang="en-GB" dirty="0"/>
          </a:p>
        </p:txBody>
      </p:sp>
      <p:sp>
        <p:nvSpPr>
          <p:cNvPr id="3" name="Text Placeholder 2"/>
          <p:cNvSpPr>
            <a:spLocks noGrp="1"/>
          </p:cNvSpPr>
          <p:nvPr>
            <p:ph type="body" sz="quarter" idx="14"/>
          </p:nvPr>
        </p:nvSpPr>
        <p:spPr>
          <a:xfrm>
            <a:off x="724280" y="1704179"/>
            <a:ext cx="4198449" cy="3453607"/>
          </a:xfrm>
        </p:spPr>
        <p:txBody>
          <a:bodyPr/>
          <a:lstStyle/>
          <a:p>
            <a:r>
              <a:rPr lang="en-GB" sz="1800" dirty="0"/>
              <a:t>Key words in searches</a:t>
            </a:r>
          </a:p>
          <a:p>
            <a:pPr lvl="1"/>
            <a:r>
              <a:rPr lang="en-GB" sz="1800" dirty="0"/>
              <a:t>e.g. Olympic Sports 2024</a:t>
            </a:r>
          </a:p>
          <a:p>
            <a:r>
              <a:rPr lang="en-GB" sz="1800" dirty="0"/>
              <a:t>More advanced search tools</a:t>
            </a:r>
          </a:p>
          <a:p>
            <a:pPr lvl="1"/>
            <a:r>
              <a:rPr lang="en-GB" sz="1800" dirty="0"/>
              <a:t>Using quotes e.g. who said “computers are useless”</a:t>
            </a:r>
          </a:p>
          <a:p>
            <a:pPr lvl="1"/>
            <a:r>
              <a:rPr lang="en-GB" sz="1800" dirty="0"/>
              <a:t>Using “-” to exclude results e.g. finding information about </a:t>
            </a:r>
            <a:br>
              <a:rPr lang="en-GB" sz="1800" dirty="0"/>
            </a:br>
            <a:r>
              <a:rPr lang="en-GB" sz="1800" dirty="0"/>
              <a:t>Glastonbury, not the festival</a:t>
            </a:r>
          </a:p>
          <a:p>
            <a:r>
              <a:rPr lang="en-GB" sz="1800" dirty="0"/>
              <a:t>These tools also work on other websites, e.g. eBay and Amazon</a:t>
            </a:r>
          </a:p>
          <a:p>
            <a:r>
              <a:rPr lang="en-GB" sz="1800" dirty="0"/>
              <a:t>Advanced trick: on a web page, </a:t>
            </a:r>
            <a:br>
              <a:rPr lang="en-GB" sz="1800" dirty="0"/>
            </a:br>
            <a:r>
              <a:rPr lang="en-GB" sz="1800" dirty="0"/>
              <a:t>search for a word using Ctrl + F</a:t>
            </a:r>
          </a:p>
        </p:txBody>
      </p:sp>
      <p:pic>
        <p:nvPicPr>
          <p:cNvPr id="205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46453" y="906233"/>
            <a:ext cx="4097547" cy="534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86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Advanced searches</a:t>
            </a:r>
          </a:p>
        </p:txBody>
      </p:sp>
      <p:sp>
        <p:nvSpPr>
          <p:cNvPr id="3" name="Text Placeholder 2"/>
          <p:cNvSpPr>
            <a:spLocks noGrp="1"/>
          </p:cNvSpPr>
          <p:nvPr>
            <p:ph type="body" sz="quarter" idx="14"/>
          </p:nvPr>
        </p:nvSpPr>
        <p:spPr/>
        <p:txBody>
          <a:bodyPr/>
          <a:lstStyle/>
          <a:p>
            <a:r>
              <a:rPr lang="en-GB" sz="2800" dirty="0"/>
              <a:t>Narrow your search:</a:t>
            </a:r>
          </a:p>
          <a:p>
            <a:pPr lvl="1"/>
            <a:r>
              <a:rPr lang="en-GB" sz="2400" dirty="0"/>
              <a:t>Date last updated</a:t>
            </a:r>
          </a:p>
          <a:p>
            <a:pPr lvl="1"/>
            <a:r>
              <a:rPr lang="en-GB" sz="2400" dirty="0"/>
              <a:t>File type</a:t>
            </a:r>
          </a:p>
          <a:p>
            <a:pPr lvl="1"/>
            <a:r>
              <a:rPr lang="en-GB" sz="2400" dirty="0"/>
              <a:t>Language</a:t>
            </a:r>
          </a:p>
          <a:p>
            <a:pPr lvl="1"/>
            <a:r>
              <a:rPr lang="en-GB" sz="2400" dirty="0"/>
              <a:t>Geographical region</a:t>
            </a:r>
          </a:p>
          <a:p>
            <a:pPr lvl="1"/>
            <a:r>
              <a:rPr lang="en-GB" sz="2400" dirty="0"/>
              <a:t>Image size, colour </a:t>
            </a:r>
            <a:br>
              <a:rPr lang="en-GB" sz="2400" dirty="0"/>
            </a:br>
            <a:r>
              <a:rPr lang="en-GB" sz="2400" dirty="0"/>
              <a:t>and image type</a:t>
            </a:r>
          </a:p>
          <a:p>
            <a:endParaRPr lang="en-GB"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4632515" y="1824476"/>
            <a:ext cx="3928643" cy="3421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4307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Cookies</a:t>
            </a:r>
            <a:endParaRPr lang="en-GB" dirty="0"/>
          </a:p>
        </p:txBody>
      </p:sp>
      <p:sp>
        <p:nvSpPr>
          <p:cNvPr id="3" name="Text Placeholder 2"/>
          <p:cNvSpPr>
            <a:spLocks noGrp="1"/>
          </p:cNvSpPr>
          <p:nvPr>
            <p:ph type="body" sz="quarter" idx="14"/>
          </p:nvPr>
        </p:nvSpPr>
        <p:spPr/>
        <p:txBody>
          <a:bodyPr/>
          <a:lstStyle/>
          <a:p>
            <a:r>
              <a:rPr lang="en-GB" dirty="0"/>
              <a:t>Cookies are small text files </a:t>
            </a:r>
          </a:p>
          <a:p>
            <a:r>
              <a:rPr lang="en-GB" dirty="0"/>
              <a:t>They can store details such as:</a:t>
            </a:r>
          </a:p>
          <a:p>
            <a:pPr lvl="1"/>
            <a:r>
              <a:rPr lang="en-GB" dirty="0"/>
              <a:t>what you have bought, looked at or searched for</a:t>
            </a:r>
          </a:p>
          <a:p>
            <a:pPr lvl="1"/>
            <a:r>
              <a:rPr lang="en-GB" dirty="0"/>
              <a:t>settings for a particular website, such as favourite genres of music or films</a:t>
            </a:r>
          </a:p>
          <a:p>
            <a:r>
              <a:rPr lang="en-GB" dirty="0"/>
              <a:t>They can make online shopping smoother – and they help advertisers know what you like</a:t>
            </a:r>
          </a:p>
          <a:p>
            <a:pPr lvl="1"/>
            <a:endParaRPr lang="en-GB" dirty="0"/>
          </a:p>
        </p:txBody>
      </p:sp>
    </p:spTree>
    <p:extLst>
      <p:ext uri="{BB962C8B-B14F-4D97-AF65-F5344CB8AC3E}">
        <p14:creationId xmlns:p14="http://schemas.microsoft.com/office/powerpoint/2010/main" val="296938992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4466</TotalTime>
  <Words>621</Words>
  <Application>Microsoft Office PowerPoint</Application>
  <PresentationFormat>On-screen Show (4:3)</PresentationFormat>
  <Paragraphs>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Museo900-Regular</vt:lpstr>
      <vt:lpstr>Museo300-Regular</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38</cp:revision>
  <dcterms:created xsi:type="dcterms:W3CDTF">2014-09-26T11:28:31Z</dcterms:created>
  <dcterms:modified xsi:type="dcterms:W3CDTF">2017-10-13T10:10:04Z</dcterms:modified>
</cp:coreProperties>
</file>