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Museo900-Regular" panose="02000000000000000000" pitchFamily="2" charset="0"/>
      <p:bold r:id="rId15"/>
    </p:embeddedFont>
    <p:embeddedFont>
      <p:font typeface="Museo300-Regular" panose="02000000000000000000" pitchFamily="2" charset="0"/>
      <p:regular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FF"/>
    <a:srgbClr val="420B72"/>
    <a:srgbClr val="E0FF81"/>
    <a:srgbClr val="F4E181"/>
    <a:srgbClr val="047D3F"/>
    <a:srgbClr val="B65DB6"/>
    <a:srgbClr val="D7098A"/>
    <a:srgbClr val="4E0072"/>
    <a:srgbClr val="8F53A1"/>
    <a:srgbClr val="F68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59" d="100"/>
          <a:sy n="159" d="100"/>
        </p:scale>
        <p:origin x="1026" y="144"/>
      </p:cViewPr>
      <p:guideLst>
        <p:guide orient="horz" pos="1245"/>
        <p:guide orient="horz" pos="3232"/>
        <p:guide orient="horz" pos="1912"/>
        <p:guide pos="5380"/>
        <p:guide pos="2959"/>
        <p:guide orient="horz" pos="1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ustomXml" Target="../customXml/item2.xml"/><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798D5B-57F4-4A7F-8DDC-A432FF1B0DAA}" type="slidenum">
              <a:rPr lang="en-GB" smtClean="0"/>
              <a:t>2</a:t>
            </a:fld>
            <a:endParaRPr lang="en-GB"/>
          </a:p>
        </p:txBody>
      </p:sp>
    </p:spTree>
    <p:extLst>
      <p:ext uri="{BB962C8B-B14F-4D97-AF65-F5344CB8AC3E}">
        <p14:creationId xmlns:p14="http://schemas.microsoft.com/office/powerpoint/2010/main" val="3580890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14" name="Picture 13" descr="Arrow Unit 3.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420B7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74562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93698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E3DEF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52135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8" name="Picture 17"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Controlling</a:t>
            </a:r>
            <a:r>
              <a:rPr lang="en-US" sz="1200" b="1" baseline="0" dirty="0">
                <a:solidFill>
                  <a:srgbClr val="FFFFFF"/>
                </a:solidFill>
                <a:effectLst>
                  <a:glow rad="228600">
                    <a:schemeClr val="tx1">
                      <a:alpha val="40000"/>
                    </a:schemeClr>
                  </a:glow>
                </a:effectLst>
                <a:latin typeface="Arial"/>
                <a:cs typeface="Arial"/>
              </a:rPr>
              <a:t> traffic lights: Sequencing </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19" name="Picture 18" descr="Logo Unit 3.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Controlling</a:t>
            </a:r>
            <a:r>
              <a:rPr lang="en-US" sz="1200" b="1" baseline="0" dirty="0">
                <a:solidFill>
                  <a:srgbClr val="FFFFFF"/>
                </a:solidFill>
                <a:effectLst>
                  <a:glow rad="228600">
                    <a:schemeClr val="tx1">
                      <a:alpha val="40000"/>
                    </a:schemeClr>
                  </a:glow>
                </a:effectLst>
                <a:latin typeface="Arial"/>
                <a:cs typeface="Arial"/>
              </a:rPr>
              <a:t> traffic lights: Sequencing </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4" name="Picture 23"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25" name="Picture 24"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Controlling</a:t>
            </a:r>
            <a:r>
              <a:rPr lang="en-US" sz="1200" b="1" baseline="0" dirty="0">
                <a:solidFill>
                  <a:srgbClr val="FFFFFF"/>
                </a:solidFill>
                <a:effectLst>
                  <a:glow rad="228600">
                    <a:schemeClr val="tx1">
                      <a:alpha val="40000"/>
                    </a:schemeClr>
                  </a:glow>
                </a:effectLst>
                <a:latin typeface="Arial"/>
                <a:cs typeface="Arial"/>
              </a:rPr>
              <a:t> traffic lights: Sequencing </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2" name="Picture 21"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Controlling</a:t>
            </a:r>
            <a:r>
              <a:rPr lang="en-US" sz="1200" b="1" baseline="0" dirty="0">
                <a:solidFill>
                  <a:srgbClr val="FFFFFF"/>
                </a:solidFill>
                <a:effectLst>
                  <a:glow rad="228600">
                    <a:schemeClr val="tx1">
                      <a:alpha val="40000"/>
                    </a:schemeClr>
                  </a:glow>
                </a:effectLst>
                <a:latin typeface="Arial"/>
                <a:cs typeface="Arial"/>
              </a:rPr>
              <a:t> traffic lights: Sequencing </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Controlling</a:t>
            </a:r>
            <a:r>
              <a:rPr lang="en-US" sz="1200" b="1" baseline="0" dirty="0">
                <a:solidFill>
                  <a:srgbClr val="FFFFFF"/>
                </a:solidFill>
                <a:effectLst>
                  <a:glow rad="228600">
                    <a:schemeClr val="tx1">
                      <a:alpha val="40000"/>
                    </a:schemeClr>
                  </a:glow>
                </a:effectLst>
                <a:latin typeface="Arial"/>
                <a:cs typeface="Arial"/>
              </a:rPr>
              <a:t> traffic lights: Sequencing </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03658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2" r:id="rId4"/>
    <p:sldLayoutId id="2147483653" r:id="rId5"/>
    <p:sldLayoutId id="2147483655" r:id="rId6"/>
    <p:sldLayoutId id="2147483656" r:id="rId7"/>
    <p:sldLayoutId id="214748367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03400" y="1798632"/>
            <a:ext cx="5848684" cy="2201863"/>
          </a:xfrm>
        </p:spPr>
        <p:txBody>
          <a:bodyPr/>
          <a:lstStyle/>
          <a:p>
            <a:r>
              <a:rPr lang="en-US" dirty="0"/>
              <a:t>Sequencing:</a:t>
            </a:r>
            <a:br>
              <a:rPr lang="en-US" dirty="0"/>
            </a:br>
            <a:r>
              <a:rPr lang="en-US"/>
              <a:t>Controlling traffic </a:t>
            </a:r>
            <a:r>
              <a:rPr lang="en-US" dirty="0"/>
              <a:t>lights</a:t>
            </a:r>
          </a:p>
          <a:p>
            <a:pPr lvl="1"/>
            <a:r>
              <a:rPr lang="en-US" dirty="0"/>
              <a:t>Control systems with Flowol </a:t>
            </a:r>
            <a:r>
              <a:rPr lang="en-GB" dirty="0">
                <a:solidFill>
                  <a:srgbClr val="392A73"/>
                </a:solidFill>
              </a:rPr>
              <a:t>3</a:t>
            </a:r>
            <a:r>
              <a:rPr lang="en-US" baseline="30000" dirty="0" err="1">
                <a:solidFill>
                  <a:srgbClr val="392A73"/>
                </a:solidFill>
              </a:rPr>
              <a:t>rd</a:t>
            </a:r>
            <a:r>
              <a:rPr lang="en-US" dirty="0">
                <a:solidFill>
                  <a:srgbClr val="392A73"/>
                </a:solidFill>
              </a:rPr>
              <a:t> Edition</a:t>
            </a:r>
            <a:endParaRPr lang="en-US" dirty="0"/>
          </a:p>
        </p:txBody>
      </p:sp>
    </p:spTree>
    <p:extLst>
      <p:ext uri="{BB962C8B-B14F-4D97-AF65-F5344CB8AC3E}">
        <p14:creationId xmlns:p14="http://schemas.microsoft.com/office/powerpoint/2010/main" val="367336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Understand why a control system might fail and explain the impact this can have on safety</a:t>
            </a:r>
          </a:p>
          <a:p>
            <a:pPr lvl="0"/>
            <a:r>
              <a:rPr lang="en-GB" dirty="0">
                <a:solidFill>
                  <a:schemeClr val="bg1"/>
                </a:solidFill>
              </a:rPr>
              <a:t>Develop a control solution for a system that uses two flowcharts operating in sequence</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99227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659571"/>
            <a:ext cx="9144000" cy="6189720"/>
          </a:xfrm>
          <a:prstGeom prst="rect">
            <a:avLst/>
          </a:prstGeom>
          <a:noFill/>
          <a:ln w="9525">
            <a:noFill/>
            <a:miter lim="800000"/>
            <a:headEnd/>
            <a:tailEnd/>
          </a:ln>
        </p:spPr>
      </p:pic>
      <p:sp>
        <p:nvSpPr>
          <p:cNvPr id="7" name="Title 3"/>
          <p:cNvSpPr txBox="1">
            <a:spLocks/>
          </p:cNvSpPr>
          <p:nvPr/>
        </p:nvSpPr>
        <p:spPr>
          <a:xfrm>
            <a:off x="457200" y="961851"/>
            <a:ext cx="8229600" cy="8829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2" name="Text Placeholder 1"/>
          <p:cNvSpPr>
            <a:spLocks noGrp="1"/>
          </p:cNvSpPr>
          <p:nvPr>
            <p:ph type="body" sz="quarter" idx="13"/>
          </p:nvPr>
        </p:nvSpPr>
        <p:spPr/>
        <p:txBody>
          <a:bodyPr/>
          <a:lstStyle/>
          <a:p>
            <a:r>
              <a:rPr lang="en-US" dirty="0"/>
              <a:t>What’s happening here? </a:t>
            </a:r>
            <a:br>
              <a:rPr lang="en-US" dirty="0"/>
            </a:br>
            <a:r>
              <a:rPr lang="en-US" dirty="0"/>
              <a:t>Why?</a:t>
            </a:r>
          </a:p>
          <a:p>
            <a:endParaRPr lang="en-GB" dirty="0"/>
          </a:p>
        </p:txBody>
      </p:sp>
    </p:spTree>
    <p:extLst>
      <p:ext uri="{BB962C8B-B14F-4D97-AF65-F5344CB8AC3E}">
        <p14:creationId xmlns:p14="http://schemas.microsoft.com/office/powerpoint/2010/main" val="154194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ob\Documents\Videos\P101033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658751"/>
            <a:ext cx="9144000" cy="6199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4077073"/>
            <a:ext cx="9144000" cy="27809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452846" y="5033554"/>
            <a:ext cx="8233954" cy="18244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a:latin typeface="Arial" panose="020B0604020202020204" pitchFamily="34" charset="0"/>
                <a:cs typeface="Arial" panose="020B0604020202020204" pitchFamily="34" charset="0"/>
              </a:rPr>
              <a:t>Watch the video clip </a:t>
            </a:r>
          </a:p>
          <a:p>
            <a:r>
              <a:rPr lang="en-US" sz="2500" dirty="0">
                <a:latin typeface="Arial" panose="020B0604020202020204" pitchFamily="34" charset="0"/>
                <a:cs typeface="Arial" panose="020B0604020202020204" pitchFamily="34" charset="0"/>
              </a:rPr>
              <a:t>Complete Worksheet 2 Traffic Light Sequences by timing the delays between light changes</a:t>
            </a:r>
            <a:endParaRPr lang="en-GB" sz="2500" dirty="0">
              <a:latin typeface="Arial" panose="020B0604020202020204" pitchFamily="34" charset="0"/>
              <a:cs typeface="Arial" panose="020B0604020202020204" pitchFamily="34" charset="0"/>
            </a:endParaRPr>
          </a:p>
        </p:txBody>
      </p:sp>
      <p:sp>
        <p:nvSpPr>
          <p:cNvPr id="7" name="Title 5"/>
          <p:cNvSpPr txBox="1">
            <a:spLocks/>
          </p:cNvSpPr>
          <p:nvPr/>
        </p:nvSpPr>
        <p:spPr>
          <a:xfrm>
            <a:off x="457200" y="4149080"/>
            <a:ext cx="8229600" cy="8829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b="1" dirty="0">
                <a:latin typeface="Arial" panose="020B0604020202020204" pitchFamily="34" charset="0"/>
                <a:cs typeface="Arial" panose="020B0604020202020204" pitchFamily="34" charset="0"/>
              </a:rPr>
              <a:t>Traffic Light Sequences</a:t>
            </a:r>
          </a:p>
        </p:txBody>
      </p:sp>
    </p:spTree>
    <p:extLst>
      <p:ext uri="{BB962C8B-B14F-4D97-AF65-F5344CB8AC3E}">
        <p14:creationId xmlns:p14="http://schemas.microsoft.com/office/powerpoint/2010/main" val="303163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outhampton.ac.uk/~sk5e12/Directed%20Activities/DA11/Bridg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663684"/>
            <a:ext cx="9144000" cy="619431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ph type="body" sz="quarter" idx="13"/>
          </p:nvPr>
        </p:nvSpPr>
        <p:spPr>
          <a:xfrm>
            <a:off x="724280" y="906233"/>
            <a:ext cx="7816470" cy="670772"/>
          </a:xfrm>
        </p:spPr>
        <p:txBody>
          <a:bodyPr/>
          <a:lstStyle/>
          <a:p>
            <a:r>
              <a:rPr lang="en-GB" dirty="0">
                <a:latin typeface="Arial" panose="020B0604020202020204" pitchFamily="34" charset="0"/>
                <a:cs typeface="Arial" panose="020B0604020202020204" pitchFamily="34" charset="0"/>
              </a:rPr>
              <a:t>Bridge Light Mimic</a:t>
            </a:r>
          </a:p>
        </p:txBody>
      </p:sp>
    </p:spTree>
    <p:extLst>
      <p:ext uri="{BB962C8B-B14F-4D97-AF65-F5344CB8AC3E}">
        <p14:creationId xmlns:p14="http://schemas.microsoft.com/office/powerpoint/2010/main" val="341128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Adding multiple instructions</a:t>
            </a:r>
          </a:p>
        </p:txBody>
      </p:sp>
      <p:sp>
        <p:nvSpPr>
          <p:cNvPr id="3" name="Text Placeholder 2"/>
          <p:cNvSpPr>
            <a:spLocks noGrp="1"/>
          </p:cNvSpPr>
          <p:nvPr>
            <p:ph type="body" sz="quarter" idx="14"/>
          </p:nvPr>
        </p:nvSpPr>
        <p:spPr>
          <a:xfrm>
            <a:off x="724280" y="1704179"/>
            <a:ext cx="3889284" cy="4812999"/>
          </a:xfrm>
        </p:spPr>
        <p:txBody>
          <a:bodyPr/>
          <a:lstStyle/>
          <a:p>
            <a:r>
              <a:rPr lang="en-GB" dirty="0"/>
              <a:t>You can add more than one instruction to an Output symbol</a:t>
            </a:r>
          </a:p>
          <a:p>
            <a:r>
              <a:rPr lang="en-GB" dirty="0"/>
              <a:t>This helps reduce the number of symbols you need</a:t>
            </a:r>
          </a:p>
          <a:p>
            <a:pPr lvl="1"/>
            <a:r>
              <a:rPr lang="en-GB" dirty="0"/>
              <a:t>How few symbols can you use to complete the task?</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560338" y="2376319"/>
            <a:ext cx="2756078" cy="314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44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Syncing traffic lights in LA</a:t>
            </a:r>
            <a:endParaRPr lang="en-GB" dirty="0"/>
          </a:p>
        </p:txBody>
      </p:sp>
      <p:sp>
        <p:nvSpPr>
          <p:cNvPr id="3" name="Text Placeholder 2"/>
          <p:cNvSpPr>
            <a:spLocks noGrp="1"/>
          </p:cNvSpPr>
          <p:nvPr>
            <p:ph type="body" sz="quarter" idx="14"/>
          </p:nvPr>
        </p:nvSpPr>
        <p:spPr/>
        <p:txBody>
          <a:bodyPr/>
          <a:lstStyle/>
          <a:p>
            <a:r>
              <a:rPr lang="en-GB" dirty="0"/>
              <a:t>How are the lights controlled?</a:t>
            </a:r>
          </a:p>
          <a:p>
            <a:r>
              <a:rPr lang="en-GB" dirty="0"/>
              <a:t>What determines the light timings and flow of traffic?</a:t>
            </a:r>
          </a:p>
          <a:p>
            <a:endParaRPr lang="en-GB" dirty="0"/>
          </a:p>
        </p:txBody>
      </p:sp>
      <p:pic>
        <p:nvPicPr>
          <p:cNvPr id="4" name="Picture 3" descr="C:\Users\Rob\Desktop\HollywoodBlvd.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6220"/>
          <a:stretch/>
        </p:blipFill>
        <p:spPr bwMode="auto">
          <a:xfrm>
            <a:off x="1791619" y="2912638"/>
            <a:ext cx="7352381" cy="385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5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33385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CF92A-F914-4CF6-954D-24FE6E02E99A}"/>
</file>

<file path=customXml/itemProps2.xml><?xml version="1.0" encoding="utf-8"?>
<ds:datastoreItem xmlns:ds="http://schemas.openxmlformats.org/officeDocument/2006/customXml" ds:itemID="{26703786-55AB-4AE8-8929-0E982008E85B}"/>
</file>

<file path=customXml/itemProps3.xml><?xml version="1.0" encoding="utf-8"?>
<ds:datastoreItem xmlns:ds="http://schemas.openxmlformats.org/officeDocument/2006/customXml" ds:itemID="{6BBE6CFD-0450-4888-B08B-3EE9AE36ADB0}"/>
</file>

<file path=docProps/app.xml><?xml version="1.0" encoding="utf-8"?>
<Properties xmlns="http://schemas.openxmlformats.org/officeDocument/2006/extended-properties" xmlns:vt="http://schemas.openxmlformats.org/officeDocument/2006/docPropsVTypes">
  <Template>Unit 3</Template>
  <TotalTime>33</TotalTime>
  <Words>116</Words>
  <Application>Microsoft Office PowerPoint</Application>
  <PresentationFormat>On-screen Show (4:3)</PresentationFormat>
  <Paragraphs>18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Museo900-Regular</vt:lpstr>
      <vt:lpstr>Museo300-Regular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13</cp:revision>
  <dcterms:created xsi:type="dcterms:W3CDTF">2014-09-26T14:17:04Z</dcterms:created>
  <dcterms:modified xsi:type="dcterms:W3CDTF">2017-10-30T11:55:30Z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