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257" r:id="rId5"/>
    <p:sldId id="258" r:id="rId6"/>
    <p:sldId id="320" r:id="rId7"/>
    <p:sldId id="322" r:id="rId8"/>
    <p:sldId id="347" r:id="rId9"/>
    <p:sldId id="366" r:id="rId10"/>
    <p:sldId id="327" r:id="rId11"/>
    <p:sldId id="367" r:id="rId12"/>
    <p:sldId id="323" r:id="rId13"/>
    <p:sldId id="333" r:id="rId14"/>
    <p:sldId id="339" r:id="rId15"/>
    <p:sldId id="332" r:id="rId16"/>
    <p:sldId id="371" r:id="rId17"/>
    <p:sldId id="337" r:id="rId18"/>
    <p:sldId id="343" r:id="rId19"/>
    <p:sldId id="344" r:id="rId20"/>
    <p:sldId id="346" r:id="rId21"/>
    <p:sldId id="351" r:id="rId22"/>
    <p:sldId id="374" r:id="rId23"/>
    <p:sldId id="375" r:id="rId24"/>
    <p:sldId id="373" r:id="rId25"/>
    <p:sldId id="377" r:id="rId26"/>
    <p:sldId id="325" r:id="rId27"/>
    <p:sldId id="376" r:id="rId28"/>
    <p:sldId id="355" r:id="rId29"/>
    <p:sldId id="360" r:id="rId30"/>
    <p:sldId id="365" r:id="rId31"/>
    <p:sldId id="259" r:id="rId32"/>
  </p:sldIdLst>
  <p:sldSz cx="9144000" cy="6858000" type="screen4x3"/>
  <p:notesSz cx="6797675" cy="9926638"/>
  <p:embeddedFontLst>
    <p:embeddedFont>
      <p:font typeface="Calibri" panose="020F0502020204030204" pitchFamily="34" charset="0"/>
      <p:regular r:id="rId34"/>
      <p:bold r:id="rId35"/>
      <p:italic r:id="rId36"/>
      <p:boldItalic r:id="rId37"/>
    </p:embeddedFont>
    <p:embeddedFont>
      <p:font typeface="Museo 100" panose="02000000000000000000" charset="0"/>
      <p:regular r:id="rId38"/>
    </p:embeddedFont>
    <p:embeddedFont>
      <p:font typeface="Museo 500" panose="02000000000000000000" charset="0"/>
      <p:regular r:id="rId39"/>
    </p:embeddedFont>
    <p:embeddedFont>
      <p:font typeface="Museo 700" panose="02000000000000000000" charset="0"/>
      <p:bold r:id="rId40"/>
    </p:embeddedFont>
    <p:embeddedFont>
      <p:font typeface="Museo 900" panose="02000000000000000000" charset="0"/>
      <p:bold r:id="rId41"/>
    </p:embeddedFont>
    <p:embeddedFont>
      <p:font typeface="Museo900-Regular" panose="02000000000000000000" charset="0"/>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4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41E"/>
    <a:srgbClr val="504F4A"/>
    <a:srgbClr val="D1DA2E"/>
    <a:srgbClr val="FA4F48"/>
    <a:srgbClr val="5B5852"/>
    <a:srgbClr val="5C5B56"/>
    <a:srgbClr val="121E14"/>
    <a:srgbClr val="F1F1F1"/>
    <a:srgbClr val="EDEBEE"/>
    <a:srgbClr val="101B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69"/>
  </p:normalViewPr>
  <p:slideViewPr>
    <p:cSldViewPr snapToGrid="0">
      <p:cViewPr varScale="1">
        <p:scale>
          <a:sx n="108" d="100"/>
          <a:sy n="108" d="100"/>
        </p:scale>
        <p:origin x="1704" y="78"/>
      </p:cViewPr>
      <p:guideLst>
        <p:guide pos="2880"/>
        <p:guide orient="horz" pos="2409"/>
      </p:guideLst>
    </p:cSldViewPr>
  </p:slideViewPr>
  <p:notesTextViewPr>
    <p:cViewPr>
      <p:scale>
        <a:sx n="1" d="1"/>
        <a:sy n="1" d="1"/>
      </p:scale>
      <p:origin x="0" y="0"/>
    </p:cViewPr>
  </p:notesTextViewPr>
  <p:sorterViewPr>
    <p:cViewPr varScale="1">
      <p:scale>
        <a:sx n="1" d="1"/>
        <a:sy n="1" d="1"/>
      </p:scale>
      <p:origin x="0" y="-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11/4/2019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238075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26</a:t>
            </a:fld>
            <a:endParaRPr lang="en-US"/>
          </a:p>
        </p:txBody>
      </p:sp>
    </p:spTree>
    <p:extLst>
      <p:ext uri="{BB962C8B-B14F-4D97-AF65-F5344CB8AC3E}">
        <p14:creationId xmlns:p14="http://schemas.microsoft.com/office/powerpoint/2010/main" val="1510482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47386"/>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81348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B541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EECBDC-CA8A-484D-96B6-AC97B13339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Efficient use of materials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98C4A0C-2ED7-4D75-8CFC-EA1427D087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9E5ACF4B-DCE5-4DAD-9DDA-C4E5AF633F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D2E2382-5547-4D30-B8AB-864E4847C3C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Efficient use of materials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DE5C4DC5-C6AB-4F00-B4AA-CB42CF57A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D9A1914-8138-4451-B41C-77B5469E74D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Efficient use of materials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47386"/>
                </a:solidFill>
                <a:latin typeface="Arial"/>
                <a:cs typeface="Arial"/>
              </a:defRPr>
            </a:lvl2pPr>
            <a:lvl3pPr marL="723900" indent="-279400">
              <a:lnSpc>
                <a:spcPct val="100000"/>
              </a:lnSpc>
              <a:buFont typeface="Arial"/>
              <a:buChar char="•"/>
              <a:defRPr lang="en-US" sz="2000" kern="1200" baseline="0" dirty="0" smtClean="0">
                <a:solidFill>
                  <a:srgbClr val="EB541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9D69CB06-9362-4289-95C0-AE4C43EFBA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84F82217-F7F2-4AC5-A62B-9F32E25F2E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Efficient use of materials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810084B1-5ED5-4B42-A00A-1413E6B0F7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122447DD-E526-4A09-BD02-515623EFFF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FE4B436-98A7-43F8-8701-380A9B7B88C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Efficient use of materials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10 Modern industrial and commercial practice</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IdR2npGmtzI"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CRKvDyyHmI"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zCRKvDyyHmI" TargetMode="External"/><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hyperlink" Target="https://www.youtube.com/watch?v=SUyC_ypfrYQ"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pc="0" dirty="0">
                <a:latin typeface="Museo 700" panose="02000000000000000000" pitchFamily="50" charset="0"/>
              </a:rPr>
              <a:t>AQA</a:t>
            </a:r>
            <a:endParaRPr lang="en-US" b="0" spc="0" dirty="0">
              <a:latin typeface="Museo900-Regular"/>
              <a:cs typeface="Museo900-Regular"/>
            </a:endParaRPr>
          </a:p>
          <a:p>
            <a:pPr lvl="2">
              <a:spcAft>
                <a:spcPts val="800"/>
              </a:spcAft>
            </a:pPr>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47386"/>
                </a:solidFill>
                <a:latin typeface="Museo 100" panose="02000000000000000000" pitchFamily="50" charset="0"/>
              </a:rPr>
              <a:t>7552</a:t>
            </a:r>
            <a:endParaRPr lang="en-GB" dirty="0">
              <a:solidFill>
                <a:srgbClr val="6473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nchor="t"/>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GB" spc="0" dirty="0">
                <a:latin typeface="Museo 900"/>
              </a:rPr>
              <a:t>Efficient use of materials and resources</a:t>
            </a:r>
            <a:endParaRPr lang="en-US" spc="0" dirty="0"/>
          </a:p>
          <a:p>
            <a:pPr>
              <a:lnSpc>
                <a:spcPts val="2000"/>
              </a:lnSpc>
              <a:spcBef>
                <a:spcPts val="1100"/>
              </a:spcBef>
            </a:pPr>
            <a:r>
              <a:rPr lang="en-US" sz="1800" b="0" spc="0" dirty="0">
                <a:latin typeface="Museo 100" panose="02000000000000000000" pitchFamily="2" charset="0"/>
              </a:rPr>
              <a:t>Unit 10 </a:t>
            </a:r>
            <a:br>
              <a:rPr lang="en-US" sz="1800" b="0" spc="0" dirty="0">
                <a:latin typeface="Museo 100" panose="02000000000000000000" pitchFamily="2" charset="0"/>
              </a:rPr>
            </a:br>
            <a:r>
              <a:rPr lang="en-GB" sz="1800" b="0" spc="0" dirty="0">
                <a:latin typeface="Museo 100" panose="02000000000000000000" pitchFamily="2" charset="0"/>
              </a:rPr>
              <a:t>Modern industrial and commercial practice</a:t>
            </a:r>
            <a:endParaRPr lang="en-US" sz="18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6473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647386"/>
                </a:solidFill>
                <a:latin typeface="Arial"/>
                <a:cs typeface="Arial"/>
              </a:rPr>
              <a:t>2</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D8545-3A42-41F3-A9FF-0919B2D68355}"/>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D76C98EB-3C85-4E2F-B5FC-456FD013EE8E}"/>
              </a:ext>
            </a:extLst>
          </p:cNvPr>
          <p:cNvSpPr>
            <a:spLocks noGrp="1"/>
          </p:cNvSpPr>
          <p:nvPr>
            <p:ph type="body" sz="quarter" idx="14"/>
          </p:nvPr>
        </p:nvSpPr>
        <p:spPr/>
        <p:txBody>
          <a:bodyPr/>
          <a:lstStyle/>
          <a:p>
            <a:r>
              <a:rPr lang="en-GB" dirty="0"/>
              <a:t>Complete </a:t>
            </a:r>
            <a:r>
              <a:rPr lang="en-GB" b="1" dirty="0"/>
              <a:t>Task 2</a:t>
            </a:r>
            <a:r>
              <a:rPr lang="en-GB" dirty="0"/>
              <a:t> to match material cost, form and processes to different scales of production</a:t>
            </a:r>
          </a:p>
        </p:txBody>
      </p:sp>
    </p:spTree>
    <p:extLst>
      <p:ext uri="{BB962C8B-B14F-4D97-AF65-F5344CB8AC3E}">
        <p14:creationId xmlns:p14="http://schemas.microsoft.com/office/powerpoint/2010/main" val="44506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B12E69-3899-42C8-ACFD-40E95446AD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41963700-7F6A-4E26-B328-CE79AF81B831}"/>
              </a:ext>
            </a:extLst>
          </p:cNvPr>
          <p:cNvSpPr>
            <a:spLocks noGrp="1"/>
          </p:cNvSpPr>
          <p:nvPr>
            <p:ph type="body" sz="quarter" idx="13"/>
          </p:nvPr>
        </p:nvSpPr>
        <p:spPr/>
        <p:txBody>
          <a:bodyPr/>
          <a:lstStyle/>
          <a:p>
            <a:r>
              <a:rPr lang="en-GB" dirty="0">
                <a:solidFill>
                  <a:schemeClr val="bg1"/>
                </a:solidFill>
              </a:rPr>
              <a:t>Economic use of materials</a:t>
            </a:r>
          </a:p>
        </p:txBody>
      </p:sp>
      <p:sp>
        <p:nvSpPr>
          <p:cNvPr id="3" name="Text Placeholder 2">
            <a:extLst>
              <a:ext uri="{FF2B5EF4-FFF2-40B4-BE49-F238E27FC236}">
                <a16:creationId xmlns:a16="http://schemas.microsoft.com/office/drawing/2014/main" id="{4013E5C0-7847-4B1C-A7D2-203B563F3FE8}"/>
              </a:ext>
            </a:extLst>
          </p:cNvPr>
          <p:cNvSpPr>
            <a:spLocks noGrp="1"/>
          </p:cNvSpPr>
          <p:nvPr>
            <p:ph type="body" sz="quarter" idx="14"/>
          </p:nvPr>
        </p:nvSpPr>
        <p:spPr/>
        <p:txBody>
          <a:bodyPr/>
          <a:lstStyle/>
          <a:p>
            <a:r>
              <a:rPr lang="en-GB" dirty="0">
                <a:solidFill>
                  <a:schemeClr val="bg1"/>
                </a:solidFill>
              </a:rPr>
              <a:t>Designs are developed to use materials economically without comprising performance</a:t>
            </a:r>
          </a:p>
          <a:p>
            <a:pPr lvl="1"/>
            <a:r>
              <a:rPr lang="en-GB" dirty="0">
                <a:solidFill>
                  <a:schemeClr val="bg1"/>
                </a:solidFill>
              </a:rPr>
              <a:t>What changes could you make to a design to ensure materials are used as economically as possible?</a:t>
            </a:r>
          </a:p>
        </p:txBody>
      </p:sp>
      <p:pic>
        <p:nvPicPr>
          <p:cNvPr id="9" name="Picture 8">
            <a:extLst>
              <a:ext uri="{FF2B5EF4-FFF2-40B4-BE49-F238E27FC236}">
                <a16:creationId xmlns:a16="http://schemas.microsoft.com/office/drawing/2014/main" id="{DD74B433-A3A3-4732-9856-B2CCF98DD4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64239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D47602-64DD-4D05-836B-3A9DD09DE2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700"/>
            <a:ext cx="9144000" cy="6210299"/>
          </a:xfrm>
          <a:prstGeom prst="rect">
            <a:avLst/>
          </a:prstGeom>
        </p:spPr>
      </p:pic>
      <p:sp>
        <p:nvSpPr>
          <p:cNvPr id="2" name="Text Placeholder 1">
            <a:extLst>
              <a:ext uri="{FF2B5EF4-FFF2-40B4-BE49-F238E27FC236}">
                <a16:creationId xmlns:a16="http://schemas.microsoft.com/office/drawing/2014/main" id="{E527AAAD-1ED7-4F61-8435-052900EC1A93}"/>
              </a:ext>
            </a:extLst>
          </p:cNvPr>
          <p:cNvSpPr>
            <a:spLocks noGrp="1"/>
          </p:cNvSpPr>
          <p:nvPr>
            <p:ph type="body" sz="quarter" idx="13"/>
          </p:nvPr>
        </p:nvSpPr>
        <p:spPr/>
        <p:txBody>
          <a:bodyPr/>
          <a:lstStyle/>
          <a:p>
            <a:r>
              <a:rPr lang="en-GB" dirty="0"/>
              <a:t>Marking and cutting</a:t>
            </a:r>
          </a:p>
        </p:txBody>
      </p:sp>
      <p:sp>
        <p:nvSpPr>
          <p:cNvPr id="3" name="Text Placeholder 2">
            <a:extLst>
              <a:ext uri="{FF2B5EF4-FFF2-40B4-BE49-F238E27FC236}">
                <a16:creationId xmlns:a16="http://schemas.microsoft.com/office/drawing/2014/main" id="{E0C43EAC-0021-4712-AE8B-6AD2E5C77984}"/>
              </a:ext>
            </a:extLst>
          </p:cNvPr>
          <p:cNvSpPr>
            <a:spLocks noGrp="1"/>
          </p:cNvSpPr>
          <p:nvPr>
            <p:ph type="body" sz="quarter" idx="14"/>
          </p:nvPr>
        </p:nvSpPr>
        <p:spPr/>
        <p:txBody>
          <a:bodyPr/>
          <a:lstStyle/>
          <a:p>
            <a:r>
              <a:rPr lang="en-GB" dirty="0"/>
              <a:t>Careful layout of parts using nesting </a:t>
            </a:r>
            <a:br>
              <a:rPr lang="en-GB" dirty="0"/>
            </a:br>
            <a:r>
              <a:rPr lang="en-GB" dirty="0"/>
              <a:t>or tessellation can reduce waste</a:t>
            </a:r>
          </a:p>
          <a:p>
            <a:pPr lvl="1"/>
            <a:r>
              <a:rPr lang="en-GB" dirty="0"/>
              <a:t>CAD/CAM allows parts to be laid out</a:t>
            </a:r>
            <a:br>
              <a:rPr lang="en-GB" dirty="0"/>
            </a:br>
            <a:r>
              <a:rPr lang="en-GB" dirty="0"/>
              <a:t>to make optimal use of materials</a:t>
            </a:r>
          </a:p>
          <a:p>
            <a:pPr lvl="1"/>
            <a:r>
              <a:rPr lang="en-GB" dirty="0"/>
              <a:t>The shape or size of a design </a:t>
            </a:r>
            <a:br>
              <a:rPr lang="en-GB" dirty="0"/>
            </a:br>
            <a:r>
              <a:rPr lang="en-GB" dirty="0"/>
              <a:t>may be modified to make best </a:t>
            </a:r>
            <a:br>
              <a:rPr lang="en-GB" dirty="0"/>
            </a:br>
            <a:r>
              <a:rPr lang="en-GB" dirty="0"/>
              <a:t>use of standard materials</a:t>
            </a:r>
            <a:endParaRPr lang="en-GB" dirty="0">
              <a:solidFill>
                <a:schemeClr val="tx1"/>
              </a:solidFill>
            </a:endParaRPr>
          </a:p>
        </p:txBody>
      </p:sp>
      <p:pic>
        <p:nvPicPr>
          <p:cNvPr id="8" name="Picture 7">
            <a:extLst>
              <a:ext uri="{FF2B5EF4-FFF2-40B4-BE49-F238E27FC236}">
                <a16:creationId xmlns:a16="http://schemas.microsoft.com/office/drawing/2014/main" id="{610E75B5-A9DA-41CC-A5A3-3C2702475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415177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5E5769-2298-4758-8DC5-A07FA87A69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81085" y="4624384"/>
            <a:ext cx="6581829" cy="2233615"/>
          </a:xfrm>
          <a:prstGeom prst="rect">
            <a:avLst/>
          </a:prstGeom>
        </p:spPr>
      </p:pic>
      <p:sp>
        <p:nvSpPr>
          <p:cNvPr id="2" name="Text Placeholder 1">
            <a:extLst>
              <a:ext uri="{FF2B5EF4-FFF2-40B4-BE49-F238E27FC236}">
                <a16:creationId xmlns:a16="http://schemas.microsoft.com/office/drawing/2014/main" id="{0406B340-94EB-4E2B-A31C-47FBA15C6A8F}"/>
              </a:ext>
            </a:extLst>
          </p:cNvPr>
          <p:cNvSpPr>
            <a:spLocks noGrp="1"/>
          </p:cNvSpPr>
          <p:nvPr>
            <p:ph type="body" sz="quarter" idx="13"/>
          </p:nvPr>
        </p:nvSpPr>
        <p:spPr/>
        <p:txBody>
          <a:bodyPr/>
          <a:lstStyle/>
          <a:p>
            <a:r>
              <a:rPr lang="en-GB" dirty="0"/>
              <a:t>Standard sizes and stock forms</a:t>
            </a:r>
          </a:p>
        </p:txBody>
      </p:sp>
      <p:sp>
        <p:nvSpPr>
          <p:cNvPr id="3" name="Text Placeholder 2">
            <a:extLst>
              <a:ext uri="{FF2B5EF4-FFF2-40B4-BE49-F238E27FC236}">
                <a16:creationId xmlns:a16="http://schemas.microsoft.com/office/drawing/2014/main" id="{839AABDE-2EB5-4FE1-984B-60FE8D8B9B0A}"/>
              </a:ext>
            </a:extLst>
          </p:cNvPr>
          <p:cNvSpPr>
            <a:spLocks noGrp="1"/>
          </p:cNvSpPr>
          <p:nvPr>
            <p:ph type="body" sz="quarter" idx="14"/>
          </p:nvPr>
        </p:nvSpPr>
        <p:spPr/>
        <p:txBody>
          <a:bodyPr/>
          <a:lstStyle/>
          <a:p>
            <a:r>
              <a:rPr lang="en-GB" dirty="0"/>
              <a:t>Manufacturers aim to capitalise on the standard shapes and sizes of the materials they use</a:t>
            </a:r>
          </a:p>
          <a:p>
            <a:pPr lvl="1"/>
            <a:r>
              <a:rPr lang="en-GB" dirty="0"/>
              <a:t>Designs are developed to maximise output from standard sheet size / thickness and profile shape and length</a:t>
            </a:r>
          </a:p>
          <a:p>
            <a:pPr lvl="1"/>
            <a:r>
              <a:rPr lang="en-GB" dirty="0"/>
              <a:t>How could you ensure best use of a standard sheet of MDF?</a:t>
            </a:r>
          </a:p>
          <a:p>
            <a:pPr lvl="1"/>
            <a:r>
              <a:rPr lang="en-GB" dirty="0"/>
              <a:t>Why are stock forms less important in casting processes?</a:t>
            </a:r>
          </a:p>
        </p:txBody>
      </p:sp>
      <p:pic>
        <p:nvPicPr>
          <p:cNvPr id="8" name="Picture 7">
            <a:extLst>
              <a:ext uri="{FF2B5EF4-FFF2-40B4-BE49-F238E27FC236}">
                <a16:creationId xmlns:a16="http://schemas.microsoft.com/office/drawing/2014/main" id="{9B345B33-B0BF-4EFD-850A-E841D06451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270137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4FE5E-8533-4306-BEFB-6DCAE77426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3142"/>
            <a:ext cx="9144000" cy="6204857"/>
          </a:xfrm>
          <a:prstGeom prst="rect">
            <a:avLst/>
          </a:prstGeom>
        </p:spPr>
      </p:pic>
      <p:sp>
        <p:nvSpPr>
          <p:cNvPr id="2" name="Text Placeholder 1">
            <a:extLst>
              <a:ext uri="{FF2B5EF4-FFF2-40B4-BE49-F238E27FC236}">
                <a16:creationId xmlns:a16="http://schemas.microsoft.com/office/drawing/2014/main" id="{50E2C030-F46A-433E-97E5-8393673A39E6}"/>
              </a:ext>
            </a:extLst>
          </p:cNvPr>
          <p:cNvSpPr>
            <a:spLocks noGrp="1"/>
          </p:cNvSpPr>
          <p:nvPr>
            <p:ph type="body" sz="quarter" idx="13"/>
          </p:nvPr>
        </p:nvSpPr>
        <p:spPr/>
        <p:txBody>
          <a:bodyPr/>
          <a:lstStyle/>
          <a:p>
            <a:r>
              <a:rPr lang="en-GB" dirty="0"/>
              <a:t>Structural integrity</a:t>
            </a:r>
          </a:p>
        </p:txBody>
      </p:sp>
      <p:sp>
        <p:nvSpPr>
          <p:cNvPr id="3" name="Text Placeholder 2">
            <a:extLst>
              <a:ext uri="{FF2B5EF4-FFF2-40B4-BE49-F238E27FC236}">
                <a16:creationId xmlns:a16="http://schemas.microsoft.com/office/drawing/2014/main" id="{250734B1-578D-4819-8B33-CEA9E1C1BE77}"/>
              </a:ext>
            </a:extLst>
          </p:cNvPr>
          <p:cNvSpPr>
            <a:spLocks noGrp="1"/>
          </p:cNvSpPr>
          <p:nvPr>
            <p:ph type="body" sz="quarter" idx="14"/>
          </p:nvPr>
        </p:nvSpPr>
        <p:spPr/>
        <p:txBody>
          <a:bodyPr/>
          <a:lstStyle/>
          <a:p>
            <a:r>
              <a:rPr lang="en-GB" dirty="0"/>
              <a:t>A product with a strong structure </a:t>
            </a:r>
            <a:br>
              <a:rPr lang="en-GB" dirty="0"/>
            </a:br>
            <a:r>
              <a:rPr lang="en-GB" dirty="0"/>
              <a:t>can economise on materials</a:t>
            </a:r>
          </a:p>
          <a:p>
            <a:pPr lvl="1"/>
            <a:r>
              <a:rPr lang="en-GB" dirty="0"/>
              <a:t>Key pressure points can be reinforced </a:t>
            </a:r>
            <a:br>
              <a:rPr lang="en-GB" dirty="0"/>
            </a:br>
            <a:r>
              <a:rPr lang="en-GB" dirty="0"/>
              <a:t>with ridges and fins so the overall wall </a:t>
            </a:r>
            <a:br>
              <a:rPr lang="en-GB" dirty="0"/>
            </a:br>
            <a:r>
              <a:rPr lang="en-GB" dirty="0"/>
              <a:t>thickness and weight can be reduced</a:t>
            </a:r>
          </a:p>
          <a:p>
            <a:pPr lvl="1"/>
            <a:r>
              <a:rPr lang="en-GB" dirty="0"/>
              <a:t>Older materials are substituted for </a:t>
            </a:r>
            <a:br>
              <a:rPr lang="en-GB" dirty="0"/>
            </a:br>
            <a:r>
              <a:rPr lang="en-GB" dirty="0"/>
              <a:t>those offering superior properties</a:t>
            </a:r>
          </a:p>
          <a:p>
            <a:pPr lvl="2"/>
            <a:r>
              <a:rPr lang="en-GB" dirty="0"/>
              <a:t>Look at the products around you</a:t>
            </a:r>
            <a:br>
              <a:rPr lang="en-GB" dirty="0"/>
            </a:br>
            <a:r>
              <a:rPr lang="en-GB" dirty="0"/>
              <a:t>to find examples of these points</a:t>
            </a:r>
          </a:p>
        </p:txBody>
      </p:sp>
    </p:spTree>
    <p:extLst>
      <p:ext uri="{BB962C8B-B14F-4D97-AF65-F5344CB8AC3E}">
        <p14:creationId xmlns:p14="http://schemas.microsoft.com/office/powerpoint/2010/main" val="365046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03B13-BAA5-42EE-AD97-73AF5211A0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6224" y="819150"/>
            <a:ext cx="5057775" cy="6038850"/>
          </a:xfrm>
          <a:prstGeom prst="rect">
            <a:avLst/>
          </a:prstGeom>
        </p:spPr>
      </p:pic>
      <p:sp>
        <p:nvSpPr>
          <p:cNvPr id="2" name="Text Placeholder 1">
            <a:extLst>
              <a:ext uri="{FF2B5EF4-FFF2-40B4-BE49-F238E27FC236}">
                <a16:creationId xmlns:a16="http://schemas.microsoft.com/office/drawing/2014/main" id="{A46DB5F8-4838-4883-9787-DD8D8F164043}"/>
              </a:ext>
            </a:extLst>
          </p:cNvPr>
          <p:cNvSpPr>
            <a:spLocks noGrp="1"/>
          </p:cNvSpPr>
          <p:nvPr>
            <p:ph type="body" sz="quarter" idx="13"/>
          </p:nvPr>
        </p:nvSpPr>
        <p:spPr/>
        <p:txBody>
          <a:bodyPr/>
          <a:lstStyle/>
          <a:p>
            <a:r>
              <a:rPr lang="en-GB" dirty="0"/>
              <a:t>Miniaturise and dematerialise</a:t>
            </a:r>
          </a:p>
        </p:txBody>
      </p:sp>
      <p:sp>
        <p:nvSpPr>
          <p:cNvPr id="3" name="Text Placeholder 2">
            <a:extLst>
              <a:ext uri="{FF2B5EF4-FFF2-40B4-BE49-F238E27FC236}">
                <a16:creationId xmlns:a16="http://schemas.microsoft.com/office/drawing/2014/main" id="{768E5D86-C7A5-4559-B5AD-539ECC088BC7}"/>
              </a:ext>
            </a:extLst>
          </p:cNvPr>
          <p:cNvSpPr>
            <a:spLocks noGrp="1"/>
          </p:cNvSpPr>
          <p:nvPr>
            <p:ph type="body" sz="quarter" idx="14"/>
          </p:nvPr>
        </p:nvSpPr>
        <p:spPr/>
        <p:txBody>
          <a:bodyPr/>
          <a:lstStyle/>
          <a:p>
            <a:r>
              <a:rPr lang="en-GB" dirty="0"/>
              <a:t>Developments in microelectronics enable </a:t>
            </a:r>
            <a:br>
              <a:rPr lang="en-GB" dirty="0"/>
            </a:br>
            <a:r>
              <a:rPr lang="en-GB" dirty="0"/>
              <a:t>products to reduce in size </a:t>
            </a:r>
          </a:p>
          <a:p>
            <a:pPr lvl="1"/>
            <a:r>
              <a:rPr lang="en-GB" dirty="0"/>
              <a:t>The first mobile phones weighed </a:t>
            </a:r>
            <a:br>
              <a:rPr lang="en-GB" dirty="0"/>
            </a:br>
            <a:r>
              <a:rPr lang="en-GB" dirty="0"/>
              <a:t>over a kilo and offered 30 minutes </a:t>
            </a:r>
            <a:br>
              <a:rPr lang="en-GB" dirty="0"/>
            </a:br>
            <a:r>
              <a:rPr lang="en-GB" dirty="0"/>
              <a:t>of talk-time for 10 hours of charge</a:t>
            </a:r>
          </a:p>
          <a:p>
            <a:pPr lvl="1"/>
            <a:r>
              <a:rPr lang="en-GB" dirty="0"/>
              <a:t>Smaller components mean less </a:t>
            </a:r>
            <a:br>
              <a:rPr lang="en-GB" dirty="0"/>
            </a:br>
            <a:r>
              <a:rPr lang="en-GB" dirty="0"/>
              <a:t>material is required to house </a:t>
            </a:r>
            <a:br>
              <a:rPr lang="en-GB" dirty="0"/>
            </a:br>
            <a:r>
              <a:rPr lang="en-GB" dirty="0"/>
              <a:t>the electrical components </a:t>
            </a:r>
          </a:p>
          <a:p>
            <a:pPr lvl="1"/>
            <a:r>
              <a:rPr lang="en-GB" dirty="0"/>
              <a:t>Give examples of products where </a:t>
            </a:r>
            <a:br>
              <a:rPr lang="en-GB" dirty="0"/>
            </a:br>
            <a:r>
              <a:rPr lang="en-GB" dirty="0"/>
              <a:t>technology has evolved so much </a:t>
            </a:r>
            <a:br>
              <a:rPr lang="en-GB" dirty="0"/>
            </a:br>
            <a:r>
              <a:rPr lang="en-GB" dirty="0"/>
              <a:t>that </a:t>
            </a:r>
            <a:r>
              <a:rPr lang="en-GB" b="1" dirty="0"/>
              <a:t>no</a:t>
            </a:r>
            <a:r>
              <a:rPr lang="en-GB" dirty="0"/>
              <a:t> materials are needed</a:t>
            </a:r>
          </a:p>
          <a:p>
            <a:pPr lvl="1"/>
            <a:endParaRPr lang="en-GB" dirty="0"/>
          </a:p>
        </p:txBody>
      </p:sp>
    </p:spTree>
    <p:extLst>
      <p:ext uri="{BB962C8B-B14F-4D97-AF65-F5344CB8AC3E}">
        <p14:creationId xmlns:p14="http://schemas.microsoft.com/office/powerpoint/2010/main" val="350059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389DA7-0820-4E81-A633-3D49965DB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8629"/>
            <a:ext cx="9144000" cy="6219371"/>
          </a:xfrm>
          <a:prstGeom prst="rect">
            <a:avLst/>
          </a:prstGeom>
        </p:spPr>
      </p:pic>
      <p:sp>
        <p:nvSpPr>
          <p:cNvPr id="2" name="Text Placeholder 1">
            <a:extLst>
              <a:ext uri="{FF2B5EF4-FFF2-40B4-BE49-F238E27FC236}">
                <a16:creationId xmlns:a16="http://schemas.microsoft.com/office/drawing/2014/main" id="{5AD55587-69C5-4647-BF5B-C063DB9F5A1D}"/>
              </a:ext>
            </a:extLst>
          </p:cNvPr>
          <p:cNvSpPr>
            <a:spLocks noGrp="1"/>
          </p:cNvSpPr>
          <p:nvPr>
            <p:ph type="body" sz="quarter" idx="13"/>
          </p:nvPr>
        </p:nvSpPr>
        <p:spPr/>
        <p:txBody>
          <a:bodyPr/>
          <a:lstStyle/>
          <a:p>
            <a:r>
              <a:rPr lang="en-GB" dirty="0">
                <a:solidFill>
                  <a:schemeClr val="bg1"/>
                </a:solidFill>
              </a:rPr>
              <a:t>Reuse and recycle</a:t>
            </a:r>
          </a:p>
        </p:txBody>
      </p:sp>
      <p:sp>
        <p:nvSpPr>
          <p:cNvPr id="3" name="Text Placeholder 2">
            <a:extLst>
              <a:ext uri="{FF2B5EF4-FFF2-40B4-BE49-F238E27FC236}">
                <a16:creationId xmlns:a16="http://schemas.microsoft.com/office/drawing/2014/main" id="{18E789D5-04AB-49E8-A1B5-B7745762C717}"/>
              </a:ext>
            </a:extLst>
          </p:cNvPr>
          <p:cNvSpPr>
            <a:spLocks noGrp="1"/>
          </p:cNvSpPr>
          <p:nvPr>
            <p:ph type="body" sz="quarter" idx="14"/>
          </p:nvPr>
        </p:nvSpPr>
        <p:spPr/>
        <p:txBody>
          <a:bodyPr/>
          <a:lstStyle/>
          <a:p>
            <a:r>
              <a:rPr lang="en-GB" dirty="0">
                <a:solidFill>
                  <a:schemeClr val="bg1"/>
                </a:solidFill>
              </a:rPr>
              <a:t>Many designs are developed with </a:t>
            </a:r>
            <a:br>
              <a:rPr lang="en-GB" dirty="0">
                <a:solidFill>
                  <a:schemeClr val="bg1"/>
                </a:solidFill>
              </a:rPr>
            </a:br>
            <a:r>
              <a:rPr lang="en-GB" dirty="0">
                <a:solidFill>
                  <a:schemeClr val="bg1"/>
                </a:solidFill>
              </a:rPr>
              <a:t>their own waste streams in mind</a:t>
            </a:r>
          </a:p>
          <a:p>
            <a:pPr lvl="1"/>
            <a:r>
              <a:rPr lang="en-GB" dirty="0">
                <a:solidFill>
                  <a:srgbClr val="D1DA2E"/>
                </a:solidFill>
              </a:rPr>
              <a:t>Waste materials and faulty parts </a:t>
            </a:r>
            <a:br>
              <a:rPr lang="en-GB" dirty="0">
                <a:solidFill>
                  <a:srgbClr val="D1DA2E"/>
                </a:solidFill>
              </a:rPr>
            </a:br>
            <a:r>
              <a:rPr lang="en-GB" dirty="0">
                <a:solidFill>
                  <a:srgbClr val="D1DA2E"/>
                </a:solidFill>
              </a:rPr>
              <a:t>can be recycled and reprocessed</a:t>
            </a:r>
            <a:br>
              <a:rPr lang="en-GB" dirty="0">
                <a:solidFill>
                  <a:srgbClr val="D1DA2E"/>
                </a:solidFill>
              </a:rPr>
            </a:br>
            <a:r>
              <a:rPr lang="en-GB" dirty="0">
                <a:solidFill>
                  <a:srgbClr val="D1DA2E"/>
                </a:solidFill>
              </a:rPr>
              <a:t>in-house </a:t>
            </a:r>
          </a:p>
          <a:p>
            <a:pPr lvl="1"/>
            <a:r>
              <a:rPr lang="en-GB" dirty="0">
                <a:solidFill>
                  <a:srgbClr val="D1DA2E"/>
                </a:solidFill>
              </a:rPr>
              <a:t>Products can be developed </a:t>
            </a:r>
            <a:br>
              <a:rPr lang="en-GB" dirty="0">
                <a:solidFill>
                  <a:srgbClr val="D1DA2E"/>
                </a:solidFill>
              </a:rPr>
            </a:br>
            <a:r>
              <a:rPr lang="en-GB" dirty="0">
                <a:solidFill>
                  <a:srgbClr val="D1DA2E"/>
                </a:solidFill>
              </a:rPr>
              <a:t>to encourage reuse e.g. bags </a:t>
            </a:r>
            <a:br>
              <a:rPr lang="en-GB" dirty="0">
                <a:solidFill>
                  <a:srgbClr val="D1DA2E"/>
                </a:solidFill>
              </a:rPr>
            </a:br>
            <a:r>
              <a:rPr lang="en-GB" dirty="0">
                <a:solidFill>
                  <a:srgbClr val="D1DA2E"/>
                </a:solidFill>
              </a:rPr>
              <a:t>for life and printer cartridges</a:t>
            </a:r>
          </a:p>
          <a:p>
            <a:pPr lvl="1"/>
            <a:r>
              <a:rPr lang="en-GB" dirty="0">
                <a:solidFill>
                  <a:srgbClr val="D1DA2E"/>
                </a:solidFill>
              </a:rPr>
              <a:t>Design for disassembly makes </a:t>
            </a:r>
            <a:br>
              <a:rPr lang="en-GB" dirty="0">
                <a:solidFill>
                  <a:srgbClr val="D1DA2E"/>
                </a:solidFill>
              </a:rPr>
            </a:br>
            <a:r>
              <a:rPr lang="en-GB" dirty="0">
                <a:solidFill>
                  <a:srgbClr val="D1DA2E"/>
                </a:solidFill>
              </a:rPr>
              <a:t>products easier to fix and recycle</a:t>
            </a:r>
          </a:p>
          <a:p>
            <a:pPr lvl="1"/>
            <a:r>
              <a:rPr lang="en-GB" dirty="0">
                <a:solidFill>
                  <a:schemeClr val="bg1"/>
                </a:solidFill>
              </a:rPr>
              <a:t>How may this affect profits for</a:t>
            </a:r>
            <a:br>
              <a:rPr lang="en-GB" dirty="0">
                <a:solidFill>
                  <a:schemeClr val="bg1"/>
                </a:solidFill>
              </a:rPr>
            </a:br>
            <a:r>
              <a:rPr lang="en-GB" dirty="0">
                <a:solidFill>
                  <a:schemeClr val="bg1"/>
                </a:solidFill>
              </a:rPr>
              <a:t>a manufacturer?</a:t>
            </a:r>
          </a:p>
        </p:txBody>
      </p:sp>
      <p:pic>
        <p:nvPicPr>
          <p:cNvPr id="8" name="Picture 7">
            <a:extLst>
              <a:ext uri="{FF2B5EF4-FFF2-40B4-BE49-F238E27FC236}">
                <a16:creationId xmlns:a16="http://schemas.microsoft.com/office/drawing/2014/main" id="{FF51B9A6-C9A3-4ABD-B2C2-AA3F2DF8A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77854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19C957-31A5-47FF-9222-E32B9D2D5B91}"/>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0BF59899-C7A7-45AB-9E93-9EB51D2E347F}"/>
              </a:ext>
            </a:extLst>
          </p:cNvPr>
          <p:cNvSpPr>
            <a:spLocks noGrp="1"/>
          </p:cNvSpPr>
          <p:nvPr>
            <p:ph type="body" sz="quarter" idx="14"/>
          </p:nvPr>
        </p:nvSpPr>
        <p:spPr/>
        <p:txBody>
          <a:bodyPr/>
          <a:lstStyle/>
          <a:p>
            <a:r>
              <a:rPr lang="en-GB" dirty="0"/>
              <a:t>Complete </a:t>
            </a:r>
            <a:r>
              <a:rPr lang="en-GB" b="1" dirty="0"/>
              <a:t>Task 3</a:t>
            </a:r>
            <a:r>
              <a:rPr lang="en-GB" dirty="0"/>
              <a:t> on economic use of materials</a:t>
            </a:r>
          </a:p>
        </p:txBody>
      </p:sp>
    </p:spTree>
    <p:extLst>
      <p:ext uri="{BB962C8B-B14F-4D97-AF65-F5344CB8AC3E}">
        <p14:creationId xmlns:p14="http://schemas.microsoft.com/office/powerpoint/2010/main" val="130401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A9CE1D-50A9-49AB-951A-9E2206A5BC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250" y="4533900"/>
            <a:ext cx="7937500" cy="1600200"/>
          </a:xfrm>
          <a:prstGeom prst="rect">
            <a:avLst/>
          </a:prstGeom>
        </p:spPr>
      </p:pic>
      <p:sp>
        <p:nvSpPr>
          <p:cNvPr id="2" name="Text Placeholder 1">
            <a:extLst>
              <a:ext uri="{FF2B5EF4-FFF2-40B4-BE49-F238E27FC236}">
                <a16:creationId xmlns:a16="http://schemas.microsoft.com/office/drawing/2014/main" id="{E0E561EF-DD45-4C44-A0F9-404BB7D38E10}"/>
              </a:ext>
            </a:extLst>
          </p:cNvPr>
          <p:cNvSpPr>
            <a:spLocks noGrp="1"/>
          </p:cNvSpPr>
          <p:nvPr>
            <p:ph type="body" sz="quarter" idx="13"/>
          </p:nvPr>
        </p:nvSpPr>
        <p:spPr/>
        <p:txBody>
          <a:bodyPr/>
          <a:lstStyle/>
          <a:p>
            <a:r>
              <a:rPr lang="en-GB" dirty="0"/>
              <a:t>Efficient processing</a:t>
            </a:r>
          </a:p>
        </p:txBody>
      </p:sp>
      <p:sp>
        <p:nvSpPr>
          <p:cNvPr id="3" name="Text Placeholder 2">
            <a:extLst>
              <a:ext uri="{FF2B5EF4-FFF2-40B4-BE49-F238E27FC236}">
                <a16:creationId xmlns:a16="http://schemas.microsoft.com/office/drawing/2014/main" id="{DC0DD7E9-367C-4C0C-B6A0-ED727FBED009}"/>
              </a:ext>
            </a:extLst>
          </p:cNvPr>
          <p:cNvSpPr>
            <a:spLocks noGrp="1"/>
          </p:cNvSpPr>
          <p:nvPr>
            <p:ph type="body" sz="quarter" idx="14"/>
          </p:nvPr>
        </p:nvSpPr>
        <p:spPr/>
        <p:txBody>
          <a:bodyPr/>
          <a:lstStyle/>
          <a:p>
            <a:r>
              <a:rPr lang="en-GB" dirty="0"/>
              <a:t>Manufacturing processes can increase accuracy </a:t>
            </a:r>
            <a:br>
              <a:rPr lang="en-GB" dirty="0"/>
            </a:br>
            <a:r>
              <a:rPr lang="en-GB" dirty="0"/>
              <a:t>and reduce waste for maximum efficiency</a:t>
            </a:r>
          </a:p>
          <a:p>
            <a:pPr lvl="1"/>
            <a:r>
              <a:rPr lang="en-GB" dirty="0"/>
              <a:t>Accuracy and the reduction of waste increases profits and ensures efficient use of resources, including time and labour</a:t>
            </a:r>
          </a:p>
          <a:p>
            <a:pPr lvl="1"/>
            <a:r>
              <a:rPr lang="en-GB" dirty="0"/>
              <a:t>Manufacturers work to strict tolerances which allow </a:t>
            </a:r>
            <a:br>
              <a:rPr lang="en-GB" dirty="0"/>
            </a:br>
            <a:r>
              <a:rPr lang="en-GB" dirty="0"/>
              <a:t>parts and products to function and </a:t>
            </a:r>
            <a:r>
              <a:rPr lang="en-GB" b="1" dirty="0"/>
              <a:t>integrate</a:t>
            </a:r>
            <a:r>
              <a:rPr lang="en-GB" dirty="0"/>
              <a:t> reliably</a:t>
            </a:r>
          </a:p>
          <a:p>
            <a:pPr lvl="1"/>
            <a:endParaRPr lang="en-GB" dirty="0"/>
          </a:p>
          <a:p>
            <a:pPr lvl="1"/>
            <a:endParaRPr lang="en-GB" dirty="0"/>
          </a:p>
        </p:txBody>
      </p:sp>
    </p:spTree>
    <p:extLst>
      <p:ext uri="{BB962C8B-B14F-4D97-AF65-F5344CB8AC3E}">
        <p14:creationId xmlns:p14="http://schemas.microsoft.com/office/powerpoint/2010/main" val="389045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C6DB5-FC91-4934-A662-4D3D63FDF1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7400" y="1257226"/>
            <a:ext cx="3276600" cy="4981649"/>
          </a:xfrm>
          <a:prstGeom prst="rect">
            <a:avLst/>
          </a:prstGeom>
        </p:spPr>
      </p:pic>
      <p:sp>
        <p:nvSpPr>
          <p:cNvPr id="2" name="Text Placeholder 1">
            <a:extLst>
              <a:ext uri="{FF2B5EF4-FFF2-40B4-BE49-F238E27FC236}">
                <a16:creationId xmlns:a16="http://schemas.microsoft.com/office/drawing/2014/main" id="{D554AE47-E3F3-4D28-9CF5-4F7FCC97DF46}"/>
              </a:ext>
            </a:extLst>
          </p:cNvPr>
          <p:cNvSpPr>
            <a:spLocks noGrp="1"/>
          </p:cNvSpPr>
          <p:nvPr>
            <p:ph type="body" sz="quarter" idx="13"/>
          </p:nvPr>
        </p:nvSpPr>
        <p:spPr/>
        <p:txBody>
          <a:bodyPr/>
          <a:lstStyle/>
          <a:p>
            <a:r>
              <a:rPr lang="en-GB" dirty="0"/>
              <a:t>Accuracy in processing</a:t>
            </a:r>
          </a:p>
        </p:txBody>
      </p:sp>
      <p:sp>
        <p:nvSpPr>
          <p:cNvPr id="3" name="Text Placeholder 2">
            <a:extLst>
              <a:ext uri="{FF2B5EF4-FFF2-40B4-BE49-F238E27FC236}">
                <a16:creationId xmlns:a16="http://schemas.microsoft.com/office/drawing/2014/main" id="{3AEB13F1-E3C3-4344-BD10-D9476CB87827}"/>
              </a:ext>
            </a:extLst>
          </p:cNvPr>
          <p:cNvSpPr>
            <a:spLocks noGrp="1"/>
          </p:cNvSpPr>
          <p:nvPr>
            <p:ph type="body" sz="quarter" idx="14"/>
          </p:nvPr>
        </p:nvSpPr>
        <p:spPr/>
        <p:txBody>
          <a:bodyPr/>
          <a:lstStyle/>
          <a:p>
            <a:r>
              <a:rPr lang="en-GB" dirty="0"/>
              <a:t>Since the mid-18</a:t>
            </a:r>
            <a:r>
              <a:rPr lang="en-GB" baseline="30000" dirty="0"/>
              <a:t>th</a:t>
            </a:r>
            <a:r>
              <a:rPr lang="en-GB" dirty="0"/>
              <a:t> century, rapid </a:t>
            </a:r>
            <a:br>
              <a:rPr lang="en-GB" dirty="0"/>
            </a:br>
            <a:r>
              <a:rPr lang="en-GB" dirty="0"/>
              <a:t>technological development has </a:t>
            </a:r>
            <a:br>
              <a:rPr lang="en-GB" dirty="0"/>
            </a:br>
            <a:r>
              <a:rPr lang="en-GB" dirty="0"/>
              <a:t>worked to reduce human error</a:t>
            </a:r>
          </a:p>
          <a:p>
            <a:pPr lvl="1"/>
            <a:r>
              <a:rPr lang="en-GB" dirty="0"/>
              <a:t>The Industrial Revolution transformed </a:t>
            </a:r>
            <a:br>
              <a:rPr lang="en-GB" dirty="0"/>
            </a:br>
            <a:r>
              <a:rPr lang="en-GB" dirty="0"/>
              <a:t>manufacturing, replacing people with </a:t>
            </a:r>
            <a:br>
              <a:rPr lang="en-GB" dirty="0"/>
            </a:br>
            <a:r>
              <a:rPr lang="en-GB" dirty="0"/>
              <a:t>machines to increase productivity, </a:t>
            </a:r>
            <a:br>
              <a:rPr lang="en-GB" dirty="0"/>
            </a:br>
            <a:r>
              <a:rPr lang="en-GB" dirty="0"/>
              <a:t>consistency and accuracy</a:t>
            </a:r>
          </a:p>
          <a:p>
            <a:pPr lvl="1"/>
            <a:r>
              <a:rPr lang="en-GB" dirty="0"/>
              <a:t>How were products manufactured </a:t>
            </a:r>
            <a:br>
              <a:rPr lang="en-GB" dirty="0"/>
            </a:br>
            <a:r>
              <a:rPr lang="en-GB" dirty="0"/>
              <a:t>before the Industrial Revolution?</a:t>
            </a:r>
          </a:p>
          <a:p>
            <a:pPr lvl="1"/>
            <a:r>
              <a:rPr lang="en-GB" dirty="0"/>
              <a:t>Name some manufacturing processes </a:t>
            </a:r>
            <a:br>
              <a:rPr lang="en-GB" dirty="0"/>
            </a:br>
            <a:r>
              <a:rPr lang="en-GB" dirty="0"/>
              <a:t>that offer high levels of accuracy </a:t>
            </a:r>
            <a:br>
              <a:rPr lang="en-GB" dirty="0"/>
            </a:br>
            <a:r>
              <a:rPr lang="en-GB" dirty="0"/>
              <a:t>and automation </a:t>
            </a:r>
            <a:br>
              <a:rPr lang="en-GB" dirty="0"/>
            </a:br>
            <a:endParaRPr lang="en-GB" dirty="0"/>
          </a:p>
        </p:txBody>
      </p:sp>
    </p:spTree>
    <p:extLst>
      <p:ext uri="{BB962C8B-B14F-4D97-AF65-F5344CB8AC3E}">
        <p14:creationId xmlns:p14="http://schemas.microsoft.com/office/powerpoint/2010/main" val="72506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vert="horz" lIns="0" tIns="0" rIns="0" bIns="0" anchor="t"/>
          <a:lstStyle/>
          <a:p>
            <a:pPr marL="271145" indent="-271145"/>
            <a:r>
              <a:rPr lang="en-GB" dirty="0"/>
              <a:t>Describe how material cost, form and manufacturing processes relate to scales of production</a:t>
            </a:r>
          </a:p>
          <a:p>
            <a:pPr marL="271145" indent="-271145"/>
            <a:r>
              <a:rPr lang="en-GB" dirty="0"/>
              <a:t>Understand how designs develop to make economic use of materials</a:t>
            </a:r>
          </a:p>
          <a:p>
            <a:pPr marL="271145" indent="-271145"/>
            <a:r>
              <a:rPr lang="en-GB" dirty="0"/>
              <a:t>Identify how manufacturing processes can increase accuracy and reduce waste</a:t>
            </a:r>
          </a:p>
          <a:p>
            <a:pPr marL="271145" indent="-271145"/>
            <a:r>
              <a:rPr lang="en-GB" dirty="0"/>
              <a:t>Recognise the savings to be made by bulk production</a:t>
            </a:r>
          </a:p>
          <a:p>
            <a:pPr marL="271145" indent="-271145"/>
            <a:r>
              <a:rPr lang="en-GB" dirty="0"/>
              <a:t>Explain the advantages of Just in Time manufacture</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721D6-8D14-4129-BA7D-069715B081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57026" y="1978872"/>
            <a:ext cx="3134549" cy="4297482"/>
          </a:xfrm>
          <a:prstGeom prst="rect">
            <a:avLst/>
          </a:prstGeom>
        </p:spPr>
      </p:pic>
      <p:sp>
        <p:nvSpPr>
          <p:cNvPr id="2" name="Text Placeholder 1">
            <a:extLst>
              <a:ext uri="{FF2B5EF4-FFF2-40B4-BE49-F238E27FC236}">
                <a16:creationId xmlns:a16="http://schemas.microsoft.com/office/drawing/2014/main" id="{499E9BE9-AB4E-4FBA-9A25-CDEF2732D60F}"/>
              </a:ext>
            </a:extLst>
          </p:cNvPr>
          <p:cNvSpPr>
            <a:spLocks noGrp="1"/>
          </p:cNvSpPr>
          <p:nvPr>
            <p:ph type="body" sz="quarter" idx="13"/>
          </p:nvPr>
        </p:nvSpPr>
        <p:spPr/>
        <p:txBody>
          <a:bodyPr/>
          <a:lstStyle/>
          <a:p>
            <a:r>
              <a:rPr lang="en-GB" dirty="0"/>
              <a:t>Automation vs CNC</a:t>
            </a:r>
          </a:p>
        </p:txBody>
      </p:sp>
      <p:sp>
        <p:nvSpPr>
          <p:cNvPr id="3" name="Text Placeholder 2">
            <a:extLst>
              <a:ext uri="{FF2B5EF4-FFF2-40B4-BE49-F238E27FC236}">
                <a16:creationId xmlns:a16="http://schemas.microsoft.com/office/drawing/2014/main" id="{B1B44D0B-21B0-4DCF-893A-D2C06D2C557E}"/>
              </a:ext>
            </a:extLst>
          </p:cNvPr>
          <p:cNvSpPr>
            <a:spLocks noGrp="1"/>
          </p:cNvSpPr>
          <p:nvPr>
            <p:ph type="body" sz="quarter" idx="14"/>
          </p:nvPr>
        </p:nvSpPr>
        <p:spPr>
          <a:xfrm>
            <a:off x="724280" y="1704179"/>
            <a:ext cx="7797230" cy="3453607"/>
          </a:xfrm>
        </p:spPr>
        <p:txBody>
          <a:bodyPr/>
          <a:lstStyle/>
          <a:p>
            <a:r>
              <a:rPr lang="en-GB" dirty="0"/>
              <a:t>Both automatic processes and </a:t>
            </a:r>
            <a:br>
              <a:rPr lang="en-GB" dirty="0"/>
            </a:br>
            <a:r>
              <a:rPr lang="en-GB" dirty="0"/>
              <a:t>CNC processes offer high levels </a:t>
            </a:r>
            <a:br>
              <a:rPr lang="en-GB" dirty="0"/>
            </a:br>
            <a:r>
              <a:rPr lang="en-GB" dirty="0"/>
              <a:t>of accuracy and waste reduction</a:t>
            </a:r>
          </a:p>
          <a:p>
            <a:pPr lvl="1"/>
            <a:r>
              <a:rPr lang="en-GB" dirty="0"/>
              <a:t>What is the difference between </a:t>
            </a:r>
            <a:br>
              <a:rPr lang="en-GB" dirty="0"/>
            </a:br>
            <a:r>
              <a:rPr lang="en-GB" dirty="0"/>
              <a:t>automatic production methods </a:t>
            </a:r>
            <a:br>
              <a:rPr lang="en-GB" dirty="0"/>
            </a:br>
            <a:r>
              <a:rPr lang="en-GB" dirty="0"/>
              <a:t>and CNC manufacture?</a:t>
            </a:r>
          </a:p>
          <a:p>
            <a:pPr lvl="1"/>
            <a:r>
              <a:rPr lang="en-GB" dirty="0"/>
              <a:t>Which of these is best suited </a:t>
            </a:r>
            <a:br>
              <a:rPr lang="en-GB" dirty="0"/>
            </a:br>
            <a:r>
              <a:rPr lang="en-GB" dirty="0"/>
              <a:t>to batch production and why?</a:t>
            </a:r>
          </a:p>
          <a:p>
            <a:pPr lvl="1"/>
            <a:r>
              <a:rPr lang="en-GB" dirty="0"/>
              <a:t>How can virtual design and </a:t>
            </a:r>
            <a:br>
              <a:rPr lang="en-GB" dirty="0"/>
            </a:br>
            <a:r>
              <a:rPr lang="en-GB" dirty="0"/>
              <a:t>testing reduce waste?</a:t>
            </a:r>
          </a:p>
          <a:p>
            <a:pPr lvl="1"/>
            <a:endParaRPr lang="en-GB" dirty="0"/>
          </a:p>
        </p:txBody>
      </p:sp>
      <p:sp>
        <p:nvSpPr>
          <p:cNvPr id="4" name="Rectangle 3">
            <a:extLst>
              <a:ext uri="{FF2B5EF4-FFF2-40B4-BE49-F238E27FC236}">
                <a16:creationId xmlns:a16="http://schemas.microsoft.com/office/drawing/2014/main" id="{D348EE93-EA2C-41D1-BF13-886F5A76ACB0}"/>
              </a:ext>
            </a:extLst>
          </p:cNvPr>
          <p:cNvSpPr/>
          <p:nvPr/>
        </p:nvSpPr>
        <p:spPr>
          <a:xfrm>
            <a:off x="0" y="6488668"/>
            <a:ext cx="5304601" cy="369332"/>
          </a:xfrm>
          <a:prstGeom prst="rect">
            <a:avLst/>
          </a:prstGeom>
        </p:spPr>
        <p:txBody>
          <a:bodyPr wrap="square">
            <a:spAutoFit/>
          </a:bodyPr>
          <a:lstStyle/>
          <a:p>
            <a:r>
              <a:rPr lang="en-GB" dirty="0">
                <a:hlinkClick r:id="rId3"/>
              </a:rPr>
              <a:t>https://www.youtube.com/watch?v=IdR2npGmtzI</a:t>
            </a:r>
            <a:r>
              <a:rPr lang="en-GB" dirty="0"/>
              <a:t> </a:t>
            </a:r>
          </a:p>
        </p:txBody>
      </p:sp>
    </p:spTree>
    <p:extLst>
      <p:ext uri="{BB962C8B-B14F-4D97-AF65-F5344CB8AC3E}">
        <p14:creationId xmlns:p14="http://schemas.microsoft.com/office/powerpoint/2010/main" val="72482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601265-127F-4BE9-BB05-D1A0AED8B4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27618" y="3183686"/>
            <a:ext cx="5016381" cy="3674313"/>
          </a:xfrm>
          <a:prstGeom prst="rect">
            <a:avLst/>
          </a:prstGeom>
        </p:spPr>
      </p:pic>
      <p:sp>
        <p:nvSpPr>
          <p:cNvPr id="2" name="Text Placeholder 1">
            <a:extLst>
              <a:ext uri="{FF2B5EF4-FFF2-40B4-BE49-F238E27FC236}">
                <a16:creationId xmlns:a16="http://schemas.microsoft.com/office/drawing/2014/main" id="{17BB6A10-126E-4CCF-BF86-97A329E1EBEE}"/>
              </a:ext>
            </a:extLst>
          </p:cNvPr>
          <p:cNvSpPr>
            <a:spLocks noGrp="1"/>
          </p:cNvSpPr>
          <p:nvPr>
            <p:ph type="body" sz="quarter" idx="13"/>
          </p:nvPr>
        </p:nvSpPr>
        <p:spPr/>
        <p:txBody>
          <a:bodyPr/>
          <a:lstStyle/>
          <a:p>
            <a:r>
              <a:rPr lang="en-GB" dirty="0"/>
              <a:t>Quality control and assurance</a:t>
            </a:r>
          </a:p>
        </p:txBody>
      </p:sp>
      <p:sp>
        <p:nvSpPr>
          <p:cNvPr id="3" name="Text Placeholder 2">
            <a:extLst>
              <a:ext uri="{FF2B5EF4-FFF2-40B4-BE49-F238E27FC236}">
                <a16:creationId xmlns:a16="http://schemas.microsoft.com/office/drawing/2014/main" id="{3E04AC7B-BBDB-4EE7-97D0-1EE964CE7E72}"/>
              </a:ext>
            </a:extLst>
          </p:cNvPr>
          <p:cNvSpPr>
            <a:spLocks noGrp="1"/>
          </p:cNvSpPr>
          <p:nvPr>
            <p:ph type="body" sz="quarter" idx="14"/>
          </p:nvPr>
        </p:nvSpPr>
        <p:spPr/>
        <p:txBody>
          <a:bodyPr/>
          <a:lstStyle/>
          <a:p>
            <a:r>
              <a:rPr lang="en-GB" dirty="0"/>
              <a:t>As modern manufacturing processes advanced, management systems developed too </a:t>
            </a:r>
          </a:p>
          <a:p>
            <a:pPr lvl="1"/>
            <a:r>
              <a:rPr lang="en-GB" dirty="0"/>
              <a:t>How do quality control and quality </a:t>
            </a:r>
            <a:br>
              <a:rPr lang="en-GB" dirty="0"/>
            </a:br>
            <a:r>
              <a:rPr lang="en-GB" dirty="0"/>
              <a:t>assurance measures increase </a:t>
            </a:r>
            <a:br>
              <a:rPr lang="en-GB" dirty="0"/>
            </a:br>
            <a:r>
              <a:rPr lang="en-GB" dirty="0"/>
              <a:t>accuracy and reduce waste?</a:t>
            </a:r>
          </a:p>
          <a:p>
            <a:endParaRPr lang="en-GB" dirty="0"/>
          </a:p>
        </p:txBody>
      </p:sp>
      <p:pic>
        <p:nvPicPr>
          <p:cNvPr id="7" name="Picture 6">
            <a:extLst>
              <a:ext uri="{FF2B5EF4-FFF2-40B4-BE49-F238E27FC236}">
                <a16:creationId xmlns:a16="http://schemas.microsoft.com/office/drawing/2014/main" id="{E08BA722-1021-4EC8-AEDB-1C9B0BF0D8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44140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E770C-AB9E-48F2-8128-F663BA7471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43450" y="3152774"/>
            <a:ext cx="4400550" cy="3705225"/>
          </a:xfrm>
          <a:prstGeom prst="rect">
            <a:avLst/>
          </a:prstGeom>
        </p:spPr>
      </p:pic>
      <p:sp>
        <p:nvSpPr>
          <p:cNvPr id="2" name="Text Placeholder 1">
            <a:extLst>
              <a:ext uri="{FF2B5EF4-FFF2-40B4-BE49-F238E27FC236}">
                <a16:creationId xmlns:a16="http://schemas.microsoft.com/office/drawing/2014/main" id="{BF78E536-EA25-45A2-A058-20F3EC795263}"/>
              </a:ext>
            </a:extLst>
          </p:cNvPr>
          <p:cNvSpPr>
            <a:spLocks noGrp="1"/>
          </p:cNvSpPr>
          <p:nvPr>
            <p:ph type="body" sz="quarter" idx="13"/>
          </p:nvPr>
        </p:nvSpPr>
        <p:spPr/>
        <p:txBody>
          <a:bodyPr/>
          <a:lstStyle/>
          <a:p>
            <a:r>
              <a:rPr lang="en-GB" dirty="0"/>
              <a:t>Material waste</a:t>
            </a:r>
          </a:p>
        </p:txBody>
      </p:sp>
      <p:sp>
        <p:nvSpPr>
          <p:cNvPr id="3" name="Text Placeholder 2">
            <a:extLst>
              <a:ext uri="{FF2B5EF4-FFF2-40B4-BE49-F238E27FC236}">
                <a16:creationId xmlns:a16="http://schemas.microsoft.com/office/drawing/2014/main" id="{E1E880E5-3965-436C-85FF-D164DC7EF2B4}"/>
              </a:ext>
            </a:extLst>
          </p:cNvPr>
          <p:cNvSpPr>
            <a:spLocks noGrp="1"/>
          </p:cNvSpPr>
          <p:nvPr>
            <p:ph type="body" sz="quarter" idx="14"/>
          </p:nvPr>
        </p:nvSpPr>
        <p:spPr>
          <a:xfrm>
            <a:off x="724280" y="1704179"/>
            <a:ext cx="7797230" cy="3453607"/>
          </a:xfrm>
        </p:spPr>
        <p:txBody>
          <a:bodyPr/>
          <a:lstStyle/>
          <a:p>
            <a:r>
              <a:rPr lang="en-GB" dirty="0"/>
              <a:t>Materials are processed from a range of standard sizes and exist in one of two physical states</a:t>
            </a:r>
          </a:p>
          <a:p>
            <a:pPr lvl="1"/>
            <a:r>
              <a:rPr lang="en-US" dirty="0"/>
              <a:t>Solid state, where materials are cut, formed and fabricated</a:t>
            </a:r>
            <a:endParaRPr lang="en-GB" dirty="0"/>
          </a:p>
          <a:p>
            <a:pPr lvl="1"/>
            <a:r>
              <a:rPr lang="en-US" dirty="0"/>
              <a:t>Liquid state, where materials can be injected and cast</a:t>
            </a:r>
          </a:p>
          <a:p>
            <a:pPr lvl="1"/>
            <a:r>
              <a:rPr lang="en-GB" dirty="0">
                <a:solidFill>
                  <a:srgbClr val="EB541E"/>
                </a:solidFill>
              </a:rPr>
              <a:t>What types of waste might these processes generate?</a:t>
            </a:r>
          </a:p>
          <a:p>
            <a:r>
              <a:rPr lang="en-US" dirty="0"/>
              <a:t>Waste in the form of off-cuts </a:t>
            </a:r>
            <a:br>
              <a:rPr lang="en-US" dirty="0"/>
            </a:br>
            <a:r>
              <a:rPr lang="en-US" dirty="0"/>
              <a:t>or overflow is inevitable</a:t>
            </a:r>
          </a:p>
          <a:p>
            <a:pPr lvl="1"/>
            <a:r>
              <a:rPr lang="en-GB" dirty="0">
                <a:solidFill>
                  <a:srgbClr val="EB541E"/>
                </a:solidFill>
              </a:rPr>
              <a:t>How can waste be reduced </a:t>
            </a:r>
            <a:br>
              <a:rPr lang="en-GB" dirty="0">
                <a:solidFill>
                  <a:srgbClr val="EB541E"/>
                </a:solidFill>
              </a:rPr>
            </a:br>
            <a:r>
              <a:rPr lang="en-GB" dirty="0">
                <a:solidFill>
                  <a:srgbClr val="EB541E"/>
                </a:solidFill>
              </a:rPr>
              <a:t>or reused?</a:t>
            </a:r>
          </a:p>
        </p:txBody>
      </p:sp>
      <p:pic>
        <p:nvPicPr>
          <p:cNvPr id="7" name="Picture 6">
            <a:extLst>
              <a:ext uri="{FF2B5EF4-FFF2-40B4-BE49-F238E27FC236}">
                <a16:creationId xmlns:a16="http://schemas.microsoft.com/office/drawing/2014/main" id="{977D777E-C6C2-4748-A733-420BE264FF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60469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E90DC-A641-42CC-86C5-C9FB889EA186}"/>
              </a:ext>
            </a:extLst>
          </p:cNvPr>
          <p:cNvSpPr>
            <a:spLocks noGrp="1"/>
          </p:cNvSpPr>
          <p:nvPr>
            <p:ph type="body" sz="quarter" idx="13"/>
          </p:nvPr>
        </p:nvSpPr>
        <p:spPr/>
        <p:txBody>
          <a:bodyPr lIns="0" anchor="t">
            <a:noAutofit/>
          </a:bodyPr>
          <a:lstStyle/>
          <a:p>
            <a:r>
              <a:rPr lang="en-US" dirty="0"/>
              <a:t>Rethinking waste</a:t>
            </a:r>
          </a:p>
        </p:txBody>
      </p:sp>
      <p:sp>
        <p:nvSpPr>
          <p:cNvPr id="3" name="Text Placeholder 2">
            <a:extLst>
              <a:ext uri="{FF2B5EF4-FFF2-40B4-BE49-F238E27FC236}">
                <a16:creationId xmlns:a16="http://schemas.microsoft.com/office/drawing/2014/main" id="{B476E4D1-6C23-476F-BF5E-B9DFEDA26A7E}"/>
              </a:ext>
            </a:extLst>
          </p:cNvPr>
          <p:cNvSpPr>
            <a:spLocks noGrp="1"/>
          </p:cNvSpPr>
          <p:nvPr>
            <p:ph type="body" sz="quarter" idx="14"/>
          </p:nvPr>
        </p:nvSpPr>
        <p:spPr>
          <a:xfrm>
            <a:off x="723900" y="1703388"/>
            <a:ext cx="6983492" cy="3454400"/>
          </a:xfrm>
        </p:spPr>
        <p:txBody>
          <a:bodyPr vert="horz" lIns="0" tIns="0" anchor="t"/>
          <a:lstStyle/>
          <a:p>
            <a:pPr marL="271145" indent="-271145"/>
            <a:r>
              <a:rPr lang="en-US" dirty="0"/>
              <a:t>Companies are moving away from </a:t>
            </a:r>
            <a:br>
              <a:rPr lang="en-US" dirty="0"/>
            </a:br>
            <a:r>
              <a:rPr lang="en-US" dirty="0"/>
              <a:t>linear manufacturing systems to </a:t>
            </a:r>
            <a:br>
              <a:rPr lang="en-US" dirty="0"/>
            </a:br>
            <a:r>
              <a:rPr lang="en-US" dirty="0"/>
              <a:t>create a more </a:t>
            </a:r>
            <a:r>
              <a:rPr lang="en-US" b="1" dirty="0"/>
              <a:t>circular economy</a:t>
            </a:r>
          </a:p>
          <a:p>
            <a:pPr lvl="1"/>
            <a:r>
              <a:rPr lang="en-US" dirty="0"/>
              <a:t>Rethink materials and processes</a:t>
            </a:r>
          </a:p>
          <a:p>
            <a:pPr lvl="1"/>
            <a:r>
              <a:rPr lang="en-US" dirty="0"/>
              <a:t>Focus on sustainability</a:t>
            </a:r>
          </a:p>
          <a:p>
            <a:pPr lvl="1"/>
            <a:r>
              <a:rPr lang="en-US" dirty="0"/>
              <a:t>Look for additional revenues</a:t>
            </a:r>
          </a:p>
          <a:p>
            <a:pPr lvl="1"/>
            <a:r>
              <a:rPr lang="en-US" dirty="0"/>
              <a:t>Consider social responsibility</a:t>
            </a:r>
          </a:p>
          <a:p>
            <a:pPr marL="271145" indent="-271145"/>
            <a:r>
              <a:rPr lang="en-US" dirty="0"/>
              <a:t>The term 'cradle to cradle' was </a:t>
            </a:r>
            <a:br>
              <a:rPr lang="en-US" dirty="0"/>
            </a:br>
            <a:r>
              <a:rPr lang="en-US" dirty="0"/>
              <a:t>coined by William McDonough, </a:t>
            </a:r>
            <a:br>
              <a:rPr lang="en-US" dirty="0"/>
            </a:br>
            <a:r>
              <a:rPr lang="en-US" dirty="0"/>
              <a:t>what do you think this means? </a:t>
            </a:r>
          </a:p>
          <a:p>
            <a:pPr lvl="1"/>
            <a:endParaRPr lang="en-US" dirty="0"/>
          </a:p>
        </p:txBody>
      </p:sp>
      <p:pic>
        <p:nvPicPr>
          <p:cNvPr id="7" name="Picture 6">
            <a:extLst>
              <a:ext uri="{FF2B5EF4-FFF2-40B4-BE49-F238E27FC236}">
                <a16:creationId xmlns:a16="http://schemas.microsoft.com/office/drawing/2014/main" id="{918749AD-325B-4D0C-BA48-1DBA32108A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7239" y="1700212"/>
            <a:ext cx="2813891" cy="4330062"/>
          </a:xfrm>
          <a:prstGeom prst="rect">
            <a:avLst/>
          </a:prstGeom>
        </p:spPr>
      </p:pic>
      <p:sp>
        <p:nvSpPr>
          <p:cNvPr id="4" name="Rectangle 3">
            <a:extLst>
              <a:ext uri="{FF2B5EF4-FFF2-40B4-BE49-F238E27FC236}">
                <a16:creationId xmlns:a16="http://schemas.microsoft.com/office/drawing/2014/main" id="{A4E1D0BB-8362-4A0A-9A94-8B50966A6484}"/>
              </a:ext>
            </a:extLst>
          </p:cNvPr>
          <p:cNvSpPr/>
          <p:nvPr/>
        </p:nvSpPr>
        <p:spPr>
          <a:xfrm>
            <a:off x="0" y="6488668"/>
            <a:ext cx="5082466" cy="369332"/>
          </a:xfrm>
          <a:prstGeom prst="rect">
            <a:avLst/>
          </a:prstGeom>
        </p:spPr>
        <p:txBody>
          <a:bodyPr wrap="square">
            <a:spAutoFit/>
          </a:bodyPr>
          <a:lstStyle/>
          <a:p>
            <a:r>
              <a:rPr lang="en-GB" dirty="0">
                <a:hlinkClick r:id="rId3"/>
              </a:rPr>
              <a:t>https://www.youtube.com/watch?v=zCRKvDyyHmI</a:t>
            </a:r>
            <a:endParaRPr lang="en-GB" dirty="0"/>
          </a:p>
        </p:txBody>
      </p:sp>
    </p:spTree>
    <p:extLst>
      <p:ext uri="{BB962C8B-B14F-4D97-AF65-F5344CB8AC3E}">
        <p14:creationId xmlns:p14="http://schemas.microsoft.com/office/powerpoint/2010/main" val="136670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B8BDEA-DBDD-4D68-930B-D635A505E9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9034" y="3724976"/>
            <a:ext cx="2642002" cy="3133023"/>
          </a:xfrm>
          <a:prstGeom prst="rect">
            <a:avLst/>
          </a:prstGeom>
        </p:spPr>
      </p:pic>
      <p:sp>
        <p:nvSpPr>
          <p:cNvPr id="2" name="Text Placeholder 1">
            <a:extLst>
              <a:ext uri="{FF2B5EF4-FFF2-40B4-BE49-F238E27FC236}">
                <a16:creationId xmlns:a16="http://schemas.microsoft.com/office/drawing/2014/main" id="{21C906BF-5C3E-4958-A693-CE70694FF8B8}"/>
              </a:ext>
            </a:extLst>
          </p:cNvPr>
          <p:cNvSpPr>
            <a:spLocks noGrp="1"/>
          </p:cNvSpPr>
          <p:nvPr>
            <p:ph type="body" sz="quarter" idx="13"/>
          </p:nvPr>
        </p:nvSpPr>
        <p:spPr/>
        <p:txBody>
          <a:bodyPr/>
          <a:lstStyle/>
          <a:p>
            <a:r>
              <a:rPr lang="en-GB" dirty="0"/>
              <a:t>Case study</a:t>
            </a:r>
          </a:p>
          <a:p>
            <a:endParaRPr lang="en-GB" dirty="0"/>
          </a:p>
        </p:txBody>
      </p:sp>
      <p:sp>
        <p:nvSpPr>
          <p:cNvPr id="3" name="Text Placeholder 2">
            <a:extLst>
              <a:ext uri="{FF2B5EF4-FFF2-40B4-BE49-F238E27FC236}">
                <a16:creationId xmlns:a16="http://schemas.microsoft.com/office/drawing/2014/main" id="{B2D33A41-216E-4D26-8B47-693F9E6F5024}"/>
              </a:ext>
            </a:extLst>
          </p:cNvPr>
          <p:cNvSpPr>
            <a:spLocks noGrp="1"/>
          </p:cNvSpPr>
          <p:nvPr>
            <p:ph type="body" sz="quarter" idx="14"/>
          </p:nvPr>
        </p:nvSpPr>
        <p:spPr/>
        <p:txBody>
          <a:bodyPr/>
          <a:lstStyle/>
          <a:p>
            <a:r>
              <a:rPr lang="en-GB" dirty="0"/>
              <a:t>Compare the accuracy and waste of two processes: injection moulding and manufacturing with fibreglass </a:t>
            </a:r>
          </a:p>
          <a:p>
            <a:pPr lvl="1"/>
            <a:r>
              <a:rPr lang="en-GB" dirty="0"/>
              <a:t>Watch the two videos to compare these processes</a:t>
            </a:r>
          </a:p>
          <a:p>
            <a:pPr lvl="1"/>
            <a:r>
              <a:rPr lang="en-GB" dirty="0"/>
              <a:t>Complete </a:t>
            </a:r>
            <a:r>
              <a:rPr lang="en-GB" b="1" dirty="0"/>
              <a:t>Task 4</a:t>
            </a:r>
            <a:r>
              <a:rPr lang="en-GB" dirty="0"/>
              <a:t> of </a:t>
            </a:r>
            <a:r>
              <a:rPr lang="en-GB" b="1" dirty="0"/>
              <a:t>Worksheet 2</a:t>
            </a:r>
          </a:p>
          <a:p>
            <a:endParaRPr lang="en-GB" dirty="0"/>
          </a:p>
        </p:txBody>
      </p:sp>
      <p:sp>
        <p:nvSpPr>
          <p:cNvPr id="4" name="Rectangle 3">
            <a:extLst>
              <a:ext uri="{FF2B5EF4-FFF2-40B4-BE49-F238E27FC236}">
                <a16:creationId xmlns:a16="http://schemas.microsoft.com/office/drawing/2014/main" id="{FB8D52EE-4558-45B4-B049-F845959AA12E}"/>
              </a:ext>
            </a:extLst>
          </p:cNvPr>
          <p:cNvSpPr/>
          <p:nvPr/>
        </p:nvSpPr>
        <p:spPr>
          <a:xfrm>
            <a:off x="0" y="6195265"/>
            <a:ext cx="5002567" cy="369332"/>
          </a:xfrm>
          <a:prstGeom prst="rect">
            <a:avLst/>
          </a:prstGeom>
        </p:spPr>
        <p:txBody>
          <a:bodyPr wrap="square">
            <a:spAutoFit/>
          </a:bodyPr>
          <a:lstStyle/>
          <a:p>
            <a:r>
              <a:rPr lang="en-GB" dirty="0">
                <a:hlinkClick r:id="rId3"/>
              </a:rPr>
              <a:t>https://www.youtube.com/watch?v=zCRKvDyyHmI</a:t>
            </a:r>
            <a:endParaRPr lang="en-GB" dirty="0"/>
          </a:p>
        </p:txBody>
      </p:sp>
      <p:sp>
        <p:nvSpPr>
          <p:cNvPr id="5" name="Rectangle 4">
            <a:extLst>
              <a:ext uri="{FF2B5EF4-FFF2-40B4-BE49-F238E27FC236}">
                <a16:creationId xmlns:a16="http://schemas.microsoft.com/office/drawing/2014/main" id="{A79A46B2-63DC-463E-A3D4-F8F9360168BE}"/>
              </a:ext>
            </a:extLst>
          </p:cNvPr>
          <p:cNvSpPr/>
          <p:nvPr/>
        </p:nvSpPr>
        <p:spPr>
          <a:xfrm>
            <a:off x="0" y="6488668"/>
            <a:ext cx="4949301" cy="369332"/>
          </a:xfrm>
          <a:prstGeom prst="rect">
            <a:avLst/>
          </a:prstGeom>
        </p:spPr>
        <p:txBody>
          <a:bodyPr wrap="square">
            <a:spAutoFit/>
          </a:bodyPr>
          <a:lstStyle/>
          <a:p>
            <a:r>
              <a:rPr lang="en-GB" dirty="0">
                <a:hlinkClick r:id="rId4"/>
              </a:rPr>
              <a:t>https://www.youtube.com/watch?v=SUyC_ypfrYQ</a:t>
            </a:r>
            <a:endParaRPr lang="en-GB" dirty="0"/>
          </a:p>
        </p:txBody>
      </p:sp>
    </p:spTree>
    <p:extLst>
      <p:ext uri="{BB962C8B-B14F-4D97-AF65-F5344CB8AC3E}">
        <p14:creationId xmlns:p14="http://schemas.microsoft.com/office/powerpoint/2010/main" val="282361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A2DF53-C33D-495C-B8FF-62331F9239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762500"/>
            <a:ext cx="9144000" cy="2095500"/>
          </a:xfrm>
          <a:prstGeom prst="rect">
            <a:avLst/>
          </a:prstGeom>
        </p:spPr>
      </p:pic>
      <p:sp>
        <p:nvSpPr>
          <p:cNvPr id="2" name="Text Placeholder 1">
            <a:extLst>
              <a:ext uri="{FF2B5EF4-FFF2-40B4-BE49-F238E27FC236}">
                <a16:creationId xmlns:a16="http://schemas.microsoft.com/office/drawing/2014/main" id="{72DFFDB5-D9FB-408D-9BFA-299476D4DA5D}"/>
              </a:ext>
            </a:extLst>
          </p:cNvPr>
          <p:cNvSpPr>
            <a:spLocks noGrp="1"/>
          </p:cNvSpPr>
          <p:nvPr>
            <p:ph type="body" sz="quarter" idx="13"/>
          </p:nvPr>
        </p:nvSpPr>
        <p:spPr/>
        <p:txBody>
          <a:bodyPr/>
          <a:lstStyle/>
          <a:p>
            <a:r>
              <a:rPr lang="en-GB" dirty="0"/>
              <a:t>Bulk production</a:t>
            </a:r>
          </a:p>
        </p:txBody>
      </p:sp>
      <p:sp>
        <p:nvSpPr>
          <p:cNvPr id="3" name="Text Placeholder 2">
            <a:extLst>
              <a:ext uri="{FF2B5EF4-FFF2-40B4-BE49-F238E27FC236}">
                <a16:creationId xmlns:a16="http://schemas.microsoft.com/office/drawing/2014/main" id="{9415B94B-401D-49A6-9E15-A55515ADD734}"/>
              </a:ext>
            </a:extLst>
          </p:cNvPr>
          <p:cNvSpPr>
            <a:spLocks noGrp="1"/>
          </p:cNvSpPr>
          <p:nvPr>
            <p:ph type="body" sz="quarter" idx="14"/>
          </p:nvPr>
        </p:nvSpPr>
        <p:spPr/>
        <p:txBody>
          <a:bodyPr/>
          <a:lstStyle/>
          <a:p>
            <a:r>
              <a:rPr lang="en-GB" dirty="0"/>
              <a:t>Bulk production has various economic advantages</a:t>
            </a:r>
          </a:p>
          <a:p>
            <a:pPr lvl="1"/>
            <a:r>
              <a:rPr lang="en-GB" dirty="0"/>
              <a:t>Discounts can be negotiated when bulk buying raw </a:t>
            </a:r>
            <a:br>
              <a:rPr lang="en-GB" dirty="0"/>
            </a:br>
            <a:r>
              <a:rPr lang="en-GB" dirty="0"/>
              <a:t>materials and logistics and transport costs are reduced</a:t>
            </a:r>
          </a:p>
          <a:p>
            <a:pPr lvl="1"/>
            <a:r>
              <a:rPr lang="en-GB" dirty="0"/>
              <a:t>Bulk production makes automatic processing</a:t>
            </a:r>
            <a:br>
              <a:rPr lang="en-GB" dirty="0"/>
            </a:br>
            <a:r>
              <a:rPr lang="en-GB" dirty="0"/>
              <a:t>financially viable, saving time and labour costs</a:t>
            </a:r>
          </a:p>
          <a:p>
            <a:pPr lvl="1"/>
            <a:r>
              <a:rPr lang="en-GB" dirty="0"/>
              <a:t>Manufacturers can capitalise on waste streams </a:t>
            </a:r>
            <a:br>
              <a:rPr lang="en-GB" dirty="0"/>
            </a:br>
            <a:r>
              <a:rPr lang="en-GB" dirty="0"/>
              <a:t>by reusing waste or selling it on for reprocessing</a:t>
            </a:r>
          </a:p>
        </p:txBody>
      </p:sp>
      <p:pic>
        <p:nvPicPr>
          <p:cNvPr id="7" name="Picture 6">
            <a:extLst>
              <a:ext uri="{FF2B5EF4-FFF2-40B4-BE49-F238E27FC236}">
                <a16:creationId xmlns:a16="http://schemas.microsoft.com/office/drawing/2014/main" id="{C54901FC-E85E-44BD-99EB-B89E128ED4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84287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F9305C-C15F-4066-A93E-76D030ABF0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3019424"/>
            <a:ext cx="4486275" cy="3838575"/>
          </a:xfrm>
          <a:prstGeom prst="rect">
            <a:avLst/>
          </a:prstGeom>
        </p:spPr>
      </p:pic>
      <p:sp>
        <p:nvSpPr>
          <p:cNvPr id="2" name="Text Placeholder 1">
            <a:extLst>
              <a:ext uri="{FF2B5EF4-FFF2-40B4-BE49-F238E27FC236}">
                <a16:creationId xmlns:a16="http://schemas.microsoft.com/office/drawing/2014/main" id="{F2F6EFAE-3A82-4579-878A-565BBDA0B7DC}"/>
              </a:ext>
            </a:extLst>
          </p:cNvPr>
          <p:cNvSpPr>
            <a:spLocks noGrp="1"/>
          </p:cNvSpPr>
          <p:nvPr>
            <p:ph type="body" sz="quarter" idx="13"/>
          </p:nvPr>
        </p:nvSpPr>
        <p:spPr/>
        <p:txBody>
          <a:bodyPr/>
          <a:lstStyle/>
          <a:p>
            <a:r>
              <a:rPr lang="en-GB" dirty="0"/>
              <a:t>Just In time</a:t>
            </a:r>
          </a:p>
          <a:p>
            <a:endParaRPr lang="en-GB" dirty="0"/>
          </a:p>
        </p:txBody>
      </p:sp>
      <p:sp>
        <p:nvSpPr>
          <p:cNvPr id="3" name="Text Placeholder 2">
            <a:extLst>
              <a:ext uri="{FF2B5EF4-FFF2-40B4-BE49-F238E27FC236}">
                <a16:creationId xmlns:a16="http://schemas.microsoft.com/office/drawing/2014/main" id="{D905D443-2AD1-4BCE-85E0-B4356330D2E1}"/>
              </a:ext>
            </a:extLst>
          </p:cNvPr>
          <p:cNvSpPr>
            <a:spLocks noGrp="1"/>
          </p:cNvSpPr>
          <p:nvPr>
            <p:ph type="body" sz="quarter" idx="14"/>
          </p:nvPr>
        </p:nvSpPr>
        <p:spPr/>
        <p:txBody>
          <a:bodyPr/>
          <a:lstStyle/>
          <a:p>
            <a:r>
              <a:rPr lang="en-US" dirty="0"/>
              <a:t>The Just In Time (JIT) method streamlines manufacturing to make products on demand</a:t>
            </a:r>
          </a:p>
          <a:p>
            <a:pPr lvl="1"/>
            <a:r>
              <a:rPr lang="en-US" dirty="0"/>
              <a:t>Reduces costs associated with storing surplus </a:t>
            </a:r>
            <a:br>
              <a:rPr lang="en-US" dirty="0"/>
            </a:br>
            <a:r>
              <a:rPr lang="en-US" dirty="0"/>
              <a:t>inventory e.g. real-estate and energy costs</a:t>
            </a:r>
          </a:p>
          <a:p>
            <a:pPr lvl="1"/>
            <a:r>
              <a:rPr lang="en-US" dirty="0"/>
              <a:t>Manufacturers can respond </a:t>
            </a:r>
            <a:br>
              <a:rPr lang="en-US" dirty="0"/>
            </a:br>
            <a:r>
              <a:rPr lang="en-US" dirty="0"/>
              <a:t>quickly to market demands</a:t>
            </a:r>
          </a:p>
          <a:p>
            <a:pPr lvl="1"/>
            <a:r>
              <a:rPr lang="en-US" dirty="0"/>
              <a:t>Lower production costs can </a:t>
            </a:r>
            <a:br>
              <a:rPr lang="en-US" dirty="0"/>
            </a:br>
            <a:r>
              <a:rPr lang="en-US" dirty="0"/>
              <a:t>be passed on to consumers </a:t>
            </a:r>
            <a:br>
              <a:rPr lang="en-US" dirty="0"/>
            </a:br>
            <a:r>
              <a:rPr lang="en-US" dirty="0"/>
              <a:t>so companies can undercut</a:t>
            </a:r>
            <a:br>
              <a:rPr lang="en-US" dirty="0"/>
            </a:br>
            <a:r>
              <a:rPr lang="en-US" dirty="0"/>
              <a:t>competitors</a:t>
            </a:r>
          </a:p>
          <a:p>
            <a:pPr lvl="1"/>
            <a:r>
              <a:rPr lang="en-US" dirty="0">
                <a:solidFill>
                  <a:srgbClr val="EB541E"/>
                </a:solidFill>
              </a:rPr>
              <a:t>How could JIT make </a:t>
            </a:r>
            <a:br>
              <a:rPr lang="en-US" dirty="0">
                <a:solidFill>
                  <a:srgbClr val="EB541E"/>
                </a:solidFill>
              </a:rPr>
            </a:br>
            <a:r>
              <a:rPr lang="en-US" dirty="0">
                <a:solidFill>
                  <a:srgbClr val="EB541E"/>
                </a:solidFill>
              </a:rPr>
              <a:t>companies more vulnerable?</a:t>
            </a:r>
          </a:p>
          <a:p>
            <a:pPr lvl="1"/>
            <a:endParaRPr lang="en-US" dirty="0"/>
          </a:p>
          <a:p>
            <a:endParaRPr lang="en-GB" dirty="0"/>
          </a:p>
        </p:txBody>
      </p:sp>
    </p:spTree>
    <p:extLst>
      <p:ext uri="{BB962C8B-B14F-4D97-AF65-F5344CB8AC3E}">
        <p14:creationId xmlns:p14="http://schemas.microsoft.com/office/powerpoint/2010/main" val="841656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94E816-93E6-4CC5-BFAB-E036617163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86500" y="1038224"/>
            <a:ext cx="2857500" cy="5033623"/>
          </a:xfrm>
          <a:prstGeom prst="rect">
            <a:avLst/>
          </a:prstGeom>
        </p:spPr>
      </p:pic>
      <p:sp>
        <p:nvSpPr>
          <p:cNvPr id="2" name="Text Placeholder 1">
            <a:extLst>
              <a:ext uri="{FF2B5EF4-FFF2-40B4-BE49-F238E27FC236}">
                <a16:creationId xmlns:a16="http://schemas.microsoft.com/office/drawing/2014/main" id="{5D17E4B8-F9FD-4864-94DB-AB8551325CDE}"/>
              </a:ext>
            </a:extLst>
          </p:cNvPr>
          <p:cNvSpPr>
            <a:spLocks noGrp="1"/>
          </p:cNvSpPr>
          <p:nvPr>
            <p:ph type="body" sz="quarter" idx="13"/>
          </p:nvPr>
        </p:nvSpPr>
        <p:spPr/>
        <p:txBody>
          <a:bodyPr/>
          <a:lstStyle/>
          <a:p>
            <a:r>
              <a:rPr lang="en-US" dirty="0"/>
              <a:t>Plenary</a:t>
            </a:r>
            <a:endParaRPr lang="en-GB" dirty="0"/>
          </a:p>
        </p:txBody>
      </p:sp>
      <p:sp>
        <p:nvSpPr>
          <p:cNvPr id="3" name="Text Placeholder 2">
            <a:extLst>
              <a:ext uri="{FF2B5EF4-FFF2-40B4-BE49-F238E27FC236}">
                <a16:creationId xmlns:a16="http://schemas.microsoft.com/office/drawing/2014/main" id="{AAA6E43A-5EE9-4E7C-81AE-BC66B5B66E9C}"/>
              </a:ext>
            </a:extLst>
          </p:cNvPr>
          <p:cNvSpPr>
            <a:spLocks noGrp="1"/>
          </p:cNvSpPr>
          <p:nvPr>
            <p:ph type="body" sz="quarter" idx="14"/>
          </p:nvPr>
        </p:nvSpPr>
        <p:spPr/>
        <p:txBody>
          <a:bodyPr/>
          <a:lstStyle/>
          <a:p>
            <a:pPr marL="271145" indent="-271145"/>
            <a:r>
              <a:rPr lang="en-US" dirty="0"/>
              <a:t>To gain a competitive edge, </a:t>
            </a:r>
            <a:r>
              <a:rPr lang="en-US"/>
              <a:t>companies must </a:t>
            </a:r>
            <a:br>
              <a:rPr lang="en-US"/>
            </a:br>
            <a:r>
              <a:rPr lang="en-US"/>
              <a:t>work efficiently to </a:t>
            </a:r>
            <a:r>
              <a:rPr lang="en-US" dirty="0"/>
              <a:t>do more with less</a:t>
            </a:r>
          </a:p>
          <a:p>
            <a:pPr marL="723582" lvl="1" indent="-271145"/>
            <a:r>
              <a:rPr lang="en-US" dirty="0"/>
              <a:t>Between 2000 and 2013…</a:t>
            </a:r>
          </a:p>
          <a:p>
            <a:pPr lvl="2"/>
            <a:r>
              <a:rPr lang="en-US" dirty="0"/>
              <a:t>The amount of material consumed in</a:t>
            </a:r>
            <a:br>
              <a:rPr lang="en-US" dirty="0"/>
            </a:br>
            <a:r>
              <a:rPr lang="en-US" dirty="0"/>
              <a:t>the UK </a:t>
            </a:r>
            <a:r>
              <a:rPr lang="en-US" b="1" dirty="0"/>
              <a:t>decreased</a:t>
            </a:r>
            <a:r>
              <a:rPr lang="en-US" dirty="0"/>
              <a:t> by 230.8 million tones</a:t>
            </a:r>
          </a:p>
          <a:p>
            <a:pPr lvl="2"/>
            <a:r>
              <a:rPr lang="en-US" dirty="0"/>
              <a:t>Resource productivity (which measures</a:t>
            </a:r>
            <a:br>
              <a:rPr lang="en-US" dirty="0"/>
            </a:br>
            <a:r>
              <a:rPr lang="en-US" dirty="0"/>
              <a:t>the relationship between economic yield </a:t>
            </a:r>
            <a:br>
              <a:rPr lang="en-US" dirty="0"/>
            </a:br>
            <a:r>
              <a:rPr lang="en-US" dirty="0"/>
              <a:t>and material consumption) </a:t>
            </a:r>
            <a:r>
              <a:rPr lang="en-US" b="1" dirty="0"/>
              <a:t>increased</a:t>
            </a:r>
          </a:p>
          <a:p>
            <a:pPr lvl="2"/>
            <a:endParaRPr lang="en-US" dirty="0">
              <a:solidFill>
                <a:schemeClr val="tx1"/>
              </a:solidFill>
            </a:endParaRPr>
          </a:p>
          <a:p>
            <a:r>
              <a:rPr lang="en-US" dirty="0"/>
              <a:t>Consider </a:t>
            </a:r>
            <a:r>
              <a:rPr lang="en-US" b="1" dirty="0"/>
              <a:t>three </a:t>
            </a:r>
            <a:r>
              <a:rPr lang="en-US" dirty="0"/>
              <a:t>factors that may </a:t>
            </a:r>
            <a:br>
              <a:rPr lang="en-US" dirty="0"/>
            </a:br>
            <a:r>
              <a:rPr lang="en-US" dirty="0"/>
              <a:t>have affected these statistics?</a:t>
            </a:r>
          </a:p>
          <a:p>
            <a:endParaRPr lang="en-GB" dirty="0"/>
          </a:p>
        </p:txBody>
      </p:sp>
    </p:spTree>
    <p:extLst>
      <p:ext uri="{BB962C8B-B14F-4D97-AF65-F5344CB8AC3E}">
        <p14:creationId xmlns:p14="http://schemas.microsoft.com/office/powerpoint/2010/main" val="10061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566EA-D558-4AE4-8527-A72C41673C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47692"/>
            <a:ext cx="9144000" cy="6210308"/>
          </a:xfrm>
          <a:prstGeom prst="rect">
            <a:avLst/>
          </a:prstGeom>
        </p:spPr>
      </p:pic>
      <p:sp>
        <p:nvSpPr>
          <p:cNvPr id="3" name="Text Placeholder 2">
            <a:extLst>
              <a:ext uri="{FF2B5EF4-FFF2-40B4-BE49-F238E27FC236}">
                <a16:creationId xmlns:a16="http://schemas.microsoft.com/office/drawing/2014/main" id="{3CA33630-BE25-4A7B-A955-4553D1E66CA9}"/>
              </a:ext>
            </a:extLst>
          </p:cNvPr>
          <p:cNvSpPr>
            <a:spLocks noGrp="1"/>
          </p:cNvSpPr>
          <p:nvPr>
            <p:ph type="body" sz="quarter" idx="14"/>
          </p:nvPr>
        </p:nvSpPr>
        <p:spPr/>
        <p:txBody>
          <a:bodyPr/>
          <a:lstStyle/>
          <a:p>
            <a:r>
              <a:rPr lang="en-GB" dirty="0">
                <a:solidFill>
                  <a:schemeClr val="bg1"/>
                </a:solidFill>
              </a:rPr>
              <a:t>Why is waste reduction and efficient </a:t>
            </a:r>
            <a:br>
              <a:rPr lang="en-GB" dirty="0">
                <a:solidFill>
                  <a:schemeClr val="bg1"/>
                </a:solidFill>
              </a:rPr>
            </a:br>
            <a:r>
              <a:rPr lang="en-GB" dirty="0">
                <a:solidFill>
                  <a:schemeClr val="bg1"/>
                </a:solidFill>
              </a:rPr>
              <a:t>use of resources both an </a:t>
            </a:r>
            <a:r>
              <a:rPr lang="en-GB" b="1" dirty="0">
                <a:solidFill>
                  <a:schemeClr val="bg1"/>
                </a:solidFill>
              </a:rPr>
              <a:t>economic </a:t>
            </a:r>
            <a:br>
              <a:rPr lang="en-GB" b="1" dirty="0">
                <a:solidFill>
                  <a:schemeClr val="bg1"/>
                </a:solidFill>
              </a:rPr>
            </a:br>
            <a:r>
              <a:rPr lang="en-GB" dirty="0">
                <a:solidFill>
                  <a:schemeClr val="bg1"/>
                </a:solidFill>
              </a:rPr>
              <a:t>and </a:t>
            </a:r>
            <a:r>
              <a:rPr lang="en-GB" b="1" dirty="0">
                <a:solidFill>
                  <a:schemeClr val="bg1"/>
                </a:solidFill>
              </a:rPr>
              <a:t>environmental</a:t>
            </a:r>
            <a:r>
              <a:rPr lang="en-GB" dirty="0">
                <a:solidFill>
                  <a:schemeClr val="bg1"/>
                </a:solidFill>
              </a:rPr>
              <a:t> imperative?</a:t>
            </a:r>
          </a:p>
          <a:p>
            <a:pPr lvl="1"/>
            <a:r>
              <a:rPr lang="en-US" dirty="0">
                <a:solidFill>
                  <a:srgbClr val="D1DA2E"/>
                </a:solidFill>
              </a:rPr>
              <a:t>How can efficiency measures help </a:t>
            </a:r>
            <a:br>
              <a:rPr lang="en-US" dirty="0">
                <a:solidFill>
                  <a:srgbClr val="D1DA2E"/>
                </a:solidFill>
              </a:rPr>
            </a:br>
            <a:r>
              <a:rPr lang="en-US" dirty="0">
                <a:solidFill>
                  <a:srgbClr val="D1DA2E"/>
                </a:solidFill>
              </a:rPr>
              <a:t>a company gain a competitive edge </a:t>
            </a:r>
            <a:br>
              <a:rPr lang="en-US" dirty="0">
                <a:solidFill>
                  <a:srgbClr val="D1DA2E"/>
                </a:solidFill>
              </a:rPr>
            </a:br>
            <a:r>
              <a:rPr lang="en-US" dirty="0">
                <a:solidFill>
                  <a:srgbClr val="D1DA2E"/>
                </a:solidFill>
              </a:rPr>
              <a:t>in a global marketplace?</a:t>
            </a:r>
          </a:p>
          <a:p>
            <a:pPr lvl="1"/>
            <a:r>
              <a:rPr lang="en-US" dirty="0">
                <a:solidFill>
                  <a:srgbClr val="D1DA2E"/>
                </a:solidFill>
              </a:rPr>
              <a:t>How can we square rapid growth </a:t>
            </a:r>
            <a:br>
              <a:rPr lang="en-US" dirty="0">
                <a:solidFill>
                  <a:srgbClr val="D1DA2E"/>
                </a:solidFill>
              </a:rPr>
            </a:br>
            <a:r>
              <a:rPr lang="en-US" dirty="0">
                <a:solidFill>
                  <a:srgbClr val="D1DA2E"/>
                </a:solidFill>
              </a:rPr>
              <a:t>of the global population with our</a:t>
            </a:r>
            <a:br>
              <a:rPr lang="en-US" dirty="0">
                <a:solidFill>
                  <a:srgbClr val="D1DA2E"/>
                </a:solidFill>
              </a:rPr>
            </a:br>
            <a:r>
              <a:rPr lang="en-US" dirty="0">
                <a:solidFill>
                  <a:srgbClr val="D1DA2E"/>
                </a:solidFill>
              </a:rPr>
              <a:t>finite resources?</a:t>
            </a:r>
          </a:p>
          <a:p>
            <a:pPr lvl="1"/>
            <a:r>
              <a:rPr lang="en-US" dirty="0">
                <a:solidFill>
                  <a:srgbClr val="D1DA2E"/>
                </a:solidFill>
              </a:rPr>
              <a:t>Can efficient use of resources benefit </a:t>
            </a:r>
            <a:br>
              <a:rPr lang="en-US" dirty="0">
                <a:solidFill>
                  <a:srgbClr val="D1DA2E"/>
                </a:solidFill>
              </a:rPr>
            </a:br>
            <a:r>
              <a:rPr lang="en-US" dirty="0">
                <a:solidFill>
                  <a:srgbClr val="D1DA2E"/>
                </a:solidFill>
              </a:rPr>
              <a:t>the economy and the environment?</a:t>
            </a:r>
          </a:p>
          <a:p>
            <a:endParaRPr lang="en-GB" dirty="0"/>
          </a:p>
          <a:p>
            <a:endParaRPr lang="en-GB" dirty="0"/>
          </a:p>
        </p:txBody>
      </p:sp>
      <p:sp>
        <p:nvSpPr>
          <p:cNvPr id="2" name="Text Placeholder 1">
            <a:extLst>
              <a:ext uri="{FF2B5EF4-FFF2-40B4-BE49-F238E27FC236}">
                <a16:creationId xmlns:a16="http://schemas.microsoft.com/office/drawing/2014/main" id="{6CF3F8BE-7F5F-4AC7-8AEA-4BF0F5A43DE6}"/>
              </a:ext>
            </a:extLst>
          </p:cNvPr>
          <p:cNvSpPr>
            <a:spLocks noGrp="1"/>
          </p:cNvSpPr>
          <p:nvPr>
            <p:ph type="body" sz="quarter" idx="13"/>
          </p:nvPr>
        </p:nvSpPr>
        <p:spPr/>
        <p:txBody>
          <a:bodyPr/>
          <a:lstStyle/>
          <a:p>
            <a:r>
              <a:rPr lang="en-GB" dirty="0">
                <a:solidFill>
                  <a:schemeClr val="bg1"/>
                </a:solidFill>
              </a:rPr>
              <a:t>Making the most of it</a:t>
            </a:r>
          </a:p>
        </p:txBody>
      </p:sp>
      <p:pic>
        <p:nvPicPr>
          <p:cNvPr id="10" name="Picture 9">
            <a:extLst>
              <a:ext uri="{FF2B5EF4-FFF2-40B4-BE49-F238E27FC236}">
                <a16:creationId xmlns:a16="http://schemas.microsoft.com/office/drawing/2014/main" id="{19726857-4B4D-435C-BD04-EA5DBF9C2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33579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040CA-D052-4AA3-939D-E7C8951E30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01966" y="1122458"/>
            <a:ext cx="3142034" cy="5433985"/>
          </a:xfrm>
          <a:prstGeom prst="rect">
            <a:avLst/>
          </a:prstGeom>
        </p:spPr>
      </p:pic>
      <p:sp>
        <p:nvSpPr>
          <p:cNvPr id="2" name="Text Placeholder 1">
            <a:extLst>
              <a:ext uri="{FF2B5EF4-FFF2-40B4-BE49-F238E27FC236}">
                <a16:creationId xmlns:a16="http://schemas.microsoft.com/office/drawing/2014/main" id="{0D20FF11-8C68-4DDA-80E0-0F13AC43B1AF}"/>
              </a:ext>
            </a:extLst>
          </p:cNvPr>
          <p:cNvSpPr>
            <a:spLocks noGrp="1"/>
          </p:cNvSpPr>
          <p:nvPr>
            <p:ph type="body" sz="quarter" idx="13"/>
          </p:nvPr>
        </p:nvSpPr>
        <p:spPr/>
        <p:txBody>
          <a:bodyPr/>
          <a:lstStyle/>
          <a:p>
            <a:r>
              <a:rPr lang="en-GB" dirty="0"/>
              <a:t>Properties and possibilities</a:t>
            </a:r>
          </a:p>
        </p:txBody>
      </p:sp>
      <p:sp>
        <p:nvSpPr>
          <p:cNvPr id="3" name="Text Placeholder 2">
            <a:extLst>
              <a:ext uri="{FF2B5EF4-FFF2-40B4-BE49-F238E27FC236}">
                <a16:creationId xmlns:a16="http://schemas.microsoft.com/office/drawing/2014/main" id="{A679E32E-EDE6-411A-9410-E34BF7CADCDE}"/>
              </a:ext>
            </a:extLst>
          </p:cNvPr>
          <p:cNvSpPr>
            <a:spLocks noGrp="1"/>
          </p:cNvSpPr>
          <p:nvPr>
            <p:ph type="body" sz="quarter" idx="14"/>
          </p:nvPr>
        </p:nvSpPr>
        <p:spPr/>
        <p:txBody>
          <a:bodyPr/>
          <a:lstStyle/>
          <a:p>
            <a:pPr marL="271145" indent="-271145"/>
            <a:r>
              <a:rPr lang="en-US" dirty="0"/>
              <a:t>There is always a lot to consider when </a:t>
            </a:r>
            <a:br>
              <a:rPr lang="en-US" dirty="0"/>
            </a:br>
            <a:r>
              <a:rPr lang="en-US" dirty="0"/>
              <a:t>selecting materials for a product</a:t>
            </a:r>
          </a:p>
          <a:p>
            <a:pPr marL="723582" lvl="1" indent="-271145"/>
            <a:r>
              <a:rPr lang="en-US" dirty="0"/>
              <a:t>Material properties</a:t>
            </a:r>
          </a:p>
          <a:p>
            <a:pPr marL="723582" lvl="1" indent="-271145"/>
            <a:r>
              <a:rPr lang="en-US" dirty="0"/>
              <a:t>Manufacturing processes</a:t>
            </a:r>
          </a:p>
          <a:p>
            <a:pPr lvl="1"/>
            <a:r>
              <a:rPr lang="en-US" dirty="0"/>
              <a:t>Form and standard sizes</a:t>
            </a:r>
          </a:p>
          <a:p>
            <a:pPr lvl="1"/>
            <a:r>
              <a:rPr lang="en-US" dirty="0"/>
              <a:t>Cost and availability </a:t>
            </a:r>
          </a:p>
          <a:p>
            <a:pPr lvl="1"/>
            <a:r>
              <a:rPr lang="en-US" dirty="0"/>
              <a:t>Sustainability</a:t>
            </a:r>
          </a:p>
          <a:p>
            <a:pPr lvl="1"/>
            <a:r>
              <a:rPr lang="en-US" dirty="0">
                <a:solidFill>
                  <a:srgbClr val="EB541E"/>
                </a:solidFill>
              </a:rPr>
              <a:t>How would these factors be affected </a:t>
            </a:r>
            <a:br>
              <a:rPr lang="en-US" dirty="0">
                <a:solidFill>
                  <a:srgbClr val="EB541E"/>
                </a:solidFill>
              </a:rPr>
            </a:br>
            <a:r>
              <a:rPr lang="en-US" dirty="0">
                <a:solidFill>
                  <a:srgbClr val="EB541E"/>
                </a:solidFill>
              </a:rPr>
              <a:t>when </a:t>
            </a:r>
            <a:r>
              <a:rPr lang="en-US" b="1" dirty="0">
                <a:solidFill>
                  <a:srgbClr val="EB541E"/>
                </a:solidFill>
              </a:rPr>
              <a:t>scaling-up</a:t>
            </a:r>
            <a:r>
              <a:rPr lang="en-US" dirty="0">
                <a:solidFill>
                  <a:srgbClr val="EB541E"/>
                </a:solidFill>
              </a:rPr>
              <a:t> production from </a:t>
            </a:r>
            <a:br>
              <a:rPr lang="en-US" dirty="0">
                <a:solidFill>
                  <a:srgbClr val="EB541E"/>
                </a:solidFill>
              </a:rPr>
            </a:br>
            <a:r>
              <a:rPr lang="en-US" dirty="0">
                <a:solidFill>
                  <a:srgbClr val="EB541E"/>
                </a:solidFill>
              </a:rPr>
              <a:t>one-off to mass or batch production?</a:t>
            </a:r>
          </a:p>
          <a:p>
            <a:pPr marL="444500" lvl="1" indent="0">
              <a:buNone/>
            </a:pPr>
            <a:endParaRPr lang="en-US" dirty="0">
              <a:solidFill>
                <a:srgbClr val="EB541E"/>
              </a:solidFill>
            </a:endParaRPr>
          </a:p>
        </p:txBody>
      </p:sp>
      <p:pic>
        <p:nvPicPr>
          <p:cNvPr id="9" name="Picture 8">
            <a:extLst>
              <a:ext uri="{FF2B5EF4-FFF2-40B4-BE49-F238E27FC236}">
                <a16:creationId xmlns:a16="http://schemas.microsoft.com/office/drawing/2014/main" id="{4B6DBE1E-4CB4-47BE-8187-58572B498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56844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25E5A-F701-4FD8-A50C-6AAF8A9C03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42628" y="647698"/>
            <a:ext cx="1901371" cy="6210301"/>
          </a:xfrm>
          <a:prstGeom prst="rect">
            <a:avLst/>
          </a:prstGeom>
        </p:spPr>
      </p:pic>
      <p:sp>
        <p:nvSpPr>
          <p:cNvPr id="2" name="Text Placeholder 1">
            <a:extLst>
              <a:ext uri="{FF2B5EF4-FFF2-40B4-BE49-F238E27FC236}">
                <a16:creationId xmlns:a16="http://schemas.microsoft.com/office/drawing/2014/main" id="{B53AE88E-325A-48C7-B4EB-D203D777273E}"/>
              </a:ext>
            </a:extLst>
          </p:cNvPr>
          <p:cNvSpPr>
            <a:spLocks noGrp="1"/>
          </p:cNvSpPr>
          <p:nvPr>
            <p:ph type="body" sz="quarter" idx="13"/>
          </p:nvPr>
        </p:nvSpPr>
        <p:spPr/>
        <p:txBody>
          <a:bodyPr/>
          <a:lstStyle/>
          <a:p>
            <a:r>
              <a:rPr lang="en-GB" dirty="0"/>
              <a:t>Scaling-up production</a:t>
            </a:r>
          </a:p>
        </p:txBody>
      </p:sp>
      <p:sp>
        <p:nvSpPr>
          <p:cNvPr id="3" name="Text Placeholder 2">
            <a:extLst>
              <a:ext uri="{FF2B5EF4-FFF2-40B4-BE49-F238E27FC236}">
                <a16:creationId xmlns:a16="http://schemas.microsoft.com/office/drawing/2014/main" id="{8EF5B23B-93B5-4971-8642-F6C713010AB8}"/>
              </a:ext>
            </a:extLst>
          </p:cNvPr>
          <p:cNvSpPr>
            <a:spLocks noGrp="1"/>
          </p:cNvSpPr>
          <p:nvPr>
            <p:ph type="body" sz="quarter" idx="14"/>
          </p:nvPr>
        </p:nvSpPr>
        <p:spPr/>
        <p:txBody>
          <a:bodyPr/>
          <a:lstStyle/>
          <a:p>
            <a:r>
              <a:rPr lang="en-GB" dirty="0"/>
              <a:t>The suitability of materials and processes </a:t>
            </a:r>
            <a:br>
              <a:rPr lang="en-GB" dirty="0"/>
            </a:br>
            <a:r>
              <a:rPr lang="en-GB" dirty="0"/>
              <a:t>changes with the scale of production</a:t>
            </a:r>
          </a:p>
          <a:p>
            <a:pPr lvl="1"/>
            <a:r>
              <a:rPr lang="en-GB" dirty="0"/>
              <a:t>Handmade products celebrate the skills </a:t>
            </a:r>
            <a:br>
              <a:rPr lang="en-GB" dirty="0"/>
            </a:br>
            <a:r>
              <a:rPr lang="en-GB" dirty="0"/>
              <a:t>of artisans and avoid the high set-up costs </a:t>
            </a:r>
            <a:br>
              <a:rPr lang="en-GB" dirty="0"/>
            </a:br>
            <a:r>
              <a:rPr lang="en-GB" dirty="0"/>
              <a:t>associated with bulk production</a:t>
            </a:r>
          </a:p>
          <a:p>
            <a:pPr lvl="1"/>
            <a:r>
              <a:rPr lang="en-GB" dirty="0"/>
              <a:t>CNC and CAD/CAM processes are ideal </a:t>
            </a:r>
            <a:br>
              <a:rPr lang="en-GB" dirty="0"/>
            </a:br>
            <a:r>
              <a:rPr lang="en-GB" dirty="0"/>
              <a:t>for more flexible manufacturing while </a:t>
            </a:r>
            <a:br>
              <a:rPr lang="en-GB" dirty="0"/>
            </a:br>
            <a:r>
              <a:rPr lang="en-GB" dirty="0"/>
              <a:t>maintaining accuracy and efficiency</a:t>
            </a:r>
          </a:p>
          <a:p>
            <a:pPr lvl="1"/>
            <a:r>
              <a:rPr lang="en-GB" dirty="0"/>
              <a:t>Mass production favours automation </a:t>
            </a:r>
            <a:br>
              <a:rPr lang="en-GB" dirty="0"/>
            </a:br>
            <a:r>
              <a:rPr lang="en-GB" dirty="0"/>
              <a:t>with fewer labour intensive processes </a:t>
            </a:r>
          </a:p>
        </p:txBody>
      </p:sp>
      <p:pic>
        <p:nvPicPr>
          <p:cNvPr id="7" name="Picture 6">
            <a:extLst>
              <a:ext uri="{FF2B5EF4-FFF2-40B4-BE49-F238E27FC236}">
                <a16:creationId xmlns:a16="http://schemas.microsoft.com/office/drawing/2014/main" id="{AB71EC5A-4A82-485B-BC92-D132D732F4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8907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1F5D8F-8477-44FE-8A4F-B3DCF5646B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0461" y="2589366"/>
            <a:ext cx="4264107" cy="3825248"/>
          </a:xfrm>
          <a:prstGeom prst="rect">
            <a:avLst/>
          </a:prstGeom>
        </p:spPr>
      </p:pic>
      <p:sp>
        <p:nvSpPr>
          <p:cNvPr id="2" name="Text Placeholder 1">
            <a:extLst>
              <a:ext uri="{FF2B5EF4-FFF2-40B4-BE49-F238E27FC236}">
                <a16:creationId xmlns:a16="http://schemas.microsoft.com/office/drawing/2014/main" id="{67E4831A-E886-43FE-8118-FF24D23AB36F}"/>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D2CD67E5-0AE1-45A1-AB1E-E356F57CA6AA}"/>
              </a:ext>
            </a:extLst>
          </p:cNvPr>
          <p:cNvSpPr>
            <a:spLocks noGrp="1"/>
          </p:cNvSpPr>
          <p:nvPr>
            <p:ph type="body" sz="quarter" idx="14"/>
          </p:nvPr>
        </p:nvSpPr>
        <p:spPr/>
        <p:txBody>
          <a:bodyPr/>
          <a:lstStyle/>
          <a:p>
            <a:r>
              <a:rPr lang="en-GB" dirty="0"/>
              <a:t>Use </a:t>
            </a:r>
            <a:r>
              <a:rPr lang="en-GB" b="1" dirty="0"/>
              <a:t>Task 1 </a:t>
            </a:r>
            <a:r>
              <a:rPr lang="en-GB" dirty="0"/>
              <a:t>to match the manufacturing processes to the most suitable scales of production</a:t>
            </a:r>
          </a:p>
        </p:txBody>
      </p:sp>
    </p:spTree>
    <p:extLst>
      <p:ext uri="{BB962C8B-B14F-4D97-AF65-F5344CB8AC3E}">
        <p14:creationId xmlns:p14="http://schemas.microsoft.com/office/powerpoint/2010/main" val="253218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1D8F0-5522-4C87-AAD2-F51292BF12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20342" y="1915886"/>
            <a:ext cx="4223657" cy="4942114"/>
          </a:xfrm>
          <a:prstGeom prst="rect">
            <a:avLst/>
          </a:prstGeom>
        </p:spPr>
      </p:pic>
      <p:sp>
        <p:nvSpPr>
          <p:cNvPr id="2" name="Text Placeholder 1">
            <a:extLst>
              <a:ext uri="{FF2B5EF4-FFF2-40B4-BE49-F238E27FC236}">
                <a16:creationId xmlns:a16="http://schemas.microsoft.com/office/drawing/2014/main" id="{5D85A37E-297E-4210-B389-6ACCB153B658}"/>
              </a:ext>
            </a:extLst>
          </p:cNvPr>
          <p:cNvSpPr>
            <a:spLocks noGrp="1"/>
          </p:cNvSpPr>
          <p:nvPr>
            <p:ph type="body" sz="quarter" idx="13"/>
          </p:nvPr>
        </p:nvSpPr>
        <p:spPr/>
        <p:txBody>
          <a:bodyPr/>
          <a:lstStyle/>
          <a:p>
            <a:r>
              <a:rPr lang="en-GB" dirty="0">
                <a:solidFill>
                  <a:schemeClr val="bg1"/>
                </a:solidFill>
              </a:rPr>
              <a:t>Case study</a:t>
            </a:r>
          </a:p>
        </p:txBody>
      </p:sp>
      <p:sp>
        <p:nvSpPr>
          <p:cNvPr id="3" name="Text Placeholder 2">
            <a:extLst>
              <a:ext uri="{FF2B5EF4-FFF2-40B4-BE49-F238E27FC236}">
                <a16:creationId xmlns:a16="http://schemas.microsoft.com/office/drawing/2014/main" id="{25C9FB6D-CE72-45E6-965E-0DA32DCD3DB8}"/>
              </a:ext>
            </a:extLst>
          </p:cNvPr>
          <p:cNvSpPr>
            <a:spLocks noGrp="1"/>
          </p:cNvSpPr>
          <p:nvPr>
            <p:ph type="body" sz="quarter" idx="14"/>
          </p:nvPr>
        </p:nvSpPr>
        <p:spPr>
          <a:xfrm>
            <a:off x="724280" y="1704179"/>
            <a:ext cx="7797230" cy="3453607"/>
          </a:xfrm>
        </p:spPr>
        <p:txBody>
          <a:bodyPr/>
          <a:lstStyle/>
          <a:p>
            <a:r>
              <a:rPr lang="en-GB" dirty="0">
                <a:solidFill>
                  <a:schemeClr val="bg1"/>
                </a:solidFill>
              </a:rPr>
              <a:t>The </a:t>
            </a:r>
            <a:r>
              <a:rPr lang="en-GB" dirty="0" err="1">
                <a:solidFill>
                  <a:schemeClr val="bg1"/>
                </a:solidFill>
              </a:rPr>
              <a:t>Polyside</a:t>
            </a:r>
            <a:r>
              <a:rPr lang="en-GB" dirty="0">
                <a:solidFill>
                  <a:schemeClr val="bg1"/>
                </a:solidFill>
              </a:rPr>
              <a:t> chair by Robin Day </a:t>
            </a:r>
            <a:br>
              <a:rPr lang="en-GB" dirty="0">
                <a:solidFill>
                  <a:schemeClr val="bg1"/>
                </a:solidFill>
              </a:rPr>
            </a:br>
            <a:r>
              <a:rPr lang="en-GB" dirty="0">
                <a:solidFill>
                  <a:schemeClr val="bg1"/>
                </a:solidFill>
              </a:rPr>
              <a:t>is ideal for mass production</a:t>
            </a:r>
          </a:p>
          <a:p>
            <a:pPr lvl="1"/>
            <a:r>
              <a:rPr lang="en-GB" dirty="0">
                <a:solidFill>
                  <a:srgbClr val="EB541E"/>
                </a:solidFill>
              </a:rPr>
              <a:t>The one-piece PP seat is self </a:t>
            </a:r>
            <a:br>
              <a:rPr lang="en-GB" dirty="0">
                <a:solidFill>
                  <a:srgbClr val="EB541E"/>
                </a:solidFill>
              </a:rPr>
            </a:br>
            <a:r>
              <a:rPr lang="en-GB" dirty="0">
                <a:solidFill>
                  <a:srgbClr val="EB541E"/>
                </a:solidFill>
              </a:rPr>
              <a:t>finishing and suitable for </a:t>
            </a:r>
            <a:br>
              <a:rPr lang="en-GB" dirty="0">
                <a:solidFill>
                  <a:srgbClr val="EB541E"/>
                </a:solidFill>
              </a:rPr>
            </a:br>
            <a:r>
              <a:rPr lang="en-GB" dirty="0">
                <a:solidFill>
                  <a:srgbClr val="EB541E"/>
                </a:solidFill>
              </a:rPr>
              <a:t>injection moulding </a:t>
            </a:r>
          </a:p>
          <a:p>
            <a:pPr lvl="1"/>
            <a:r>
              <a:rPr lang="en-GB" dirty="0">
                <a:solidFill>
                  <a:srgbClr val="EB541E"/>
                </a:solidFill>
              </a:rPr>
              <a:t>The strong, lightweight steel </a:t>
            </a:r>
            <a:br>
              <a:rPr lang="en-GB" dirty="0">
                <a:solidFill>
                  <a:srgbClr val="EB541E"/>
                </a:solidFill>
              </a:rPr>
            </a:br>
            <a:r>
              <a:rPr lang="en-GB" dirty="0">
                <a:solidFill>
                  <a:srgbClr val="EB541E"/>
                </a:solidFill>
              </a:rPr>
              <a:t>frame is quick to form and weld</a:t>
            </a:r>
          </a:p>
          <a:p>
            <a:pPr lvl="1"/>
            <a:r>
              <a:rPr lang="en-GB" dirty="0">
                <a:solidFill>
                  <a:srgbClr val="EB541E"/>
                </a:solidFill>
              </a:rPr>
              <a:t>Rivets attach the base to the</a:t>
            </a:r>
            <a:br>
              <a:rPr lang="en-GB" dirty="0">
                <a:solidFill>
                  <a:srgbClr val="EB541E"/>
                </a:solidFill>
              </a:rPr>
            </a:br>
            <a:r>
              <a:rPr lang="en-GB" dirty="0">
                <a:solidFill>
                  <a:srgbClr val="EB541E"/>
                </a:solidFill>
              </a:rPr>
              <a:t>seat in seconds</a:t>
            </a:r>
          </a:p>
          <a:p>
            <a:r>
              <a:rPr lang="en-GB" dirty="0">
                <a:solidFill>
                  <a:schemeClr val="bg1"/>
                </a:solidFill>
              </a:rPr>
              <a:t>Why is this chair less suitable </a:t>
            </a:r>
            <a:br>
              <a:rPr lang="en-GB" dirty="0">
                <a:solidFill>
                  <a:schemeClr val="bg1"/>
                </a:solidFill>
              </a:rPr>
            </a:br>
            <a:r>
              <a:rPr lang="en-GB" dirty="0">
                <a:solidFill>
                  <a:schemeClr val="bg1"/>
                </a:solidFill>
              </a:rPr>
              <a:t>for </a:t>
            </a:r>
            <a:r>
              <a:rPr lang="en-GB" b="1" dirty="0">
                <a:solidFill>
                  <a:schemeClr val="bg1"/>
                </a:solidFill>
              </a:rPr>
              <a:t>batch production</a:t>
            </a:r>
            <a:r>
              <a:rPr lang="en-GB" dirty="0">
                <a:solidFill>
                  <a:schemeClr val="bg1"/>
                </a:solidFill>
              </a:rPr>
              <a:t>?</a:t>
            </a:r>
          </a:p>
          <a:p>
            <a:endParaRPr lang="en-GB" dirty="0"/>
          </a:p>
        </p:txBody>
      </p:sp>
      <p:pic>
        <p:nvPicPr>
          <p:cNvPr id="12" name="Picture 11">
            <a:extLst>
              <a:ext uri="{FF2B5EF4-FFF2-40B4-BE49-F238E27FC236}">
                <a16:creationId xmlns:a16="http://schemas.microsoft.com/office/drawing/2014/main" id="{9780274B-A4D2-4923-A3DD-EA4E29B66B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56960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A4818-4272-41A3-9B49-BE8C98E7DC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88114" y="1886856"/>
            <a:ext cx="4455886" cy="4971143"/>
          </a:xfrm>
          <a:prstGeom prst="rect">
            <a:avLst/>
          </a:prstGeom>
        </p:spPr>
      </p:pic>
      <p:sp>
        <p:nvSpPr>
          <p:cNvPr id="2" name="Text Placeholder 1">
            <a:extLst>
              <a:ext uri="{FF2B5EF4-FFF2-40B4-BE49-F238E27FC236}">
                <a16:creationId xmlns:a16="http://schemas.microsoft.com/office/drawing/2014/main" id="{904609CF-69AE-4E88-BAF8-6F0A5559E82E}"/>
              </a:ext>
            </a:extLst>
          </p:cNvPr>
          <p:cNvSpPr>
            <a:spLocks noGrp="1"/>
          </p:cNvSpPr>
          <p:nvPr>
            <p:ph type="body" sz="quarter" idx="13"/>
          </p:nvPr>
        </p:nvSpPr>
        <p:spPr/>
        <p:txBody>
          <a:bodyPr/>
          <a:lstStyle/>
          <a:p>
            <a:r>
              <a:rPr lang="en-GB" dirty="0"/>
              <a:t>Material cost and quality</a:t>
            </a:r>
          </a:p>
        </p:txBody>
      </p:sp>
      <p:sp>
        <p:nvSpPr>
          <p:cNvPr id="3" name="Text Placeholder 2">
            <a:extLst>
              <a:ext uri="{FF2B5EF4-FFF2-40B4-BE49-F238E27FC236}">
                <a16:creationId xmlns:a16="http://schemas.microsoft.com/office/drawing/2014/main" id="{9B6FA3FA-290F-4391-BCF5-1C3687D91343}"/>
              </a:ext>
            </a:extLst>
          </p:cNvPr>
          <p:cNvSpPr>
            <a:spLocks noGrp="1"/>
          </p:cNvSpPr>
          <p:nvPr>
            <p:ph type="body" sz="quarter" idx="14"/>
          </p:nvPr>
        </p:nvSpPr>
        <p:spPr/>
        <p:txBody>
          <a:bodyPr/>
          <a:lstStyle/>
          <a:p>
            <a:r>
              <a:rPr lang="en-GB" dirty="0"/>
              <a:t>The market offers a range of products </a:t>
            </a:r>
            <a:br>
              <a:rPr lang="en-GB" dirty="0"/>
            </a:br>
            <a:r>
              <a:rPr lang="en-GB" dirty="0"/>
              <a:t>from low-cost to high-end options</a:t>
            </a:r>
          </a:p>
          <a:p>
            <a:pPr lvl="1"/>
            <a:r>
              <a:rPr lang="en-GB" dirty="0"/>
              <a:t>How does the cost of materials relate </a:t>
            </a:r>
            <a:br>
              <a:rPr lang="en-GB" dirty="0"/>
            </a:br>
            <a:r>
              <a:rPr lang="en-GB" dirty="0"/>
              <a:t>to the quality of the final product?</a:t>
            </a:r>
          </a:p>
          <a:p>
            <a:pPr lvl="1"/>
            <a:r>
              <a:rPr lang="en-GB" dirty="0"/>
              <a:t>What level of quality would you </a:t>
            </a:r>
            <a:br>
              <a:rPr lang="en-GB" dirty="0"/>
            </a:br>
            <a:r>
              <a:rPr lang="en-GB" dirty="0"/>
              <a:t>expect for a one-off product?</a:t>
            </a:r>
          </a:p>
          <a:p>
            <a:pPr lvl="1"/>
            <a:r>
              <a:rPr lang="en-GB" dirty="0"/>
              <a:t>Does mass-manufacture </a:t>
            </a:r>
            <a:br>
              <a:rPr lang="en-GB" dirty="0"/>
            </a:br>
            <a:r>
              <a:rPr lang="en-GB" dirty="0"/>
              <a:t>equal poor quality?</a:t>
            </a:r>
          </a:p>
          <a:p>
            <a:pPr lvl="1"/>
            <a:r>
              <a:rPr lang="en-US" dirty="0">
                <a:solidFill>
                  <a:srgbClr val="FA4F48"/>
                </a:solidFill>
              </a:rPr>
              <a:t>Why might </a:t>
            </a:r>
            <a:r>
              <a:rPr lang="en-US" b="1" dirty="0">
                <a:solidFill>
                  <a:srgbClr val="FA4F48"/>
                </a:solidFill>
              </a:rPr>
              <a:t>costs</a:t>
            </a:r>
            <a:r>
              <a:rPr lang="en-US" dirty="0">
                <a:solidFill>
                  <a:srgbClr val="FA4F48"/>
                </a:solidFill>
              </a:rPr>
              <a:t> for large scale </a:t>
            </a:r>
            <a:br>
              <a:rPr lang="en-US" dirty="0">
                <a:solidFill>
                  <a:srgbClr val="FA4F48"/>
                </a:solidFill>
              </a:rPr>
            </a:br>
            <a:r>
              <a:rPr lang="en-US" dirty="0">
                <a:solidFill>
                  <a:srgbClr val="FA4F48"/>
                </a:solidFill>
              </a:rPr>
              <a:t>production be unpredictable?</a:t>
            </a:r>
          </a:p>
          <a:p>
            <a:pPr lvl="1"/>
            <a:endParaRPr lang="en-GB" dirty="0"/>
          </a:p>
        </p:txBody>
      </p:sp>
      <p:pic>
        <p:nvPicPr>
          <p:cNvPr id="7" name="Picture 6">
            <a:extLst>
              <a:ext uri="{FF2B5EF4-FFF2-40B4-BE49-F238E27FC236}">
                <a16:creationId xmlns:a16="http://schemas.microsoft.com/office/drawing/2014/main" id="{6C5C99C5-D165-4821-98AE-3535B3D4DC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26538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60241-3D4F-48DD-9EC1-F089D98911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47770" y="2685142"/>
            <a:ext cx="4296229" cy="4187371"/>
          </a:xfrm>
          <a:prstGeom prst="rect">
            <a:avLst/>
          </a:prstGeom>
        </p:spPr>
      </p:pic>
      <p:sp>
        <p:nvSpPr>
          <p:cNvPr id="2" name="Text Placeholder 1">
            <a:extLst>
              <a:ext uri="{FF2B5EF4-FFF2-40B4-BE49-F238E27FC236}">
                <a16:creationId xmlns:a16="http://schemas.microsoft.com/office/drawing/2014/main" id="{DC9E90DC-A641-42CC-86C5-C9FB889EA186}"/>
              </a:ext>
            </a:extLst>
          </p:cNvPr>
          <p:cNvSpPr>
            <a:spLocks noGrp="1"/>
          </p:cNvSpPr>
          <p:nvPr>
            <p:ph type="body" sz="quarter" idx="13"/>
          </p:nvPr>
        </p:nvSpPr>
        <p:spPr/>
        <p:txBody>
          <a:bodyPr lIns="0" anchor="t">
            <a:noAutofit/>
          </a:bodyPr>
          <a:lstStyle/>
          <a:p>
            <a:r>
              <a:rPr lang="en-US" dirty="0"/>
              <a:t>Global supply chains</a:t>
            </a:r>
          </a:p>
        </p:txBody>
      </p:sp>
      <p:sp>
        <p:nvSpPr>
          <p:cNvPr id="3" name="Text Placeholder 2">
            <a:extLst>
              <a:ext uri="{FF2B5EF4-FFF2-40B4-BE49-F238E27FC236}">
                <a16:creationId xmlns:a16="http://schemas.microsoft.com/office/drawing/2014/main" id="{B476E4D1-6C23-476F-BF5E-B9DFEDA26A7E}"/>
              </a:ext>
            </a:extLst>
          </p:cNvPr>
          <p:cNvSpPr>
            <a:spLocks noGrp="1"/>
          </p:cNvSpPr>
          <p:nvPr>
            <p:ph type="body" sz="quarter" idx="14"/>
          </p:nvPr>
        </p:nvSpPr>
        <p:spPr/>
        <p:txBody>
          <a:bodyPr vert="horz" lIns="0" tIns="0" anchor="t"/>
          <a:lstStyle/>
          <a:p>
            <a:pPr marL="271145" indent="-271145"/>
            <a:r>
              <a:rPr lang="en-US" dirty="0"/>
              <a:t>Global financial markets can cause raw material costs to fluctuate</a:t>
            </a:r>
          </a:p>
          <a:p>
            <a:pPr lvl="1"/>
            <a:r>
              <a:rPr lang="en-US" dirty="0"/>
              <a:t>Higher costs are absorbed by manufacturers</a:t>
            </a:r>
            <a:br>
              <a:rPr lang="en-US" dirty="0"/>
            </a:br>
            <a:r>
              <a:rPr lang="en-US" dirty="0"/>
              <a:t>or passed on to consumers</a:t>
            </a:r>
          </a:p>
          <a:p>
            <a:pPr lvl="1"/>
            <a:r>
              <a:rPr lang="en-US" dirty="0"/>
              <a:t>Fluctuations can affect supply chains </a:t>
            </a:r>
            <a:br>
              <a:rPr lang="en-US" dirty="0"/>
            </a:br>
            <a:r>
              <a:rPr lang="en-US" dirty="0"/>
              <a:t>and make forecasting problematic</a:t>
            </a:r>
          </a:p>
          <a:p>
            <a:pPr marL="723582" lvl="1" indent="-271145"/>
            <a:r>
              <a:rPr lang="en-US" dirty="0"/>
              <a:t>Any resources linked to processing </a:t>
            </a:r>
            <a:br>
              <a:rPr lang="en-US" dirty="0"/>
            </a:br>
            <a:r>
              <a:rPr lang="en-US" dirty="0"/>
              <a:t>or extraction can affect costs</a:t>
            </a:r>
          </a:p>
          <a:p>
            <a:pPr marL="723582" lvl="1" indent="-271145"/>
            <a:r>
              <a:rPr lang="en-US" dirty="0">
                <a:solidFill>
                  <a:srgbClr val="EB541E"/>
                </a:solidFill>
              </a:rPr>
              <a:t>How does the cost of electricity </a:t>
            </a:r>
            <a:br>
              <a:rPr lang="en-US" dirty="0">
                <a:solidFill>
                  <a:srgbClr val="EB541E"/>
                </a:solidFill>
              </a:rPr>
            </a:br>
            <a:r>
              <a:rPr lang="en-US" dirty="0">
                <a:solidFill>
                  <a:srgbClr val="EB541E"/>
                </a:solidFill>
              </a:rPr>
              <a:t>affect the price of </a:t>
            </a:r>
            <a:r>
              <a:rPr lang="en-US" b="1" dirty="0">
                <a:solidFill>
                  <a:srgbClr val="EB541E"/>
                </a:solidFill>
              </a:rPr>
              <a:t>aluminium</a:t>
            </a:r>
            <a:r>
              <a:rPr lang="en-US" dirty="0">
                <a:solidFill>
                  <a:srgbClr val="EB541E"/>
                </a:solidFill>
              </a:rPr>
              <a:t>?</a:t>
            </a:r>
          </a:p>
        </p:txBody>
      </p:sp>
      <p:pic>
        <p:nvPicPr>
          <p:cNvPr id="7" name="Picture 6">
            <a:extLst>
              <a:ext uri="{FF2B5EF4-FFF2-40B4-BE49-F238E27FC236}">
                <a16:creationId xmlns:a16="http://schemas.microsoft.com/office/drawing/2014/main" id="{D5C3C16A-93F0-439D-9FDE-87E267259B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12163426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45D823-CC48-431E-A836-63DE123B7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923FE-8D8A-4370-9992-6585EFAB730A}">
  <ds:schemaRefs>
    <ds:schemaRef ds:uri="94dce8ab-38ff-4714-b1ed-1fc5e4d9abd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7CC72972-8FA4-410A-9854-B02508EE8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946</TotalTime>
  <Words>545</Words>
  <Application>Microsoft Office PowerPoint</Application>
  <PresentationFormat>On-screen Show (4:3)</PresentationFormat>
  <Paragraphs>141</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Museo 700</vt:lpstr>
      <vt:lpstr>Arial</vt:lpstr>
      <vt:lpstr>Museo900-Regular</vt:lpstr>
      <vt:lpstr>Museo 500</vt:lpstr>
      <vt:lpstr>Museo 900</vt:lpstr>
      <vt:lpstr>Calibri</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1648</cp:revision>
  <cp:lastPrinted>2018-06-11T09:06:21Z</cp:lastPrinted>
  <dcterms:created xsi:type="dcterms:W3CDTF">2016-07-06T09:17:47Z</dcterms:created>
  <dcterms:modified xsi:type="dcterms:W3CDTF">2019-11-04T17:53:03Z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