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5"/>
  </p:notesMasterIdLst>
  <p:sldIdLst>
    <p:sldId id="262" r:id="rId2"/>
    <p:sldId id="388" r:id="rId3"/>
    <p:sldId id="306" r:id="rId4"/>
    <p:sldId id="383" r:id="rId5"/>
    <p:sldId id="381" r:id="rId6"/>
    <p:sldId id="382" r:id="rId7"/>
    <p:sldId id="378" r:id="rId8"/>
    <p:sldId id="359" r:id="rId9"/>
    <p:sldId id="361" r:id="rId10"/>
    <p:sldId id="389" r:id="rId11"/>
    <p:sldId id="360" r:id="rId12"/>
    <p:sldId id="363" r:id="rId13"/>
    <p:sldId id="364" r:id="rId14"/>
    <p:sldId id="379" r:id="rId15"/>
    <p:sldId id="362" r:id="rId16"/>
    <p:sldId id="365" r:id="rId17"/>
    <p:sldId id="366" r:id="rId18"/>
    <p:sldId id="386" r:id="rId19"/>
    <p:sldId id="380" r:id="rId20"/>
    <p:sldId id="376" r:id="rId21"/>
    <p:sldId id="377" r:id="rId22"/>
    <p:sldId id="387" r:id="rId23"/>
    <p:sldId id="353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127"/>
    <a:srgbClr val="A41E21"/>
    <a:srgbClr val="238296"/>
    <a:srgbClr val="5C89A4"/>
    <a:srgbClr val="D1919B"/>
    <a:srgbClr val="C396A3"/>
    <a:srgbClr val="98A639"/>
    <a:srgbClr val="B2CB63"/>
    <a:srgbClr val="6C6F59"/>
    <a:srgbClr val="C0B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4660"/>
  </p:normalViewPr>
  <p:slideViewPr>
    <p:cSldViewPr snapToGrid="0" snapToObjects="1" showGuides="1">
      <p:cViewPr varScale="1">
        <p:scale>
          <a:sx n="75" d="100"/>
          <a:sy n="75" d="100"/>
        </p:scale>
        <p:origin x="1002" y="54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it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A41E21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A41E2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A41E21"/>
                </a:solidFill>
                <a:latin typeface="Arial"/>
                <a:cs typeface="Arial"/>
              </a:rPr>
              <a:t>5</a:t>
            </a:r>
            <a:endParaRPr lang="en-US" sz="4500" b="1" dirty="0">
              <a:solidFill>
                <a:srgbClr val="A41E2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A41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256129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EE31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390014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Box 57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lang="en-US" sz="1200" b="1" baseline="0" dirty="0" smtClean="0">
                <a:solidFill>
                  <a:srgbClr val="FFFFFF"/>
                </a:solidFill>
                <a:latin typeface="Arial"/>
                <a:cs typeface="Arial"/>
              </a:rPr>
              <a:t> representation of sound</a:t>
            </a:r>
            <a:endParaRPr lang="en-US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Data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GB" dirty="0"/>
              <a:t>Describe the digital representation of sound in terms of sampling rate and resolution</a:t>
            </a:r>
          </a:p>
          <a:p>
            <a:pPr lvl="0"/>
            <a:r>
              <a:rPr lang="en-GB" dirty="0"/>
              <a:t>Describe the principles of operation of an analogue to digital converter and a digital to analogue converter</a:t>
            </a:r>
          </a:p>
          <a:p>
            <a:pPr lvl="0"/>
            <a:r>
              <a:rPr lang="en-GB" dirty="0"/>
              <a:t>Understand and apply the </a:t>
            </a:r>
            <a:r>
              <a:rPr lang="en-GB" dirty="0" err="1"/>
              <a:t>Nyquist</a:t>
            </a:r>
            <a:r>
              <a:rPr lang="en-GB" dirty="0"/>
              <a:t> theorem</a:t>
            </a:r>
          </a:p>
          <a:p>
            <a:pPr lvl="0"/>
            <a:r>
              <a:rPr lang="en-GB" dirty="0"/>
              <a:t>Calculate sound sample sizes in bytes</a:t>
            </a:r>
          </a:p>
          <a:p>
            <a:pPr lvl="0"/>
            <a:r>
              <a:rPr lang="en-GB" dirty="0"/>
              <a:t>Describe the purpose </a:t>
            </a:r>
            <a:r>
              <a:rPr lang="en-GB" dirty="0" smtClean="0"/>
              <a:t>and advantages of </a:t>
            </a:r>
            <a:r>
              <a:rPr lang="en-GB" dirty="0"/>
              <a:t>MIDI and the use of event </a:t>
            </a:r>
            <a:r>
              <a:rPr lang="en-GB" dirty="0" smtClean="0"/>
              <a:t>messages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2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Resolution of bit depths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7" t="45508" r="23124" b="22071"/>
          <a:stretch/>
        </p:blipFill>
        <p:spPr>
          <a:xfrm>
            <a:off x="806450" y="1995486"/>
            <a:ext cx="7734300" cy="3162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502" y="5576267"/>
            <a:ext cx="838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2ⁿ  Where n is bit depth = Number of possible integer values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4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Sampling rate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frequency or </a:t>
            </a:r>
            <a:r>
              <a:rPr lang="en-US" b="1" dirty="0" smtClean="0"/>
              <a:t>sample rate per second </a:t>
            </a:r>
            <a:r>
              <a:rPr lang="en-US" dirty="0" smtClean="0"/>
              <a:t>affects the level of detail in the digital representation</a:t>
            </a:r>
          </a:p>
          <a:p>
            <a:pPr marL="271463" lvl="1" indent="-271463">
              <a:spcAft>
                <a:spcPts val="1400"/>
              </a:spcAft>
            </a:pPr>
            <a:r>
              <a:rPr lang="en-US" dirty="0" smtClean="0"/>
              <a:t>The greater the frequency, the greater the accuracy, and file </a:t>
            </a:r>
            <a:r>
              <a:rPr lang="en-US" dirty="0"/>
              <a:t>size</a:t>
            </a:r>
          </a:p>
          <a:p>
            <a:endParaRPr lang="en-US" dirty="0" smtClean="0"/>
          </a:p>
        </p:txBody>
      </p:sp>
      <p:pic>
        <p:nvPicPr>
          <p:cNvPr id="3074" name="Picture 2" descr="C:\Users\Rob\AppData\Roaming\PixelMetrics\CaptureWiz\Temp\4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680" y="3258054"/>
            <a:ext cx="7503588" cy="237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2625" y="57912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frequency</a:t>
            </a:r>
            <a:endParaRPr lang="en-GB" dirty="0">
              <a:solidFill>
                <a:srgbClr val="A41E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5500" y="57912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frequency</a:t>
            </a:r>
            <a:endParaRPr lang="en-GB" dirty="0">
              <a:solidFill>
                <a:srgbClr val="A41E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1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File size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sampling rate and the resolution allow us to determine the size of file required to create a digital copy of the sound waves</a:t>
            </a:r>
          </a:p>
          <a:p>
            <a:pPr lvl="1"/>
            <a:r>
              <a:rPr lang="en-GB" dirty="0" smtClean="0"/>
              <a:t>Sampling rate indicates number of samples per second (Hertz)</a:t>
            </a:r>
          </a:p>
          <a:p>
            <a:pPr lvl="1"/>
            <a:r>
              <a:rPr lang="en-GB" dirty="0" smtClean="0"/>
              <a:t>Resolution is number of bits used per sample</a:t>
            </a:r>
          </a:p>
          <a:p>
            <a:pPr marL="444500" lvl="1" indent="0" algn="ctr">
              <a:buNone/>
            </a:pPr>
            <a:r>
              <a:rPr lang="en-US" sz="2800" b="1" dirty="0">
                <a:ln w="22225">
                  <a:noFill/>
                  <a:prstDash val="solid"/>
                </a:ln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size = </a:t>
            </a:r>
            <a:endParaRPr lang="en-US" sz="2800" b="1" dirty="0" smtClean="0">
              <a:ln w="22225">
                <a:noFill/>
                <a:prstDash val="solid"/>
              </a:ln>
              <a:solidFill>
                <a:srgbClr val="EE3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lvl="1" indent="-258763" algn="ctr">
              <a:buNone/>
            </a:pPr>
            <a:r>
              <a:rPr lang="en-US" sz="2800" b="1" dirty="0" smtClean="0">
                <a:ln w="22225">
                  <a:noFill/>
                  <a:prstDash val="solid"/>
                </a:ln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x resolution </a:t>
            </a:r>
            <a:r>
              <a:rPr lang="en-US" sz="2800" b="1" dirty="0" smtClean="0">
                <a:ln w="22225">
                  <a:noFill/>
                  <a:prstDash val="solid"/>
                </a:ln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length 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seconds</a:t>
            </a:r>
          </a:p>
          <a:p>
            <a:pPr marL="4445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220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Calculating audio file size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 30 second audio track is recorded</a:t>
            </a:r>
          </a:p>
          <a:p>
            <a:r>
              <a:rPr lang="en-GB" dirty="0" smtClean="0"/>
              <a:t>The sample rate is set at 44,000 Hertz (or 44kHz)</a:t>
            </a:r>
          </a:p>
          <a:p>
            <a:r>
              <a:rPr lang="en-GB" dirty="0" smtClean="0"/>
              <a:t>The resolution is selected as 16 bit</a:t>
            </a:r>
          </a:p>
          <a:p>
            <a:r>
              <a:rPr lang="en-GB" dirty="0" smtClean="0"/>
              <a:t>The size of the file produced is:</a:t>
            </a:r>
          </a:p>
          <a:p>
            <a:pPr lvl="1"/>
            <a:r>
              <a:rPr lang="en-GB" dirty="0"/>
              <a:t>(</a:t>
            </a:r>
            <a:r>
              <a:rPr lang="en-GB" dirty="0" smtClean="0"/>
              <a:t>44,000 </a:t>
            </a:r>
            <a:r>
              <a:rPr lang="en-GB" dirty="0"/>
              <a:t>x 16) x 30 = </a:t>
            </a:r>
            <a:r>
              <a:rPr lang="en-GB" dirty="0" smtClean="0"/>
              <a:t>21,120,000 bits</a:t>
            </a:r>
          </a:p>
          <a:p>
            <a:pPr lvl="1"/>
            <a:r>
              <a:rPr lang="en-GB" dirty="0" smtClean="0"/>
              <a:t>21,120,000 </a:t>
            </a:r>
            <a:r>
              <a:rPr lang="en-GB" dirty="0"/>
              <a:t>/ 8 = </a:t>
            </a:r>
            <a:r>
              <a:rPr lang="en-GB" b="1" dirty="0" smtClean="0"/>
              <a:t>2,640,000 bytes </a:t>
            </a:r>
            <a:r>
              <a:rPr lang="en-GB" dirty="0" smtClean="0"/>
              <a:t>/ 1,000,000 = </a:t>
            </a:r>
            <a:r>
              <a:rPr lang="en-GB" b="1" dirty="0" smtClean="0"/>
              <a:t>2.64MB</a:t>
            </a:r>
          </a:p>
          <a:p>
            <a:r>
              <a:rPr lang="en-GB" dirty="0" smtClean="0"/>
              <a:t>For stereo sound, two channels are recorded for left and right, doubling the file size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Sampling sound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Complete </a:t>
            </a:r>
            <a:r>
              <a:rPr lang="en-GB" b="1" dirty="0" smtClean="0"/>
              <a:t>Task 2</a:t>
            </a:r>
            <a:r>
              <a:rPr lang="en-GB" dirty="0" smtClean="0"/>
              <a:t> of </a:t>
            </a:r>
            <a:r>
              <a:rPr lang="en-GB" b="1" dirty="0" smtClean="0"/>
              <a:t>Worksheet 5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27" y="2617851"/>
            <a:ext cx="7275576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2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Real sound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3635382" cy="4239421"/>
          </a:xfrm>
        </p:spPr>
        <p:txBody>
          <a:bodyPr/>
          <a:lstStyle/>
          <a:p>
            <a:r>
              <a:rPr lang="en-US" dirty="0" smtClean="0"/>
              <a:t>Sound in the real-world is made up of combinations of different frequencies</a:t>
            </a:r>
          </a:p>
          <a:p>
            <a:pPr lvl="1"/>
            <a:r>
              <a:rPr lang="en-US" dirty="0" smtClean="0"/>
              <a:t>A sound wave is </a:t>
            </a:r>
            <a:r>
              <a:rPr lang="en-US" dirty="0"/>
              <a:t>a</a:t>
            </a:r>
            <a:r>
              <a:rPr lang="en-US" dirty="0" smtClean="0"/>
              <a:t> combination of these different frequencies: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061" y="1729933"/>
            <a:ext cx="4039450" cy="421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75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Sampling limitations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There is a limit on the lowest sampling rate (</a:t>
            </a:r>
            <a:r>
              <a:rPr lang="en-GB" i="1" dirty="0" smtClean="0"/>
              <a:t>f</a:t>
            </a:r>
            <a:r>
              <a:rPr lang="en-GB" baseline="-25000" dirty="0" smtClean="0"/>
              <a:t>s</a:t>
            </a:r>
            <a:r>
              <a:rPr lang="en-US" dirty="0" smtClean="0"/>
              <a:t>) that can be used for an accurate recording</a:t>
            </a:r>
          </a:p>
          <a:p>
            <a:pPr lvl="1"/>
            <a:r>
              <a:rPr lang="en-US" dirty="0" smtClean="0"/>
              <a:t>Because sound is made up of many components each at different frequencies, samples must be twice the highest frequency in order to replicate the original sound wave</a:t>
            </a:r>
          </a:p>
          <a:p>
            <a:pPr lvl="1"/>
            <a:r>
              <a:rPr lang="en-US" dirty="0" smtClean="0"/>
              <a:t>This concept is known as the </a:t>
            </a:r>
            <a:r>
              <a:rPr lang="en-US" dirty="0" err="1" smtClean="0"/>
              <a:t>Nyquist</a:t>
            </a:r>
            <a:r>
              <a:rPr lang="en-US" dirty="0" smtClean="0"/>
              <a:t> Theorem: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1526" y="4199110"/>
            <a:ext cx="618150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1500" b="1" i="1" dirty="0" smtClean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1500" b="1" baseline="-25000" dirty="0" smtClean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1500" b="1" cap="none" spc="0" dirty="0" smtClean="0">
                <a:ln w="22225">
                  <a:noFill/>
                  <a:prstDash val="solid"/>
                </a:ln>
                <a:solidFill>
                  <a:srgbClr val="EE312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&gt; 2</a:t>
            </a:r>
            <a:r>
              <a:rPr lang="en-US" sz="11500" b="1" i="1" cap="none" spc="0" dirty="0" smtClean="0">
                <a:ln w="22225">
                  <a:noFill/>
                  <a:prstDash val="solid"/>
                </a:ln>
                <a:solidFill>
                  <a:srgbClr val="EE312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1500" b="1" baseline="-25000" dirty="0" smtClean="0">
                <a:solidFill>
                  <a:srgbClr val="EE3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en-US" sz="11500" b="1" cap="none" spc="0" baseline="-25000" dirty="0">
              <a:ln w="22225">
                <a:noFill/>
                <a:prstDash val="solid"/>
              </a:ln>
              <a:solidFill>
                <a:srgbClr val="EE312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6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Nyquist’s</a:t>
            </a:r>
            <a:r>
              <a:rPr lang="en-GB" dirty="0"/>
              <a:t> theorem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672" y="1758284"/>
            <a:ext cx="7600657" cy="427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75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503" y="2055252"/>
            <a:ext cx="4825497" cy="480274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human ear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Humans can hear frequencies of between 20Hz and 22kHz</a:t>
            </a:r>
          </a:p>
          <a:p>
            <a:pPr lvl="1"/>
            <a:r>
              <a:rPr lang="en-GB" dirty="0" smtClean="0"/>
              <a:t>This reduces as we age </a:t>
            </a:r>
          </a:p>
          <a:p>
            <a:pPr lvl="1"/>
            <a:r>
              <a:rPr lang="en-GB" dirty="0" smtClean="0"/>
              <a:t>Listen to the samples and </a:t>
            </a:r>
            <a:br>
              <a:rPr lang="en-GB" dirty="0" smtClean="0"/>
            </a:br>
            <a:r>
              <a:rPr lang="en-GB" dirty="0" smtClean="0"/>
              <a:t>test your own hearing</a:t>
            </a:r>
          </a:p>
          <a:p>
            <a:pPr lvl="1"/>
            <a:r>
              <a:rPr lang="en-GB" dirty="0" smtClean="0"/>
              <a:t>Why are CD’s sampled at 44.1kHz?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28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Complete </a:t>
            </a:r>
            <a:r>
              <a:rPr lang="en-GB" b="1" dirty="0" smtClean="0"/>
              <a:t>Task 3</a:t>
            </a:r>
            <a:r>
              <a:rPr lang="en-GB" dirty="0" smtClean="0"/>
              <a:t> on </a:t>
            </a:r>
            <a:r>
              <a:rPr lang="en-GB" b="1" dirty="0" smtClean="0"/>
              <a:t>Worksheet 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501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Image representation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What are the steps involved in converting an analogue image into a digital photograph?</a:t>
            </a:r>
          </a:p>
          <a:p>
            <a:r>
              <a:rPr lang="en-GB" dirty="0" smtClean="0"/>
              <a:t>What factors affect digital image quality?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758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MIDI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3771520" cy="4001296"/>
          </a:xfrm>
        </p:spPr>
        <p:txBody>
          <a:bodyPr/>
          <a:lstStyle/>
          <a:p>
            <a:r>
              <a:rPr lang="en-GB" dirty="0" smtClean="0"/>
              <a:t>The MIDI standard </a:t>
            </a:r>
            <a:r>
              <a:rPr lang="en-GB" dirty="0"/>
              <a:t>(</a:t>
            </a:r>
            <a:r>
              <a:rPr lang="en-GB" b="1" dirty="0"/>
              <a:t>M</a:t>
            </a:r>
            <a:r>
              <a:rPr lang="en-GB" dirty="0"/>
              <a:t>usical </a:t>
            </a:r>
            <a:r>
              <a:rPr lang="en-GB" b="1" dirty="0"/>
              <a:t>I</a:t>
            </a:r>
            <a:r>
              <a:rPr lang="en-GB" dirty="0"/>
              <a:t>nstrument </a:t>
            </a:r>
            <a:r>
              <a:rPr lang="en-GB" b="1" dirty="0"/>
              <a:t>D</a:t>
            </a:r>
            <a:r>
              <a:rPr lang="en-GB" dirty="0"/>
              <a:t>igital </a:t>
            </a:r>
            <a:r>
              <a:rPr lang="en-GB" b="1" dirty="0"/>
              <a:t>I</a:t>
            </a:r>
            <a:r>
              <a:rPr lang="en-GB" dirty="0"/>
              <a:t>nterface) </a:t>
            </a:r>
            <a:r>
              <a:rPr lang="en-GB" dirty="0" smtClean="0"/>
              <a:t>creates sounds as requested either from an instrument of piece of software</a:t>
            </a:r>
          </a:p>
          <a:p>
            <a:r>
              <a:rPr lang="en-GB" dirty="0" smtClean="0"/>
              <a:t>It is not a live recording, but a synthesised sound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994" y="1756372"/>
            <a:ext cx="4191756" cy="424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2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MIDI benefits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With this system the full sound signal does not need to be transmitted, only the instructions to play the sound</a:t>
            </a:r>
          </a:p>
          <a:p>
            <a:pPr lvl="1"/>
            <a:r>
              <a:rPr lang="en-GB" dirty="0" smtClean="0"/>
              <a:t>It is up to the instrument to create the sound</a:t>
            </a:r>
          </a:p>
          <a:p>
            <a:pPr lvl="1"/>
            <a:r>
              <a:rPr lang="en-GB" dirty="0" smtClean="0"/>
              <a:t>This significantly reduces the amount of data transferred </a:t>
            </a:r>
          </a:p>
          <a:p>
            <a:pPr lvl="1"/>
            <a:r>
              <a:rPr lang="en-GB" dirty="0" smtClean="0"/>
              <a:t>As sounds are synthesised, they may be less realistic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71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Event messages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 sound processor can be linked to several instruments or computers</a:t>
            </a:r>
          </a:p>
          <a:p>
            <a:r>
              <a:rPr lang="en-GB" dirty="0" smtClean="0"/>
              <a:t>This can send a timed sequence of event messages to:</a:t>
            </a:r>
          </a:p>
          <a:p>
            <a:pPr lvl="1"/>
            <a:r>
              <a:rPr lang="en-GB" dirty="0" smtClean="0"/>
              <a:t>Synchronise tempo</a:t>
            </a:r>
          </a:p>
          <a:p>
            <a:pPr lvl="1"/>
            <a:r>
              <a:rPr lang="en-GB" dirty="0" smtClean="0"/>
              <a:t>Control pitch</a:t>
            </a:r>
          </a:p>
          <a:p>
            <a:pPr lvl="1"/>
            <a:r>
              <a:rPr lang="en-GB" dirty="0" smtClean="0"/>
              <a:t>Change volume</a:t>
            </a:r>
          </a:p>
          <a:p>
            <a:pPr lvl="1"/>
            <a:r>
              <a:rPr lang="en-GB" dirty="0" smtClean="0"/>
              <a:t>Introduce and silence other instruments in a digital orchestra</a:t>
            </a:r>
          </a:p>
        </p:txBody>
      </p:sp>
    </p:spTree>
    <p:extLst>
      <p:ext uri="{BB962C8B-B14F-4D97-AF65-F5344CB8AC3E}">
        <p14:creationId xmlns:p14="http://schemas.microsoft.com/office/powerpoint/2010/main" val="782557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Plenary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Real world analogue sound data can be digitised </a:t>
            </a:r>
          </a:p>
          <a:p>
            <a:r>
              <a:rPr lang="en-GB" dirty="0" smtClean="0"/>
              <a:t>Sound sampled at a specified </a:t>
            </a:r>
            <a:r>
              <a:rPr lang="en-GB" dirty="0"/>
              <a:t>rate and resolution </a:t>
            </a:r>
            <a:endParaRPr lang="en-GB" dirty="0" smtClean="0"/>
          </a:p>
          <a:p>
            <a:r>
              <a:rPr lang="en-GB" dirty="0" smtClean="0"/>
              <a:t>Signals can change due to interference but this can be detected</a:t>
            </a:r>
            <a:endParaRPr lang="en-GB" dirty="0"/>
          </a:p>
          <a:p>
            <a:r>
              <a:rPr lang="en-GB" dirty="0" smtClean="0"/>
              <a:t>MIDI is an alternative </a:t>
            </a:r>
            <a:r>
              <a:rPr lang="en-GB" smtClean="0"/>
              <a:t>system for </a:t>
            </a:r>
            <a:r>
              <a:rPr lang="en-GB" dirty="0" smtClean="0"/>
              <a:t>producing sound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82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Real-world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79" y="1704179"/>
            <a:ext cx="3965415" cy="4620421"/>
          </a:xfrm>
        </p:spPr>
        <p:txBody>
          <a:bodyPr/>
          <a:lstStyle/>
          <a:p>
            <a:r>
              <a:rPr lang="en-GB" dirty="0" smtClean="0"/>
              <a:t>Real-world data is usually analogue in nature with values that vary by any amount over time</a:t>
            </a:r>
          </a:p>
          <a:p>
            <a:pPr lvl="1"/>
            <a:r>
              <a:rPr lang="en-GB" dirty="0" smtClean="0"/>
              <a:t>Sound is a result of changes in air pressure</a:t>
            </a:r>
          </a:p>
          <a:p>
            <a:pPr lvl="1"/>
            <a:r>
              <a:rPr lang="en-GB" dirty="0" smtClean="0"/>
              <a:t>Pressure fluctuations cause our eardrums to vibrate</a:t>
            </a:r>
          </a:p>
          <a:p>
            <a:pPr lvl="1"/>
            <a:r>
              <a:rPr lang="en-GB" dirty="0" smtClean="0"/>
              <a:t>Nerve signals are interpreted as sound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520" y="1937442"/>
            <a:ext cx="3763229" cy="376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3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Analogue and digital signals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Analogue signals are continuous, whereas digital signals are discrete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Signals can be converted from one form to another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899" y="2658972"/>
            <a:ext cx="7407353" cy="20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6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354592" y="2236206"/>
            <a:ext cx="6536601" cy="400163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Analogue to digital convertors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Examples of ADCs and DACs are:</a:t>
            </a:r>
          </a:p>
          <a:p>
            <a:pPr lvl="1"/>
            <a:r>
              <a:rPr lang="en-GB" dirty="0" smtClean="0"/>
              <a:t>Microphones</a:t>
            </a:r>
          </a:p>
          <a:p>
            <a:pPr lvl="1"/>
            <a:r>
              <a:rPr lang="en-GB" dirty="0" smtClean="0"/>
              <a:t>Speakers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79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Analogue to digital conversion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401346"/>
          </a:xfrm>
        </p:spPr>
        <p:txBody>
          <a:bodyPr/>
          <a:lstStyle/>
          <a:p>
            <a:r>
              <a:rPr lang="en-GB" dirty="0" smtClean="0"/>
              <a:t>Analogue sound samples are recorded via an amplifier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Each sample is quantised to measure its wave height and translate this into an integer value</a:t>
            </a:r>
          </a:p>
          <a:p>
            <a:r>
              <a:rPr lang="en-GB" dirty="0" smtClean="0"/>
              <a:t>The integer value is then converted and stored digitally as a binary value</a:t>
            </a:r>
          </a:p>
          <a:p>
            <a:r>
              <a:rPr lang="en-GB" dirty="0" smtClean="0"/>
              <a:t>To output a sound, the reverse happens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80" y="2660252"/>
            <a:ext cx="7816470" cy="8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Analogue and digital signals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Complete </a:t>
            </a:r>
            <a:r>
              <a:rPr lang="en-GB" b="1" dirty="0" smtClean="0"/>
              <a:t>Task 1</a:t>
            </a:r>
            <a:r>
              <a:rPr lang="en-GB" dirty="0" smtClean="0"/>
              <a:t> on </a:t>
            </a:r>
            <a:r>
              <a:rPr lang="en-GB" b="1" dirty="0" smtClean="0"/>
              <a:t>Worksheet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518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An analogue signal is measured at regular periods </a:t>
            </a:r>
          </a:p>
          <a:p>
            <a:pPr lvl="1"/>
            <a:r>
              <a:rPr lang="en-US" dirty="0"/>
              <a:t>The amplitude (or voltage of the </a:t>
            </a:r>
            <a:r>
              <a:rPr lang="en-US" dirty="0" smtClean="0"/>
              <a:t>analogue signal </a:t>
            </a:r>
            <a:r>
              <a:rPr lang="en-US" dirty="0"/>
              <a:t>at that point in time) </a:t>
            </a:r>
            <a:r>
              <a:rPr lang="en-US" dirty="0" smtClean="0"/>
              <a:t>is referred to as the </a:t>
            </a:r>
            <a:r>
              <a:rPr lang="en-US" b="1" u="sng" dirty="0" smtClean="0"/>
              <a:t>sample resolution</a:t>
            </a:r>
            <a:endParaRPr lang="en-US" b="1" u="sng" dirty="0"/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sampling rate </a:t>
            </a:r>
            <a:r>
              <a:rPr lang="en-US" dirty="0" smtClean="0"/>
              <a:t>and is measured in Hertz (The number of samples taken in one second)</a:t>
            </a:r>
          </a:p>
        </p:txBody>
      </p:sp>
      <p:pic>
        <p:nvPicPr>
          <p:cNvPr id="2052" name="Picture 4" descr="C:\Users\Rob\AppData\Roaming\PixelMetrics\CaptureWiz\Temp\46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5700" y="3696430"/>
            <a:ext cx="3991001" cy="272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0500" y="642206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Sample rate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072" y="469094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Sample resolution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5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Sample resolution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number of bits (</a:t>
            </a:r>
            <a:r>
              <a:rPr lang="en-US" b="1" dirty="0" smtClean="0"/>
              <a:t>audio bit depth</a:t>
            </a:r>
            <a:r>
              <a:rPr lang="en-US" dirty="0" smtClean="0"/>
              <a:t>) used to record each measurement is known as the resolution</a:t>
            </a:r>
          </a:p>
          <a:p>
            <a:pPr lvl="1"/>
            <a:r>
              <a:rPr lang="en-US" dirty="0" smtClean="0"/>
              <a:t>More bits used per sample enables the height of the wave to be more accurately measured but increases file size</a:t>
            </a:r>
            <a:endParaRPr lang="en-US" dirty="0"/>
          </a:p>
        </p:txBody>
      </p:sp>
      <p:pic>
        <p:nvPicPr>
          <p:cNvPr id="4098" name="Picture 2" descr="C:\Users\Rob\AppData\Roaming\PixelMetrics\CaptureWiz\Temp\48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061" y="3351614"/>
            <a:ext cx="7641478" cy="247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52625" y="5791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resolution</a:t>
            </a:r>
            <a:endParaRPr lang="en-GB" dirty="0">
              <a:solidFill>
                <a:srgbClr val="A41E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5500" y="57912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resolution</a:t>
            </a:r>
            <a:endParaRPr lang="en-GB" dirty="0">
              <a:solidFill>
                <a:srgbClr val="A41E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98435"/>
      </p:ext>
    </p:extLst>
  </p:cSld>
  <p:clrMapOvr>
    <a:masterClrMapping/>
  </p:clrMapOvr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3</Template>
  <TotalTime>3983</TotalTime>
  <Words>780</Words>
  <Application>Microsoft Office PowerPoint</Application>
  <PresentationFormat>On-screen Show (4:3)</PresentationFormat>
  <Paragraphs>104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Calibri</vt:lpstr>
      <vt:lpstr>Arial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Jason Villarde</cp:lastModifiedBy>
  <cp:revision>292</cp:revision>
  <dcterms:created xsi:type="dcterms:W3CDTF">2015-03-13T10:25:06Z</dcterms:created>
  <dcterms:modified xsi:type="dcterms:W3CDTF">2016-05-05T20:54:25Z</dcterms:modified>
</cp:coreProperties>
</file>