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5"/>
  </p:notesMasterIdLst>
  <p:sldIdLst>
    <p:sldId id="260" r:id="rId2"/>
    <p:sldId id="261" r:id="rId3"/>
    <p:sldId id="286" r:id="rId4"/>
    <p:sldId id="281" r:id="rId5"/>
    <p:sldId id="282" r:id="rId6"/>
    <p:sldId id="283" r:id="rId7"/>
    <p:sldId id="264" r:id="rId8"/>
    <p:sldId id="265" r:id="rId9"/>
    <p:sldId id="266" r:id="rId10"/>
    <p:sldId id="284" r:id="rId11"/>
    <p:sldId id="285" r:id="rId12"/>
    <p:sldId id="299" r:id="rId13"/>
    <p:sldId id="296" r:id="rId14"/>
    <p:sldId id="263" r:id="rId15"/>
    <p:sldId id="287" r:id="rId16"/>
    <p:sldId id="270" r:id="rId17"/>
    <p:sldId id="288" r:id="rId18"/>
    <p:sldId id="290" r:id="rId19"/>
    <p:sldId id="291" r:id="rId20"/>
    <p:sldId id="292" r:id="rId21"/>
    <p:sldId id="289" r:id="rId22"/>
    <p:sldId id="293" r:id="rId23"/>
    <p:sldId id="298" r:id="rId24"/>
    <p:sldId id="275" r:id="rId25"/>
    <p:sldId id="276" r:id="rId26"/>
    <p:sldId id="295" r:id="rId27"/>
    <p:sldId id="294" r:id="rId28"/>
    <p:sldId id="277" r:id="rId29"/>
    <p:sldId id="278" r:id="rId30"/>
    <p:sldId id="280" r:id="rId31"/>
    <p:sldId id="279" r:id="rId32"/>
    <p:sldId id="274" r:id="rId33"/>
    <p:sldId id="300" r:id="rId34"/>
  </p:sldIdLst>
  <p:sldSz cx="9144000" cy="6858000" type="screen4x3"/>
  <p:notesSz cx="6858000" cy="9144000"/>
  <p:embeddedFontLst>
    <p:embeddedFont>
      <p:font typeface="Museo 100" panose="02000000000000000000" pitchFamily="2" charset="0"/>
      <p:regular r:id="rId36"/>
    </p:embeddedFont>
    <p:embeddedFont>
      <p:font typeface="SimSun" panose="02010600030101010101" pitchFamily="2" charset="-122"/>
      <p:regular r:id="rId37"/>
    </p:embeddedFont>
    <p:embeddedFont>
      <p:font typeface="Museo900-Regular" panose="02000000000000000000" pitchFamily="2" charset="0"/>
      <p:bold r:id="rId38"/>
    </p:embeddedFont>
    <p:embeddedFont>
      <p:font typeface="Consolas" panose="020B0609020204030204" pitchFamily="49" charset="0"/>
      <p:regular r:id="rId39"/>
      <p:bold r:id="rId40"/>
      <p:italic r:id="rId41"/>
      <p:boldItalic r:id="rId42"/>
    </p:embeddedFont>
    <p:embeddedFont>
      <p:font typeface="Museo 900" panose="02000000000000000000" pitchFamily="2" charset="0"/>
      <p:bold r:id="rId43"/>
    </p:embeddedFont>
    <p:embeddedFont>
      <p:font typeface="Museo 700" panose="02000000000000000000" pitchFamily="2" charset="0"/>
      <p:bold r:id="rId44"/>
    </p:embeddedFont>
    <p:embeddedFont>
      <p:font typeface="Calibri" panose="020F0502020204030204" pitchFamily="34" charset="0"/>
      <p:regular r:id="rId45"/>
      <p:bold r:id="rId46"/>
      <p:italic r:id="rId47"/>
      <p:boldItalic r:id="rId48"/>
    </p:embeddedFont>
    <p:embeddedFont>
      <p:font typeface="Museo 500" panose="02000000000000000000" pitchFamily="2" charset="0"/>
      <p:regular r:id="rId4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F59"/>
    <a:srgbClr val="C0BB9E"/>
    <a:srgbClr val="8D8959"/>
    <a:srgbClr val="2B75A6"/>
    <a:srgbClr val="50AAC1"/>
    <a:srgbClr val="2F586A"/>
    <a:srgbClr val="364656"/>
    <a:srgbClr val="274754"/>
    <a:srgbClr val="979A78"/>
    <a:srgbClr val="D683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7" autoAdjust="0"/>
    <p:restoredTop sz="94660"/>
  </p:normalViewPr>
  <p:slideViewPr>
    <p:cSldViewPr snapToGrid="0" snapToObjects="1" showGuides="1">
      <p:cViewPr varScale="1">
        <p:scale>
          <a:sx n="107" d="100"/>
          <a:sy n="107" d="100"/>
        </p:scale>
        <p:origin x="1194" y="102"/>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varScale="1">
      <p:scale>
        <a:sx n="1" d="1"/>
        <a:sy n="1" d="1"/>
      </p:scale>
      <p:origin x="0" y="-50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19/10/2016</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descr="Unit 7.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C0BB9E"/>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C0BB9E"/>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C0BB9E"/>
                </a:solidFill>
                <a:latin typeface="Arial"/>
                <a:cs typeface="Arial"/>
              </a:rPr>
              <a:t>4</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6C6F59"/>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303379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C0BB9E"/>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6" name="Picture 25" descr="Unit 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Hash tables and dictionaries</a:t>
            </a:r>
          </a:p>
          <a:p>
            <a:pPr>
              <a:spcBef>
                <a:spcPts val="288"/>
              </a:spcBef>
            </a:pPr>
            <a:r>
              <a:rPr lang="en-US" sz="1200" b="0" dirty="0">
                <a:solidFill>
                  <a:srgbClr val="FFFFFF"/>
                </a:solidFill>
                <a:latin typeface="Arial"/>
                <a:cs typeface="Arial"/>
              </a:rPr>
              <a:t>Unit 7</a:t>
            </a:r>
            <a:r>
              <a:rPr lang="en-US" sz="1200" b="0" baseline="0" dirty="0">
                <a:solidFill>
                  <a:srgbClr val="FFFFFF"/>
                </a:solidFill>
                <a:latin typeface="Arial"/>
                <a:cs typeface="Arial"/>
              </a:rPr>
              <a:t> </a:t>
            </a:r>
            <a:r>
              <a:rPr lang="en-US" sz="1200" b="0" dirty="0">
                <a:solidFill>
                  <a:srgbClr val="FFFFFF"/>
                </a:solidFill>
                <a:latin typeface="Arial"/>
                <a:cs typeface="Arial"/>
              </a:rPr>
              <a:t>Data structures</a:t>
            </a:r>
          </a:p>
        </p:txBody>
      </p:sp>
      <p:pic>
        <p:nvPicPr>
          <p:cNvPr id="25" name="Picture 24" descr="Logo Unit 7.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9" name="Picture 28" descr="Logo Unit 7.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pic>
        <p:nvPicPr>
          <p:cNvPr id="34" name="Picture 33" descr="Unit 7.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3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3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7" name="TextBox 3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Hash tables and dictionaries</a:t>
            </a:r>
          </a:p>
          <a:p>
            <a:pPr>
              <a:spcBef>
                <a:spcPts val="288"/>
              </a:spcBef>
            </a:pPr>
            <a:r>
              <a:rPr lang="en-US" sz="1200" b="0" dirty="0">
                <a:solidFill>
                  <a:srgbClr val="FFFFFF"/>
                </a:solidFill>
                <a:latin typeface="Arial"/>
                <a:cs typeface="Arial"/>
              </a:rPr>
              <a:t>Unit 7</a:t>
            </a:r>
            <a:r>
              <a:rPr lang="en-US" sz="1200" b="0" baseline="0" dirty="0">
                <a:solidFill>
                  <a:srgbClr val="FFFFFF"/>
                </a:solidFill>
                <a:latin typeface="Arial"/>
                <a:cs typeface="Arial"/>
              </a:rPr>
              <a:t> </a:t>
            </a:r>
            <a:r>
              <a:rPr lang="en-US" sz="1200" b="0" dirty="0">
                <a:solidFill>
                  <a:srgbClr val="FFFFFF"/>
                </a:solidFill>
                <a:latin typeface="Arial"/>
                <a:cs typeface="Arial"/>
              </a:rPr>
              <a:t>Data structures</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25" name="Picture 24" descr="Unit 7.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28" name="TextBox 2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Hash tables and dictionaries</a:t>
            </a:r>
          </a:p>
          <a:p>
            <a:pPr>
              <a:spcBef>
                <a:spcPts val="288"/>
              </a:spcBef>
            </a:pPr>
            <a:r>
              <a:rPr lang="en-US" sz="1200" b="0" dirty="0">
                <a:solidFill>
                  <a:srgbClr val="FFFFFF"/>
                </a:solidFill>
                <a:latin typeface="Arial"/>
                <a:cs typeface="Arial"/>
              </a:rPr>
              <a:t>Unit 7</a:t>
            </a:r>
            <a:r>
              <a:rPr lang="en-US" sz="1200" b="0" baseline="0" dirty="0">
                <a:solidFill>
                  <a:srgbClr val="FFFFFF"/>
                </a:solidFill>
                <a:latin typeface="Arial"/>
                <a:cs typeface="Arial"/>
              </a:rPr>
              <a:t> </a:t>
            </a:r>
            <a:r>
              <a:rPr lang="en-US" sz="1200" b="0" dirty="0">
                <a:solidFill>
                  <a:srgbClr val="FFFFFF"/>
                </a:solidFill>
                <a:latin typeface="Arial"/>
                <a:cs typeface="Arial"/>
              </a:rPr>
              <a:t>Data structures</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3" name="Picture 22" descr="Unit 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26" name="TextBox 25"/>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Hash tables and dictionaries</a:t>
            </a:r>
          </a:p>
          <a:p>
            <a:pPr>
              <a:spcBef>
                <a:spcPts val="288"/>
              </a:spcBef>
            </a:pPr>
            <a:r>
              <a:rPr lang="en-US" sz="1200" b="0" dirty="0">
                <a:solidFill>
                  <a:srgbClr val="FFFFFF"/>
                </a:solidFill>
                <a:latin typeface="Arial"/>
                <a:cs typeface="Arial"/>
              </a:rPr>
              <a:t>Unit 7</a:t>
            </a:r>
            <a:r>
              <a:rPr lang="en-US" sz="1200" b="0" baseline="0" dirty="0">
                <a:solidFill>
                  <a:srgbClr val="FFFFFF"/>
                </a:solidFill>
                <a:latin typeface="Arial"/>
                <a:cs typeface="Arial"/>
              </a:rPr>
              <a:t> </a:t>
            </a:r>
            <a:r>
              <a:rPr lang="en-US" sz="1200" b="0" dirty="0">
                <a:solidFill>
                  <a:srgbClr val="FFFFFF"/>
                </a:solidFill>
                <a:latin typeface="Arial"/>
                <a:cs typeface="Arial"/>
              </a:rPr>
              <a:t>Data structures</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29" name="Picture 28" descr="Logo Unit 7.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pic>
        <p:nvPicPr>
          <p:cNvPr id="34" name="Picture 33" descr="Unit 7.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37" name="TextBox 3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Hash tables and dictionaries</a:t>
            </a:r>
          </a:p>
          <a:p>
            <a:pPr>
              <a:spcBef>
                <a:spcPts val="288"/>
              </a:spcBef>
            </a:pPr>
            <a:r>
              <a:rPr lang="en-US" sz="1200" b="0" dirty="0">
                <a:solidFill>
                  <a:srgbClr val="FFFFFF"/>
                </a:solidFill>
                <a:latin typeface="Arial"/>
                <a:cs typeface="Arial"/>
              </a:rPr>
              <a:t>Unit 7</a:t>
            </a:r>
            <a:r>
              <a:rPr lang="en-US" sz="1200" b="0" baseline="0" dirty="0">
                <a:solidFill>
                  <a:srgbClr val="FFFFFF"/>
                </a:solidFill>
                <a:latin typeface="Arial"/>
                <a:cs typeface="Arial"/>
              </a:rPr>
              <a:t> </a:t>
            </a:r>
            <a:r>
              <a:rPr lang="en-US" sz="1200" b="0" dirty="0">
                <a:solidFill>
                  <a:srgbClr val="FFFFFF"/>
                </a:solidFill>
                <a:latin typeface="Arial"/>
                <a:cs typeface="Arial"/>
              </a:rPr>
              <a:t>Data structures</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2259133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Hash tables and dictionaries</a:t>
            </a:r>
            <a:endParaRPr lang="en-US" dirty="0">
              <a:latin typeface="Museo 100" panose="02000000000000000000" pitchFamily="50" charset="0"/>
            </a:endParaRPr>
          </a:p>
          <a:p>
            <a:pPr lvl="1"/>
            <a:endParaRPr lang="en-US" sz="2000" dirty="0">
              <a:latin typeface="Museo 100" panose="02000000000000000000" pitchFamily="50" charset="0"/>
            </a:endParaRPr>
          </a:p>
          <a:p>
            <a:pPr lvl="1"/>
            <a:r>
              <a:rPr lang="en-US" sz="2000" dirty="0">
                <a:latin typeface="Museo 100" panose="02000000000000000000" pitchFamily="50" charset="0"/>
              </a:rPr>
              <a:t>Unit 7</a:t>
            </a:r>
          </a:p>
          <a:p>
            <a:pPr lvl="1"/>
            <a:r>
              <a:rPr lang="en-US" sz="2000" dirty="0">
                <a:latin typeface="Museo 100" panose="02000000000000000000" pitchFamily="50" charset="0"/>
              </a:rPr>
              <a:t>Data structures</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Collision resolution</a:t>
            </a:r>
          </a:p>
        </p:txBody>
      </p:sp>
      <p:sp>
        <p:nvSpPr>
          <p:cNvPr id="3" name="Text Placeholder 2"/>
          <p:cNvSpPr>
            <a:spLocks noGrp="1"/>
          </p:cNvSpPr>
          <p:nvPr>
            <p:ph type="body" sz="quarter" idx="14"/>
          </p:nvPr>
        </p:nvSpPr>
        <p:spPr/>
        <p:txBody>
          <a:bodyPr/>
          <a:lstStyle/>
          <a:p>
            <a:r>
              <a:rPr lang="en-GB" dirty="0"/>
              <a:t>There are several methods of dealing with a collision</a:t>
            </a:r>
          </a:p>
          <a:p>
            <a:r>
              <a:rPr lang="en-GB" dirty="0"/>
              <a:t>When storing the items in a table with 1000 spaces</a:t>
            </a:r>
          </a:p>
          <a:p>
            <a:pPr marL="0" indent="0" algn="ctr">
              <a:buNone/>
            </a:pPr>
            <a:r>
              <a:rPr lang="en-GB" b="1" dirty="0">
                <a:solidFill>
                  <a:srgbClr val="8D8959"/>
                </a:solidFill>
                <a:sym typeface="Wingdings" panose="05000000000000000000" pitchFamily="2" charset="2"/>
              </a:rPr>
              <a:t>0287</a:t>
            </a:r>
            <a:r>
              <a:rPr lang="en-GB" dirty="0">
                <a:solidFill>
                  <a:srgbClr val="8D8959"/>
                </a:solidFill>
                <a:sym typeface="Wingdings" panose="05000000000000000000" pitchFamily="2" charset="2"/>
              </a:rPr>
              <a:t>, </a:t>
            </a:r>
            <a:r>
              <a:rPr lang="en-GB" b="1" dirty="0">
                <a:solidFill>
                  <a:srgbClr val="8D8959"/>
                </a:solidFill>
                <a:sym typeface="Wingdings" panose="05000000000000000000" pitchFamily="2" charset="2"/>
              </a:rPr>
              <a:t>0999</a:t>
            </a:r>
            <a:r>
              <a:rPr lang="en-GB" dirty="0">
                <a:solidFill>
                  <a:srgbClr val="8D8959"/>
                </a:solidFill>
                <a:sym typeface="Wingdings" panose="05000000000000000000" pitchFamily="2" charset="2"/>
              </a:rPr>
              <a:t>, </a:t>
            </a:r>
            <a:r>
              <a:rPr lang="en-GB" b="1" dirty="0">
                <a:solidFill>
                  <a:srgbClr val="8D8959"/>
                </a:solidFill>
                <a:sym typeface="Wingdings" panose="05000000000000000000" pitchFamily="2" charset="2"/>
              </a:rPr>
              <a:t>1074</a:t>
            </a:r>
            <a:r>
              <a:rPr lang="en-GB" dirty="0">
                <a:solidFill>
                  <a:srgbClr val="8D8959"/>
                </a:solidFill>
                <a:sym typeface="Wingdings" panose="05000000000000000000" pitchFamily="2" charset="2"/>
              </a:rPr>
              <a:t>, </a:t>
            </a:r>
            <a:r>
              <a:rPr lang="en-GB" b="1" dirty="0">
                <a:solidFill>
                  <a:srgbClr val="8D8959"/>
                </a:solidFill>
                <a:sym typeface="Wingdings" panose="05000000000000000000" pitchFamily="2" charset="2"/>
              </a:rPr>
              <a:t>9074</a:t>
            </a:r>
            <a:r>
              <a:rPr lang="en-GB" dirty="0">
                <a:solidFill>
                  <a:srgbClr val="8D8959"/>
                </a:solidFill>
                <a:sym typeface="Wingdings" panose="05000000000000000000" pitchFamily="2" charset="2"/>
              </a:rPr>
              <a:t>, </a:t>
            </a:r>
            <a:r>
              <a:rPr lang="en-GB" b="1" dirty="0">
                <a:solidFill>
                  <a:srgbClr val="8D8959"/>
                </a:solidFill>
                <a:sym typeface="Wingdings" panose="05000000000000000000" pitchFamily="2" charset="2"/>
              </a:rPr>
              <a:t>3287</a:t>
            </a:r>
          </a:p>
          <a:p>
            <a:pPr lvl="1"/>
            <a:r>
              <a:rPr lang="en-GB" dirty="0">
                <a:sym typeface="Wingdings" panose="05000000000000000000" pitchFamily="2" charset="2"/>
              </a:rPr>
              <a:t>Where will 1074 be stored?</a:t>
            </a:r>
          </a:p>
          <a:p>
            <a:pPr lvl="1"/>
            <a:r>
              <a:rPr lang="en-GB" dirty="0">
                <a:sym typeface="Wingdings" panose="05000000000000000000" pitchFamily="2" charset="2"/>
              </a:rPr>
              <a:t>Can you suggest where we should store item </a:t>
            </a:r>
            <a:r>
              <a:rPr lang="en-GB" dirty="0">
                <a:solidFill>
                  <a:srgbClr val="8D8959"/>
                </a:solidFill>
                <a:sym typeface="Wingdings" panose="05000000000000000000" pitchFamily="2" charset="2"/>
              </a:rPr>
              <a:t>9074</a:t>
            </a:r>
            <a:r>
              <a:rPr lang="en-GB" dirty="0">
                <a:sym typeface="Wingdings" panose="05000000000000000000" pitchFamily="2" charset="2"/>
              </a:rPr>
              <a:t>?</a:t>
            </a:r>
            <a:endParaRPr lang="en-GB" dirty="0"/>
          </a:p>
        </p:txBody>
      </p:sp>
    </p:spTree>
    <p:extLst>
      <p:ext uri="{BB962C8B-B14F-4D97-AF65-F5344CB8AC3E}">
        <p14:creationId xmlns:p14="http://schemas.microsoft.com/office/powerpoint/2010/main" val="4244202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Dealing with collisions</a:t>
            </a:r>
          </a:p>
        </p:txBody>
      </p:sp>
      <p:sp>
        <p:nvSpPr>
          <p:cNvPr id="3" name="Text Placeholder 2"/>
          <p:cNvSpPr>
            <a:spLocks noGrp="1"/>
          </p:cNvSpPr>
          <p:nvPr>
            <p:ph type="body" sz="quarter" idx="14"/>
          </p:nvPr>
        </p:nvSpPr>
        <p:spPr/>
        <p:txBody>
          <a:bodyPr/>
          <a:lstStyle/>
          <a:p>
            <a:r>
              <a:rPr lang="en-GB" dirty="0"/>
              <a:t>The simplest method is to put the item in the next free slot in the table</a:t>
            </a:r>
          </a:p>
          <a:p>
            <a:pPr lvl="1"/>
            <a:r>
              <a:rPr lang="en-GB" dirty="0"/>
              <a:t>A disadvantage is that this tends to lead to “clustering” of items in the table</a:t>
            </a:r>
          </a:p>
          <a:p>
            <a:r>
              <a:rPr lang="en-GB" dirty="0"/>
              <a:t>An alternative algorithm is to increment the ‘skip’ value by adding 1,3, 5, 7 etc. instead of repeatedly incrementing by 1 to find a free space</a:t>
            </a:r>
          </a:p>
          <a:p>
            <a:pPr lvl="1"/>
            <a:r>
              <a:rPr lang="en-GB" dirty="0"/>
              <a:t>Note that the size of the skip value must be such that all slots in the table will eventually be reached, or part of the table will be unused</a:t>
            </a:r>
          </a:p>
          <a:p>
            <a:endParaRPr lang="en-GB" dirty="0"/>
          </a:p>
          <a:p>
            <a:endParaRPr lang="en-GB" dirty="0"/>
          </a:p>
        </p:txBody>
      </p:sp>
    </p:spTree>
    <p:extLst>
      <p:ext uri="{BB962C8B-B14F-4D97-AF65-F5344CB8AC3E}">
        <p14:creationId xmlns:p14="http://schemas.microsoft.com/office/powerpoint/2010/main" val="986780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Hashing example</a:t>
            </a:r>
          </a:p>
        </p:txBody>
      </p:sp>
      <p:sp>
        <p:nvSpPr>
          <p:cNvPr id="3" name="Text Placeholder 2"/>
          <p:cNvSpPr>
            <a:spLocks noGrp="1"/>
          </p:cNvSpPr>
          <p:nvPr>
            <p:ph type="body" sz="quarter" idx="14"/>
          </p:nvPr>
        </p:nvSpPr>
        <p:spPr/>
        <p:txBody>
          <a:bodyPr/>
          <a:lstStyle/>
          <a:p>
            <a:r>
              <a:rPr lang="en-GB" dirty="0"/>
              <a:t>Given: 2-digit key; 5 slots = A[5]; collisions go to next free slot</a:t>
            </a:r>
          </a:p>
          <a:p>
            <a:pPr lvl="1"/>
            <a:r>
              <a:rPr lang="en-GB" dirty="0"/>
              <a:t>Draw the state of A after adding:</a:t>
            </a:r>
          </a:p>
        </p:txBody>
      </p:sp>
      <p:graphicFrame>
        <p:nvGraphicFramePr>
          <p:cNvPr id="4" name="Table 3"/>
          <p:cNvGraphicFramePr>
            <a:graphicFrameLocks noGrp="1"/>
          </p:cNvGraphicFramePr>
          <p:nvPr>
            <p:extLst>
              <p:ext uri="{D42A27DB-BD31-4B8C-83A1-F6EECF244321}">
                <p14:modId xmlns:p14="http://schemas.microsoft.com/office/powerpoint/2010/main" val="811384812"/>
              </p:ext>
            </p:extLst>
          </p:nvPr>
        </p:nvGraphicFramePr>
        <p:xfrm>
          <a:off x="1255425" y="3312717"/>
          <a:ext cx="6754180" cy="2615719"/>
        </p:xfrm>
        <a:graphic>
          <a:graphicData uri="http://schemas.openxmlformats.org/drawingml/2006/table">
            <a:tbl>
              <a:tblPr firstRow="1" firstCol="1" bandRow="1">
                <a:tableStyleId>{5C22544A-7EE6-4342-B048-85BDC9FD1C3A}</a:tableStyleId>
              </a:tblPr>
              <a:tblGrid>
                <a:gridCol w="1030180">
                  <a:extLst>
                    <a:ext uri="{9D8B030D-6E8A-4147-A177-3AD203B41FA5}">
                      <a16:colId xmlns:a16="http://schemas.microsoft.com/office/drawing/2014/main" val="20000"/>
                    </a:ext>
                  </a:extLst>
                </a:gridCol>
                <a:gridCol w="1584000">
                  <a:extLst>
                    <a:ext uri="{9D8B030D-6E8A-4147-A177-3AD203B41FA5}">
                      <a16:colId xmlns:a16="http://schemas.microsoft.com/office/drawing/2014/main" val="20001"/>
                    </a:ext>
                  </a:extLst>
                </a:gridCol>
                <a:gridCol w="828000">
                  <a:extLst>
                    <a:ext uri="{9D8B030D-6E8A-4147-A177-3AD203B41FA5}">
                      <a16:colId xmlns:a16="http://schemas.microsoft.com/office/drawing/2014/main" val="20002"/>
                    </a:ext>
                  </a:extLst>
                </a:gridCol>
                <a:gridCol w="828000">
                  <a:extLst>
                    <a:ext uri="{9D8B030D-6E8A-4147-A177-3AD203B41FA5}">
                      <a16:colId xmlns:a16="http://schemas.microsoft.com/office/drawing/2014/main" val="20003"/>
                    </a:ext>
                  </a:extLst>
                </a:gridCol>
                <a:gridCol w="828000">
                  <a:extLst>
                    <a:ext uri="{9D8B030D-6E8A-4147-A177-3AD203B41FA5}">
                      <a16:colId xmlns:a16="http://schemas.microsoft.com/office/drawing/2014/main" val="20004"/>
                    </a:ext>
                  </a:extLst>
                </a:gridCol>
                <a:gridCol w="828000">
                  <a:extLst>
                    <a:ext uri="{9D8B030D-6E8A-4147-A177-3AD203B41FA5}">
                      <a16:colId xmlns:a16="http://schemas.microsoft.com/office/drawing/2014/main" val="20005"/>
                    </a:ext>
                  </a:extLst>
                </a:gridCol>
                <a:gridCol w="828000">
                  <a:extLst>
                    <a:ext uri="{9D8B030D-6E8A-4147-A177-3AD203B41FA5}">
                      <a16:colId xmlns:a16="http://schemas.microsoft.com/office/drawing/2014/main" val="20006"/>
                    </a:ext>
                  </a:extLst>
                </a:gridCol>
              </a:tblGrid>
              <a:tr h="455719">
                <a:tc>
                  <a:txBody>
                    <a:bodyPr/>
                    <a:lstStyle/>
                    <a:p>
                      <a:pPr algn="ctr">
                        <a:lnSpc>
                          <a:spcPct val="107000"/>
                        </a:lnSpc>
                        <a:spcAft>
                          <a:spcPts val="0"/>
                        </a:spcAft>
                      </a:pPr>
                      <a:r>
                        <a:rPr lang="en-GB" sz="2000" dirty="0">
                          <a:solidFill>
                            <a:schemeClr val="tx1"/>
                          </a:solidFill>
                          <a:effectLst/>
                          <a:latin typeface="Arial" panose="020B0604020202020204" pitchFamily="34" charset="0"/>
                          <a:cs typeface="Arial" panose="020B0604020202020204" pitchFamily="34" charset="0"/>
                        </a:rPr>
                        <a:t>Key</a:t>
                      </a:r>
                      <a:endPar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lnSpc>
                          <a:spcPct val="107000"/>
                        </a:lnSpc>
                        <a:spcAft>
                          <a:spcPts val="0"/>
                        </a:spcAft>
                      </a:pPr>
                      <a:r>
                        <a:rPr lang="en-GB" sz="2000" dirty="0">
                          <a:solidFill>
                            <a:schemeClr val="tx1"/>
                          </a:solidFill>
                          <a:effectLst/>
                          <a:latin typeface="Arial" panose="020B0604020202020204" pitchFamily="34" charset="0"/>
                          <a:cs typeface="Arial" panose="020B0604020202020204" pitchFamily="34" charset="0"/>
                        </a:rPr>
                        <a:t>Key mod 5</a:t>
                      </a:r>
                      <a:endPar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lnSpc>
                          <a:spcPct val="107000"/>
                        </a:lnSpc>
                        <a:spcAft>
                          <a:spcPts val="0"/>
                        </a:spcAft>
                      </a:pPr>
                      <a:r>
                        <a:rPr lang="en-GB" sz="2000" dirty="0">
                          <a:solidFill>
                            <a:schemeClr val="tx1"/>
                          </a:solidFill>
                          <a:effectLst/>
                          <a:latin typeface="Arial" panose="020B0604020202020204" pitchFamily="34" charset="0"/>
                          <a:cs typeface="Arial" panose="020B0604020202020204" pitchFamily="34" charset="0"/>
                        </a:rPr>
                        <a:t>A[0]</a:t>
                      </a:r>
                      <a:endPar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lnSpc>
                          <a:spcPct val="107000"/>
                        </a:lnSpc>
                        <a:spcAft>
                          <a:spcPts val="0"/>
                        </a:spcAft>
                      </a:pPr>
                      <a:r>
                        <a:rPr lang="en-GB" sz="2000" dirty="0">
                          <a:solidFill>
                            <a:schemeClr val="tx1"/>
                          </a:solidFill>
                          <a:effectLst/>
                          <a:latin typeface="Arial" panose="020B0604020202020204" pitchFamily="34" charset="0"/>
                          <a:cs typeface="Arial" panose="020B0604020202020204" pitchFamily="34" charset="0"/>
                        </a:rPr>
                        <a:t>A[1]</a:t>
                      </a:r>
                      <a:endPar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lnSpc>
                          <a:spcPct val="107000"/>
                        </a:lnSpc>
                        <a:spcAft>
                          <a:spcPts val="0"/>
                        </a:spcAft>
                      </a:pPr>
                      <a:r>
                        <a:rPr lang="en-GB" sz="2000" dirty="0">
                          <a:solidFill>
                            <a:schemeClr val="tx1"/>
                          </a:solidFill>
                          <a:effectLst/>
                          <a:latin typeface="Arial" panose="020B0604020202020204" pitchFamily="34" charset="0"/>
                          <a:cs typeface="Arial" panose="020B0604020202020204" pitchFamily="34" charset="0"/>
                        </a:rPr>
                        <a:t>A[2]</a:t>
                      </a:r>
                      <a:endPar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lnSpc>
                          <a:spcPct val="107000"/>
                        </a:lnSpc>
                        <a:spcAft>
                          <a:spcPts val="0"/>
                        </a:spcAft>
                      </a:pPr>
                      <a:r>
                        <a:rPr lang="en-GB" sz="2000" dirty="0">
                          <a:solidFill>
                            <a:schemeClr val="tx1"/>
                          </a:solidFill>
                          <a:effectLst/>
                          <a:latin typeface="Arial" panose="020B0604020202020204" pitchFamily="34" charset="0"/>
                          <a:cs typeface="Arial" panose="020B0604020202020204" pitchFamily="34" charset="0"/>
                        </a:rPr>
                        <a:t>A[3]</a:t>
                      </a:r>
                      <a:endPar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lnSpc>
                          <a:spcPct val="107000"/>
                        </a:lnSpc>
                        <a:spcAft>
                          <a:spcPts val="0"/>
                        </a:spcAft>
                      </a:pPr>
                      <a:r>
                        <a:rPr lang="en-GB" sz="2000" dirty="0">
                          <a:solidFill>
                            <a:schemeClr val="tx1"/>
                          </a:solidFill>
                          <a:effectLst/>
                          <a:latin typeface="Arial" panose="020B0604020202020204" pitchFamily="34" charset="0"/>
                          <a:cs typeface="Arial" panose="020B0604020202020204" pitchFamily="34" charset="0"/>
                        </a:rPr>
                        <a:t>A[4]</a:t>
                      </a:r>
                      <a:endPar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extLst>
                  <a:ext uri="{0D108BD9-81ED-4DB2-BD59-A6C34878D82A}">
                    <a16:rowId xmlns:a16="http://schemas.microsoft.com/office/drawing/2014/main" val="10000"/>
                  </a:ext>
                </a:extLst>
              </a:tr>
              <a:tr h="432000">
                <a:tc>
                  <a:txBody>
                    <a:bodyPr/>
                    <a:lstStyle/>
                    <a:p>
                      <a:pPr algn="ctr">
                        <a:lnSpc>
                          <a:spcPct val="107000"/>
                        </a:lnSpc>
                        <a:spcAft>
                          <a:spcPts val="0"/>
                        </a:spcAft>
                      </a:pPr>
                      <a:endPar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endParaRPr lang="en-GB"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GB" sz="2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2000">
                <a:tc>
                  <a:txBody>
                    <a:bodyPr/>
                    <a:lstStyle/>
                    <a:p>
                      <a:pPr algn="ctr">
                        <a:lnSpc>
                          <a:spcPct val="107000"/>
                        </a:lnSpc>
                        <a:spcAft>
                          <a:spcPts val="0"/>
                        </a:spcAft>
                      </a:pPr>
                      <a:r>
                        <a:rPr lang="en-GB" sz="2000" dirty="0">
                          <a:solidFill>
                            <a:schemeClr val="tx1"/>
                          </a:solidFill>
                          <a:effectLst/>
                          <a:latin typeface="Arial" panose="020B0604020202020204" pitchFamily="34" charset="0"/>
                          <a:cs typeface="Arial" panose="020B0604020202020204" pitchFamily="34" charset="0"/>
                        </a:rPr>
                        <a:t>14</a:t>
                      </a:r>
                      <a:endPar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2000">
                <a:tc>
                  <a:txBody>
                    <a:bodyPr/>
                    <a:lstStyle/>
                    <a:p>
                      <a:pPr algn="ctr">
                        <a:lnSpc>
                          <a:spcPct val="107000"/>
                        </a:lnSpc>
                        <a:spcAft>
                          <a:spcPts val="0"/>
                        </a:spcAft>
                      </a:pPr>
                      <a:r>
                        <a:rPr lang="en-GB" sz="2000" dirty="0">
                          <a:solidFill>
                            <a:schemeClr val="tx1"/>
                          </a:solidFill>
                          <a:effectLst/>
                          <a:latin typeface="Arial" panose="020B0604020202020204" pitchFamily="34" charset="0"/>
                          <a:cs typeface="Arial" panose="020B0604020202020204" pitchFamily="34" charset="0"/>
                        </a:rPr>
                        <a:t>27</a:t>
                      </a:r>
                      <a:endPar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32000">
                <a:tc>
                  <a:txBody>
                    <a:bodyPr/>
                    <a:lstStyle/>
                    <a:p>
                      <a:pPr algn="ctr">
                        <a:lnSpc>
                          <a:spcPct val="107000"/>
                        </a:lnSpc>
                        <a:spcAft>
                          <a:spcPts val="0"/>
                        </a:spcAft>
                      </a:pPr>
                      <a:r>
                        <a:rPr lang="en-GB" sz="2000" dirty="0">
                          <a:solidFill>
                            <a:schemeClr val="tx1"/>
                          </a:solidFill>
                          <a:effectLst/>
                          <a:latin typeface="Arial" panose="020B0604020202020204" pitchFamily="34" charset="0"/>
                          <a:cs typeface="Arial" panose="020B0604020202020204" pitchFamily="34" charset="0"/>
                        </a:rPr>
                        <a:t>17</a:t>
                      </a:r>
                      <a:endPar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2000">
                <a:tc>
                  <a:txBody>
                    <a:bodyPr/>
                    <a:lstStyle/>
                    <a:p>
                      <a:pPr algn="ctr">
                        <a:lnSpc>
                          <a:spcPct val="107000"/>
                        </a:lnSpc>
                        <a:spcAft>
                          <a:spcPts val="0"/>
                        </a:spcAft>
                      </a:pPr>
                      <a:r>
                        <a:rPr lang="en-GB" sz="2000" dirty="0">
                          <a:solidFill>
                            <a:schemeClr val="tx1"/>
                          </a:solidFill>
                          <a:effectLst/>
                          <a:latin typeface="Arial" panose="020B0604020202020204" pitchFamily="34" charset="0"/>
                          <a:cs typeface="Arial" panose="020B0604020202020204" pitchFamily="34" charset="0"/>
                        </a:rPr>
                        <a:t>44</a:t>
                      </a:r>
                      <a:endPar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78109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Hashing example</a:t>
            </a:r>
          </a:p>
        </p:txBody>
      </p:sp>
      <p:sp>
        <p:nvSpPr>
          <p:cNvPr id="3" name="Text Placeholder 2"/>
          <p:cNvSpPr>
            <a:spLocks noGrp="1"/>
          </p:cNvSpPr>
          <p:nvPr>
            <p:ph type="body" sz="quarter" idx="14"/>
          </p:nvPr>
        </p:nvSpPr>
        <p:spPr/>
        <p:txBody>
          <a:bodyPr/>
          <a:lstStyle/>
          <a:p>
            <a:r>
              <a:rPr lang="en-GB" dirty="0"/>
              <a:t>Given: 2-digit key; 5 slots = A[5]; collisions go to next free slot</a:t>
            </a:r>
          </a:p>
          <a:p>
            <a:pPr lvl="1"/>
            <a:r>
              <a:rPr lang="en-GB" dirty="0"/>
              <a:t>Draw the state of A after adding:</a:t>
            </a:r>
          </a:p>
        </p:txBody>
      </p:sp>
      <p:graphicFrame>
        <p:nvGraphicFramePr>
          <p:cNvPr id="4" name="Table 3"/>
          <p:cNvGraphicFramePr>
            <a:graphicFrameLocks noGrp="1"/>
          </p:cNvGraphicFramePr>
          <p:nvPr>
            <p:extLst>
              <p:ext uri="{D42A27DB-BD31-4B8C-83A1-F6EECF244321}">
                <p14:modId xmlns:p14="http://schemas.microsoft.com/office/powerpoint/2010/main" val="2400172089"/>
              </p:ext>
            </p:extLst>
          </p:nvPr>
        </p:nvGraphicFramePr>
        <p:xfrm>
          <a:off x="1255425" y="3312717"/>
          <a:ext cx="6754180" cy="2615719"/>
        </p:xfrm>
        <a:graphic>
          <a:graphicData uri="http://schemas.openxmlformats.org/drawingml/2006/table">
            <a:tbl>
              <a:tblPr firstRow="1" firstCol="1" bandRow="1">
                <a:tableStyleId>{5C22544A-7EE6-4342-B048-85BDC9FD1C3A}</a:tableStyleId>
              </a:tblPr>
              <a:tblGrid>
                <a:gridCol w="1030180">
                  <a:extLst>
                    <a:ext uri="{9D8B030D-6E8A-4147-A177-3AD203B41FA5}">
                      <a16:colId xmlns:a16="http://schemas.microsoft.com/office/drawing/2014/main" val="20000"/>
                    </a:ext>
                  </a:extLst>
                </a:gridCol>
                <a:gridCol w="1584000">
                  <a:extLst>
                    <a:ext uri="{9D8B030D-6E8A-4147-A177-3AD203B41FA5}">
                      <a16:colId xmlns:a16="http://schemas.microsoft.com/office/drawing/2014/main" val="20001"/>
                    </a:ext>
                  </a:extLst>
                </a:gridCol>
                <a:gridCol w="828000">
                  <a:extLst>
                    <a:ext uri="{9D8B030D-6E8A-4147-A177-3AD203B41FA5}">
                      <a16:colId xmlns:a16="http://schemas.microsoft.com/office/drawing/2014/main" val="20002"/>
                    </a:ext>
                  </a:extLst>
                </a:gridCol>
                <a:gridCol w="828000">
                  <a:extLst>
                    <a:ext uri="{9D8B030D-6E8A-4147-A177-3AD203B41FA5}">
                      <a16:colId xmlns:a16="http://schemas.microsoft.com/office/drawing/2014/main" val="20003"/>
                    </a:ext>
                  </a:extLst>
                </a:gridCol>
                <a:gridCol w="828000">
                  <a:extLst>
                    <a:ext uri="{9D8B030D-6E8A-4147-A177-3AD203B41FA5}">
                      <a16:colId xmlns:a16="http://schemas.microsoft.com/office/drawing/2014/main" val="20004"/>
                    </a:ext>
                  </a:extLst>
                </a:gridCol>
                <a:gridCol w="828000">
                  <a:extLst>
                    <a:ext uri="{9D8B030D-6E8A-4147-A177-3AD203B41FA5}">
                      <a16:colId xmlns:a16="http://schemas.microsoft.com/office/drawing/2014/main" val="20005"/>
                    </a:ext>
                  </a:extLst>
                </a:gridCol>
                <a:gridCol w="828000">
                  <a:extLst>
                    <a:ext uri="{9D8B030D-6E8A-4147-A177-3AD203B41FA5}">
                      <a16:colId xmlns:a16="http://schemas.microsoft.com/office/drawing/2014/main" val="20006"/>
                    </a:ext>
                  </a:extLst>
                </a:gridCol>
              </a:tblGrid>
              <a:tr h="455719">
                <a:tc>
                  <a:txBody>
                    <a:bodyPr/>
                    <a:lstStyle/>
                    <a:p>
                      <a:pPr algn="ctr">
                        <a:lnSpc>
                          <a:spcPct val="107000"/>
                        </a:lnSpc>
                        <a:spcAft>
                          <a:spcPts val="0"/>
                        </a:spcAft>
                      </a:pPr>
                      <a:r>
                        <a:rPr lang="en-GB" sz="2000" dirty="0">
                          <a:solidFill>
                            <a:schemeClr val="tx1"/>
                          </a:solidFill>
                          <a:effectLst/>
                          <a:latin typeface="Arial" panose="020B0604020202020204" pitchFamily="34" charset="0"/>
                          <a:cs typeface="Arial" panose="020B0604020202020204" pitchFamily="34" charset="0"/>
                        </a:rPr>
                        <a:t>Key</a:t>
                      </a:r>
                      <a:endPar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lnSpc>
                          <a:spcPct val="107000"/>
                        </a:lnSpc>
                        <a:spcAft>
                          <a:spcPts val="0"/>
                        </a:spcAft>
                      </a:pPr>
                      <a:r>
                        <a:rPr lang="en-GB" sz="2000" dirty="0">
                          <a:solidFill>
                            <a:schemeClr val="tx1"/>
                          </a:solidFill>
                          <a:effectLst/>
                          <a:latin typeface="Arial" panose="020B0604020202020204" pitchFamily="34" charset="0"/>
                          <a:cs typeface="Arial" panose="020B0604020202020204" pitchFamily="34" charset="0"/>
                        </a:rPr>
                        <a:t>Key mod 5</a:t>
                      </a:r>
                      <a:endPar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lnSpc>
                          <a:spcPct val="107000"/>
                        </a:lnSpc>
                        <a:spcAft>
                          <a:spcPts val="0"/>
                        </a:spcAft>
                      </a:pPr>
                      <a:r>
                        <a:rPr lang="en-GB" sz="2000" dirty="0">
                          <a:solidFill>
                            <a:schemeClr val="tx1"/>
                          </a:solidFill>
                          <a:effectLst/>
                          <a:latin typeface="Arial" panose="020B0604020202020204" pitchFamily="34" charset="0"/>
                          <a:cs typeface="Arial" panose="020B0604020202020204" pitchFamily="34" charset="0"/>
                        </a:rPr>
                        <a:t>A[0]</a:t>
                      </a:r>
                      <a:endPar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lnSpc>
                          <a:spcPct val="107000"/>
                        </a:lnSpc>
                        <a:spcAft>
                          <a:spcPts val="0"/>
                        </a:spcAft>
                      </a:pPr>
                      <a:r>
                        <a:rPr lang="en-GB" sz="2000" dirty="0">
                          <a:solidFill>
                            <a:schemeClr val="tx1"/>
                          </a:solidFill>
                          <a:effectLst/>
                          <a:latin typeface="Arial" panose="020B0604020202020204" pitchFamily="34" charset="0"/>
                          <a:cs typeface="Arial" panose="020B0604020202020204" pitchFamily="34" charset="0"/>
                        </a:rPr>
                        <a:t>A[1]</a:t>
                      </a:r>
                      <a:endPar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lnSpc>
                          <a:spcPct val="107000"/>
                        </a:lnSpc>
                        <a:spcAft>
                          <a:spcPts val="0"/>
                        </a:spcAft>
                      </a:pPr>
                      <a:r>
                        <a:rPr lang="en-GB" sz="2000" dirty="0">
                          <a:solidFill>
                            <a:schemeClr val="tx1"/>
                          </a:solidFill>
                          <a:effectLst/>
                          <a:latin typeface="Arial" panose="020B0604020202020204" pitchFamily="34" charset="0"/>
                          <a:cs typeface="Arial" panose="020B0604020202020204" pitchFamily="34" charset="0"/>
                        </a:rPr>
                        <a:t>A[2]</a:t>
                      </a:r>
                      <a:endPar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lnSpc>
                          <a:spcPct val="107000"/>
                        </a:lnSpc>
                        <a:spcAft>
                          <a:spcPts val="0"/>
                        </a:spcAft>
                      </a:pPr>
                      <a:r>
                        <a:rPr lang="en-GB" sz="2000" dirty="0">
                          <a:solidFill>
                            <a:schemeClr val="tx1"/>
                          </a:solidFill>
                          <a:effectLst/>
                          <a:latin typeface="Arial" panose="020B0604020202020204" pitchFamily="34" charset="0"/>
                          <a:cs typeface="Arial" panose="020B0604020202020204" pitchFamily="34" charset="0"/>
                        </a:rPr>
                        <a:t>A[3]</a:t>
                      </a:r>
                      <a:endPar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lnSpc>
                          <a:spcPct val="107000"/>
                        </a:lnSpc>
                        <a:spcAft>
                          <a:spcPts val="0"/>
                        </a:spcAft>
                      </a:pPr>
                      <a:r>
                        <a:rPr lang="en-GB" sz="2000" dirty="0">
                          <a:solidFill>
                            <a:schemeClr val="tx1"/>
                          </a:solidFill>
                          <a:effectLst/>
                          <a:latin typeface="Arial" panose="020B0604020202020204" pitchFamily="34" charset="0"/>
                          <a:cs typeface="Arial" panose="020B0604020202020204" pitchFamily="34" charset="0"/>
                        </a:rPr>
                        <a:t>A[4]</a:t>
                      </a:r>
                      <a:endPar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extLst>
                  <a:ext uri="{0D108BD9-81ED-4DB2-BD59-A6C34878D82A}">
                    <a16:rowId xmlns:a16="http://schemas.microsoft.com/office/drawing/2014/main" val="10000"/>
                  </a:ext>
                </a:extLst>
              </a:tr>
              <a:tr h="432000">
                <a:tc>
                  <a:txBody>
                    <a:bodyPr/>
                    <a:lstStyle/>
                    <a:p>
                      <a:pPr algn="ctr">
                        <a:lnSpc>
                          <a:spcPct val="107000"/>
                        </a:lnSpc>
                        <a:spcAft>
                          <a:spcPts val="0"/>
                        </a:spcAft>
                      </a:pPr>
                      <a:endPar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endParaRPr lang="en-GB"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GB" sz="2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2000">
                <a:tc>
                  <a:txBody>
                    <a:bodyPr/>
                    <a:lstStyle/>
                    <a:p>
                      <a:pPr algn="ctr">
                        <a:lnSpc>
                          <a:spcPct val="107000"/>
                        </a:lnSpc>
                        <a:spcAft>
                          <a:spcPts val="0"/>
                        </a:spcAft>
                      </a:pPr>
                      <a:r>
                        <a:rPr lang="en-GB" sz="2000" dirty="0">
                          <a:solidFill>
                            <a:schemeClr val="tx1"/>
                          </a:solidFill>
                          <a:effectLst/>
                          <a:latin typeface="Arial" panose="020B0604020202020204" pitchFamily="34" charset="0"/>
                          <a:cs typeface="Arial" panose="020B0604020202020204" pitchFamily="34" charset="0"/>
                        </a:rPr>
                        <a:t>14</a:t>
                      </a:r>
                      <a:endPar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rPr>
                        <a:t>14</a:t>
                      </a:r>
                    </a:p>
                  </a:txBody>
                  <a:tcPr marL="68580" marR="68580" marT="0" marB="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2000">
                <a:tc>
                  <a:txBody>
                    <a:bodyPr/>
                    <a:lstStyle/>
                    <a:p>
                      <a:pPr algn="ctr">
                        <a:lnSpc>
                          <a:spcPct val="107000"/>
                        </a:lnSpc>
                        <a:spcAft>
                          <a:spcPts val="0"/>
                        </a:spcAft>
                      </a:pPr>
                      <a:r>
                        <a:rPr lang="en-GB" sz="2000" dirty="0">
                          <a:solidFill>
                            <a:schemeClr val="tx1"/>
                          </a:solidFill>
                          <a:effectLst/>
                          <a:latin typeface="Arial" panose="020B0604020202020204" pitchFamily="34" charset="0"/>
                          <a:cs typeface="Arial" panose="020B0604020202020204" pitchFamily="34" charset="0"/>
                        </a:rPr>
                        <a:t>27</a:t>
                      </a:r>
                      <a:endPar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rPr>
                        <a:t>27</a:t>
                      </a: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rPr>
                        <a:t>14</a:t>
                      </a:r>
                    </a:p>
                  </a:txBody>
                  <a:tcPr marL="68580" marR="68580" marT="0" marB="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32000">
                <a:tc>
                  <a:txBody>
                    <a:bodyPr/>
                    <a:lstStyle/>
                    <a:p>
                      <a:pPr algn="ctr">
                        <a:lnSpc>
                          <a:spcPct val="107000"/>
                        </a:lnSpc>
                        <a:spcAft>
                          <a:spcPts val="0"/>
                        </a:spcAft>
                      </a:pPr>
                      <a:r>
                        <a:rPr lang="en-GB" sz="2000" dirty="0">
                          <a:solidFill>
                            <a:schemeClr val="tx1"/>
                          </a:solidFill>
                          <a:effectLst/>
                          <a:latin typeface="Arial" panose="020B0604020202020204" pitchFamily="34" charset="0"/>
                          <a:cs typeface="Arial" panose="020B0604020202020204" pitchFamily="34" charset="0"/>
                        </a:rPr>
                        <a:t>17</a:t>
                      </a:r>
                      <a:endPar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rPr>
                        <a:t>27</a:t>
                      </a: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rPr>
                        <a:t>17</a:t>
                      </a: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rPr>
                        <a:t>14</a:t>
                      </a:r>
                    </a:p>
                  </a:txBody>
                  <a:tcPr marL="68580" marR="68580" marT="0" marB="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2000">
                <a:tc>
                  <a:txBody>
                    <a:bodyPr/>
                    <a:lstStyle/>
                    <a:p>
                      <a:pPr algn="ctr">
                        <a:lnSpc>
                          <a:spcPct val="107000"/>
                        </a:lnSpc>
                        <a:spcAft>
                          <a:spcPts val="0"/>
                        </a:spcAft>
                      </a:pPr>
                      <a:r>
                        <a:rPr lang="en-GB" sz="2000" dirty="0">
                          <a:solidFill>
                            <a:schemeClr val="tx1"/>
                          </a:solidFill>
                          <a:effectLst/>
                          <a:latin typeface="Arial" panose="020B0604020202020204" pitchFamily="34" charset="0"/>
                          <a:cs typeface="Arial" panose="020B0604020202020204" pitchFamily="34" charset="0"/>
                        </a:rPr>
                        <a:t>44</a:t>
                      </a:r>
                      <a:endPar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rPr>
                        <a:t>44</a:t>
                      </a: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rPr>
                        <a:t>27</a:t>
                      </a: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rPr>
                        <a:t>17</a:t>
                      </a: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rPr>
                        <a:t>14</a:t>
                      </a:r>
                    </a:p>
                  </a:txBody>
                  <a:tcPr marL="68580" marR="68580" marT="0" marB="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64874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4</a:t>
            </a:r>
          </a:p>
        </p:txBody>
      </p:sp>
      <p:sp>
        <p:nvSpPr>
          <p:cNvPr id="5" name="Text Placeholder 4"/>
          <p:cNvSpPr>
            <a:spLocks noGrp="1"/>
          </p:cNvSpPr>
          <p:nvPr>
            <p:ph type="body" sz="quarter" idx="14"/>
          </p:nvPr>
        </p:nvSpPr>
        <p:spPr/>
        <p:txBody>
          <a:bodyPr/>
          <a:lstStyle/>
          <a:p>
            <a:r>
              <a:rPr lang="en-GB" dirty="0"/>
              <a:t>Complete </a:t>
            </a:r>
            <a:r>
              <a:rPr lang="en-GB" b="1" dirty="0"/>
              <a:t>Task 1</a:t>
            </a:r>
            <a:r>
              <a:rPr lang="en-GB" dirty="0"/>
              <a:t> on the worksheet</a:t>
            </a:r>
          </a:p>
        </p:txBody>
      </p:sp>
    </p:spTree>
    <p:extLst>
      <p:ext uri="{BB962C8B-B14F-4D97-AF65-F5344CB8AC3E}">
        <p14:creationId xmlns:p14="http://schemas.microsoft.com/office/powerpoint/2010/main" val="2118675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Avoiding problems</a:t>
            </a:r>
          </a:p>
        </p:txBody>
      </p:sp>
      <p:sp>
        <p:nvSpPr>
          <p:cNvPr id="3" name="Text Placeholder 2"/>
          <p:cNvSpPr>
            <a:spLocks noGrp="1"/>
          </p:cNvSpPr>
          <p:nvPr>
            <p:ph type="body" sz="quarter" idx="14"/>
          </p:nvPr>
        </p:nvSpPr>
        <p:spPr>
          <a:xfrm>
            <a:off x="724280" y="1704179"/>
            <a:ext cx="7797230" cy="4280985"/>
          </a:xfrm>
        </p:spPr>
        <p:txBody>
          <a:bodyPr/>
          <a:lstStyle/>
          <a:p>
            <a:r>
              <a:rPr lang="en-GB" dirty="0"/>
              <a:t>As the table fills up (i.e. as the </a:t>
            </a:r>
            <a:r>
              <a:rPr lang="en-GB" dirty="0">
                <a:solidFill>
                  <a:srgbClr val="8D8959"/>
                </a:solidFill>
              </a:rPr>
              <a:t>load factor</a:t>
            </a:r>
            <a:r>
              <a:rPr lang="en-GB" dirty="0"/>
              <a:t> increases), more and more collisions occur </a:t>
            </a:r>
          </a:p>
          <a:p>
            <a:r>
              <a:rPr lang="en-GB" dirty="0"/>
              <a:t>The table size needs to be large enough so that the load factor is not more than about 50%-70% of table size</a:t>
            </a:r>
          </a:p>
          <a:p>
            <a:pPr lvl="1"/>
            <a:r>
              <a:rPr lang="en-GB" dirty="0"/>
              <a:t>With a skip factor greater than 1, it may not be possible to store an item even if the table is not full, because not all addresses can be generated</a:t>
            </a:r>
          </a:p>
          <a:p>
            <a:pPr lvl="1"/>
            <a:r>
              <a:rPr lang="en-GB" dirty="0"/>
              <a:t>This problem can be avoided by using a prime number as the table size</a:t>
            </a:r>
          </a:p>
        </p:txBody>
      </p:sp>
    </p:spTree>
    <p:extLst>
      <p:ext uri="{BB962C8B-B14F-4D97-AF65-F5344CB8AC3E}">
        <p14:creationId xmlns:p14="http://schemas.microsoft.com/office/powerpoint/2010/main" val="1960247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Searching the hash table</a:t>
            </a:r>
          </a:p>
        </p:txBody>
      </p:sp>
      <p:sp>
        <p:nvSpPr>
          <p:cNvPr id="3" name="Text Placeholder 2"/>
          <p:cNvSpPr>
            <a:spLocks noGrp="1"/>
          </p:cNvSpPr>
          <p:nvPr>
            <p:ph type="body" sz="quarter" idx="14"/>
          </p:nvPr>
        </p:nvSpPr>
        <p:spPr>
          <a:xfrm>
            <a:off x="724280" y="1704179"/>
            <a:ext cx="7797230" cy="4398041"/>
          </a:xfrm>
        </p:spPr>
        <p:txBody>
          <a:bodyPr/>
          <a:lstStyle/>
          <a:p>
            <a:r>
              <a:rPr lang="en-GB" dirty="0"/>
              <a:t>The hashing algorithm is: key mod 11 </a:t>
            </a:r>
          </a:p>
          <a:p>
            <a:r>
              <a:rPr lang="en-GB" dirty="0"/>
              <a:t>Assuming that collisions are to go in next free slot, how do we locate an item?</a:t>
            </a:r>
          </a:p>
          <a:p>
            <a:endParaRPr lang="en-GB" dirty="0"/>
          </a:p>
          <a:p>
            <a:endParaRPr lang="en-GB" dirty="0"/>
          </a:p>
          <a:p>
            <a:endParaRPr lang="en-GB" dirty="0"/>
          </a:p>
          <a:p>
            <a:pPr lvl="1"/>
            <a:r>
              <a:rPr lang="en-GB" dirty="0"/>
              <a:t>How will you locate item 70?</a:t>
            </a:r>
          </a:p>
          <a:p>
            <a:pPr lvl="1"/>
            <a:r>
              <a:rPr lang="en-GB" dirty="0"/>
              <a:t>How will you establish that 58 is not in the table?</a:t>
            </a:r>
          </a:p>
          <a:p>
            <a:pPr marL="1371600" lvl="3" indent="0">
              <a:buNone/>
            </a:pPr>
            <a:endParaRPr lang="en-GB" dirty="0"/>
          </a:p>
          <a:p>
            <a:pPr marL="1371600" lvl="3"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426914409"/>
              </p:ext>
            </p:extLst>
          </p:nvPr>
        </p:nvGraphicFramePr>
        <p:xfrm>
          <a:off x="1337613" y="3268059"/>
          <a:ext cx="6589803" cy="1399592"/>
        </p:xfrm>
        <a:graphic>
          <a:graphicData uri="http://schemas.openxmlformats.org/drawingml/2006/table">
            <a:tbl>
              <a:tblPr firstRow="1" firstCol="1" bandRow="1">
                <a:tableStyleId>{5C22544A-7EE6-4342-B048-85BDC9FD1C3A}</a:tableStyleId>
              </a:tblPr>
              <a:tblGrid>
                <a:gridCol w="599073">
                  <a:extLst>
                    <a:ext uri="{9D8B030D-6E8A-4147-A177-3AD203B41FA5}">
                      <a16:colId xmlns:a16="http://schemas.microsoft.com/office/drawing/2014/main" val="20000"/>
                    </a:ext>
                  </a:extLst>
                </a:gridCol>
                <a:gridCol w="599073">
                  <a:extLst>
                    <a:ext uri="{9D8B030D-6E8A-4147-A177-3AD203B41FA5}">
                      <a16:colId xmlns:a16="http://schemas.microsoft.com/office/drawing/2014/main" val="20001"/>
                    </a:ext>
                  </a:extLst>
                </a:gridCol>
                <a:gridCol w="599073">
                  <a:extLst>
                    <a:ext uri="{9D8B030D-6E8A-4147-A177-3AD203B41FA5}">
                      <a16:colId xmlns:a16="http://schemas.microsoft.com/office/drawing/2014/main" val="20002"/>
                    </a:ext>
                  </a:extLst>
                </a:gridCol>
                <a:gridCol w="599073">
                  <a:extLst>
                    <a:ext uri="{9D8B030D-6E8A-4147-A177-3AD203B41FA5}">
                      <a16:colId xmlns:a16="http://schemas.microsoft.com/office/drawing/2014/main" val="20003"/>
                    </a:ext>
                  </a:extLst>
                </a:gridCol>
                <a:gridCol w="599073">
                  <a:extLst>
                    <a:ext uri="{9D8B030D-6E8A-4147-A177-3AD203B41FA5}">
                      <a16:colId xmlns:a16="http://schemas.microsoft.com/office/drawing/2014/main" val="20004"/>
                    </a:ext>
                  </a:extLst>
                </a:gridCol>
                <a:gridCol w="599073">
                  <a:extLst>
                    <a:ext uri="{9D8B030D-6E8A-4147-A177-3AD203B41FA5}">
                      <a16:colId xmlns:a16="http://schemas.microsoft.com/office/drawing/2014/main" val="20005"/>
                    </a:ext>
                  </a:extLst>
                </a:gridCol>
                <a:gridCol w="599073">
                  <a:extLst>
                    <a:ext uri="{9D8B030D-6E8A-4147-A177-3AD203B41FA5}">
                      <a16:colId xmlns:a16="http://schemas.microsoft.com/office/drawing/2014/main" val="20006"/>
                    </a:ext>
                  </a:extLst>
                </a:gridCol>
                <a:gridCol w="599073">
                  <a:extLst>
                    <a:ext uri="{9D8B030D-6E8A-4147-A177-3AD203B41FA5}">
                      <a16:colId xmlns:a16="http://schemas.microsoft.com/office/drawing/2014/main" val="20007"/>
                    </a:ext>
                  </a:extLst>
                </a:gridCol>
                <a:gridCol w="599073">
                  <a:extLst>
                    <a:ext uri="{9D8B030D-6E8A-4147-A177-3AD203B41FA5}">
                      <a16:colId xmlns:a16="http://schemas.microsoft.com/office/drawing/2014/main" val="20008"/>
                    </a:ext>
                  </a:extLst>
                </a:gridCol>
                <a:gridCol w="599073">
                  <a:extLst>
                    <a:ext uri="{9D8B030D-6E8A-4147-A177-3AD203B41FA5}">
                      <a16:colId xmlns:a16="http://schemas.microsoft.com/office/drawing/2014/main" val="20009"/>
                    </a:ext>
                  </a:extLst>
                </a:gridCol>
                <a:gridCol w="599073">
                  <a:extLst>
                    <a:ext uri="{9D8B030D-6E8A-4147-A177-3AD203B41FA5}">
                      <a16:colId xmlns:a16="http://schemas.microsoft.com/office/drawing/2014/main" val="20010"/>
                    </a:ext>
                  </a:extLst>
                </a:gridCol>
              </a:tblGrid>
              <a:tr h="699796">
                <a:tc>
                  <a:txBody>
                    <a:bodyPr/>
                    <a:lstStyle/>
                    <a:p>
                      <a:pPr algn="ctr">
                        <a:spcAft>
                          <a:spcPts val="0"/>
                        </a:spcAft>
                        <a:tabLst>
                          <a:tab pos="270510" algn="l"/>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mpd="sng">
                      <a:noFill/>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spcAft>
                          <a:spcPts val="0"/>
                        </a:spcAft>
                        <a:tabLst>
                          <a:tab pos="270510" algn="l"/>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spcAft>
                          <a:spcPts val="0"/>
                        </a:spcAft>
                        <a:tabLst>
                          <a:tab pos="270510" algn="l"/>
                        </a:tabLst>
                      </a:pPr>
                      <a:r>
                        <a:rPr lang="en-GB" sz="2500" dirty="0">
                          <a:effectLst/>
                          <a:latin typeface="Arial" panose="020B0604020202020204" pitchFamily="34" charset="0"/>
                          <a:cs typeface="Arial" panose="020B0604020202020204" pitchFamily="34" charset="0"/>
                        </a:rPr>
                        <a:t>2</a:t>
                      </a:r>
                      <a:endParaRPr lang="en-GB" sz="25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spcAft>
                          <a:spcPts val="0"/>
                        </a:spcAft>
                        <a:tabLst>
                          <a:tab pos="270510" algn="l"/>
                        </a:tabLst>
                      </a:pPr>
                      <a:r>
                        <a:rPr lang="en-GB" sz="2500" dirty="0">
                          <a:effectLst/>
                          <a:latin typeface="Arial" panose="020B0604020202020204" pitchFamily="34" charset="0"/>
                          <a:cs typeface="Arial" panose="020B0604020202020204" pitchFamily="34" charset="0"/>
                        </a:rPr>
                        <a:t>3</a:t>
                      </a:r>
                      <a:endParaRPr lang="en-GB" sz="25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spcAft>
                          <a:spcPts val="0"/>
                        </a:spcAft>
                        <a:tabLst>
                          <a:tab pos="270510" algn="l"/>
                        </a:tabLst>
                      </a:pPr>
                      <a:r>
                        <a:rPr lang="en-GB" sz="2500" dirty="0">
                          <a:effectLst/>
                          <a:latin typeface="Arial" panose="020B0604020202020204" pitchFamily="34" charset="0"/>
                          <a:cs typeface="Arial" panose="020B0604020202020204" pitchFamily="34" charset="0"/>
                        </a:rPr>
                        <a:t>4</a:t>
                      </a:r>
                      <a:endParaRPr lang="en-GB" sz="25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spcAft>
                          <a:spcPts val="0"/>
                        </a:spcAft>
                        <a:tabLst>
                          <a:tab pos="270510" algn="l"/>
                        </a:tabLst>
                      </a:pPr>
                      <a:r>
                        <a:rPr lang="en-GB" sz="2500" dirty="0">
                          <a:effectLst/>
                          <a:latin typeface="Arial" panose="020B0604020202020204" pitchFamily="34" charset="0"/>
                          <a:cs typeface="Arial" panose="020B0604020202020204" pitchFamily="34" charset="0"/>
                        </a:rPr>
                        <a:t>5</a:t>
                      </a:r>
                      <a:endParaRPr lang="en-GB" sz="25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spcAft>
                          <a:spcPts val="0"/>
                        </a:spcAft>
                        <a:tabLst>
                          <a:tab pos="270510" algn="l"/>
                        </a:tabLst>
                      </a:pPr>
                      <a:r>
                        <a:rPr lang="en-GB" sz="2500" dirty="0">
                          <a:effectLst/>
                          <a:latin typeface="Arial" panose="020B0604020202020204" pitchFamily="34" charset="0"/>
                          <a:cs typeface="Arial" panose="020B0604020202020204" pitchFamily="34" charset="0"/>
                        </a:rPr>
                        <a:t>6</a:t>
                      </a:r>
                      <a:endParaRPr lang="en-GB" sz="25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spcAft>
                          <a:spcPts val="0"/>
                        </a:spcAft>
                        <a:tabLst>
                          <a:tab pos="270510" algn="l"/>
                        </a:tabLst>
                      </a:pPr>
                      <a:r>
                        <a:rPr lang="en-GB" sz="2500" dirty="0">
                          <a:effectLst/>
                          <a:latin typeface="Arial" panose="020B0604020202020204" pitchFamily="34" charset="0"/>
                          <a:cs typeface="Arial" panose="020B0604020202020204" pitchFamily="34" charset="0"/>
                        </a:rPr>
                        <a:t>7</a:t>
                      </a:r>
                      <a:endParaRPr lang="en-GB" sz="25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spcAft>
                          <a:spcPts val="0"/>
                        </a:spcAft>
                        <a:tabLst>
                          <a:tab pos="270510" algn="l"/>
                        </a:tabLst>
                      </a:pPr>
                      <a:r>
                        <a:rPr lang="en-GB" sz="2500" dirty="0">
                          <a:effectLst/>
                          <a:latin typeface="Arial" panose="020B0604020202020204" pitchFamily="34" charset="0"/>
                          <a:cs typeface="Arial" panose="020B0604020202020204" pitchFamily="34" charset="0"/>
                        </a:rPr>
                        <a:t>8</a:t>
                      </a:r>
                      <a:endParaRPr lang="en-GB" sz="25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spcAft>
                          <a:spcPts val="0"/>
                        </a:spcAft>
                        <a:tabLst>
                          <a:tab pos="270510" algn="l"/>
                        </a:tabLst>
                      </a:pPr>
                      <a:r>
                        <a:rPr lang="en-GB" sz="2500" dirty="0">
                          <a:effectLst/>
                          <a:latin typeface="Arial" panose="020B0604020202020204" pitchFamily="34" charset="0"/>
                          <a:cs typeface="Arial" panose="020B0604020202020204" pitchFamily="34" charset="0"/>
                        </a:rPr>
                        <a:t>9</a:t>
                      </a:r>
                      <a:endParaRPr lang="en-GB" sz="25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spcAft>
                          <a:spcPts val="0"/>
                        </a:spcAft>
                        <a:tabLst>
                          <a:tab pos="270510" algn="l"/>
                        </a:tabLst>
                      </a:pPr>
                      <a:r>
                        <a:rPr lang="en-GB" sz="2500" dirty="0">
                          <a:effectLst/>
                          <a:latin typeface="Arial" panose="020B0604020202020204" pitchFamily="34" charset="0"/>
                          <a:cs typeface="Arial" panose="020B0604020202020204" pitchFamily="34" charset="0"/>
                        </a:rPr>
                        <a:t>10</a:t>
                      </a:r>
                      <a:endParaRPr lang="en-GB" sz="25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mpd="sng">
                      <a:noFill/>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extLst>
                  <a:ext uri="{0D108BD9-81ED-4DB2-BD59-A6C34878D82A}">
                    <a16:rowId xmlns:a16="http://schemas.microsoft.com/office/drawing/2014/main" val="10000"/>
                  </a:ext>
                </a:extLst>
              </a:tr>
              <a:tr h="699796">
                <a:tc>
                  <a:txBody>
                    <a:bodyPr/>
                    <a:lstStyle/>
                    <a:p>
                      <a:pPr algn="ctr">
                        <a:spcAft>
                          <a:spcPts val="0"/>
                        </a:spcAft>
                        <a:tabLst>
                          <a:tab pos="270510" algn="l"/>
                        </a:tabLst>
                      </a:pPr>
                      <a:r>
                        <a:rPr lang="en-GB" sz="2500" dirty="0">
                          <a:solidFill>
                            <a:schemeClr val="tx1"/>
                          </a:solidFill>
                          <a:effectLst/>
                          <a:latin typeface="Arial" panose="020B0604020202020204" pitchFamily="34" charset="0"/>
                          <a:cs typeface="Arial" panose="020B0604020202020204" pitchFamily="34" charset="0"/>
                        </a:rPr>
                        <a:t>33</a:t>
                      </a:r>
                      <a:endParaRPr lang="en-GB" sz="25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mpd="sng">
                      <a:noFill/>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Lst>
                      </a:pPr>
                      <a:r>
                        <a:rPr lang="en-GB" sz="2500" dirty="0">
                          <a:effectLst/>
                          <a:latin typeface="Arial" panose="020B0604020202020204" pitchFamily="34" charset="0"/>
                          <a:cs typeface="Arial" panose="020B0604020202020204" pitchFamily="34" charset="0"/>
                        </a:rPr>
                        <a:t>55</a:t>
                      </a:r>
                      <a:endParaRPr lang="en-GB" sz="25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Lst>
                      </a:pPr>
                      <a:endParaRPr lang="en-GB" sz="25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Lst>
                      </a:pPr>
                      <a:r>
                        <a:rPr lang="en-GB" sz="2500" dirty="0">
                          <a:effectLst/>
                          <a:latin typeface="Arial" panose="020B0604020202020204" pitchFamily="34" charset="0"/>
                          <a:cs typeface="Arial" panose="020B0604020202020204" pitchFamily="34" charset="0"/>
                        </a:rPr>
                        <a:t>47</a:t>
                      </a:r>
                      <a:endParaRPr lang="en-GB" sz="25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Lst>
                      </a:pPr>
                      <a:r>
                        <a:rPr lang="en-GB" sz="2500" dirty="0">
                          <a:effectLst/>
                          <a:latin typeface="Arial" panose="020B0604020202020204" pitchFamily="34" charset="0"/>
                          <a:cs typeface="Arial" panose="020B0604020202020204" pitchFamily="34" charset="0"/>
                        </a:rPr>
                        <a:t>15</a:t>
                      </a:r>
                      <a:endParaRPr lang="en-GB" sz="25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Lst>
                      </a:pPr>
                      <a:r>
                        <a:rPr lang="en-GB" sz="2500" dirty="0">
                          <a:effectLst/>
                          <a:latin typeface="Arial" panose="020B0604020202020204" pitchFamily="34" charset="0"/>
                          <a:cs typeface="Arial" panose="020B0604020202020204" pitchFamily="34" charset="0"/>
                        </a:rPr>
                        <a:t>70</a:t>
                      </a:r>
                      <a:endParaRPr lang="en-GB" sz="25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Lst>
                      </a:pPr>
                      <a:r>
                        <a:rPr lang="en-GB" sz="2500" dirty="0">
                          <a:effectLst/>
                          <a:latin typeface="Arial" panose="020B0604020202020204" pitchFamily="34" charset="0"/>
                          <a:cs typeface="Arial" panose="020B0604020202020204" pitchFamily="34" charset="0"/>
                        </a:rPr>
                        <a:t>28</a:t>
                      </a:r>
                      <a:endParaRPr lang="en-GB" sz="25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Lst>
                      </a:pPr>
                      <a:r>
                        <a:rPr lang="en-GB" sz="2500" dirty="0">
                          <a:effectLst/>
                          <a:latin typeface="Arial" panose="020B0604020202020204" pitchFamily="34" charset="0"/>
                          <a:cs typeface="Arial" panose="020B0604020202020204" pitchFamily="34" charset="0"/>
                        </a:rPr>
                        <a:t>27</a:t>
                      </a:r>
                      <a:endParaRPr lang="en-GB" sz="25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Lst>
                      </a:pPr>
                      <a:r>
                        <a:rPr lang="en-GB" sz="2500" dirty="0">
                          <a:effectLst/>
                          <a:latin typeface="Arial" panose="020B0604020202020204" pitchFamily="34" charset="0"/>
                          <a:cs typeface="Arial" panose="020B0604020202020204" pitchFamily="34" charset="0"/>
                        </a:rPr>
                        <a:t>81</a:t>
                      </a:r>
                      <a:endParaRPr lang="en-GB" sz="25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Lst>
                      </a:pPr>
                      <a:endParaRPr lang="en-GB" sz="25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Lst>
                      </a:pPr>
                      <a:endParaRPr lang="en-GB" sz="25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mpd="sng">
                      <a:noFill/>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09325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Hashing - searching</a:t>
            </a:r>
          </a:p>
        </p:txBody>
      </p:sp>
      <p:sp>
        <p:nvSpPr>
          <p:cNvPr id="3" name="Text Placeholder 2"/>
          <p:cNvSpPr>
            <a:spLocks noGrp="1"/>
          </p:cNvSpPr>
          <p:nvPr>
            <p:ph type="body" sz="quarter" idx="14"/>
          </p:nvPr>
        </p:nvSpPr>
        <p:spPr>
          <a:xfrm>
            <a:off x="743520" y="1748789"/>
            <a:ext cx="7797230" cy="3453607"/>
          </a:xfrm>
        </p:spPr>
        <p:txBody>
          <a:bodyPr/>
          <a:lstStyle/>
          <a:p>
            <a:r>
              <a:rPr lang="en-GB" dirty="0"/>
              <a:t>To locate an item:</a:t>
            </a:r>
          </a:p>
          <a:p>
            <a:pPr marL="444500" lvl="1" indent="0">
              <a:spcAft>
                <a:spcPts val="600"/>
              </a:spcAft>
              <a:buNone/>
            </a:pPr>
            <a:r>
              <a:rPr lang="en-GB" dirty="0">
                <a:solidFill>
                  <a:srgbClr val="8D8959"/>
                </a:solidFill>
                <a:latin typeface="Consolas" panose="020B0609020204030204" pitchFamily="49" charset="0"/>
              </a:rPr>
              <a:t>Address </a:t>
            </a:r>
            <a:r>
              <a:rPr lang="en-GB" dirty="0">
                <a:solidFill>
                  <a:srgbClr val="8D8959"/>
                </a:solidFill>
                <a:latin typeface="Consolas" panose="020B0609020204030204" pitchFamily="49" charset="0"/>
                <a:sym typeface="Wingdings" panose="05000000000000000000" pitchFamily="2" charset="2"/>
              </a:rPr>
              <a:t> a</a:t>
            </a:r>
            <a:r>
              <a:rPr lang="en-GB" dirty="0">
                <a:solidFill>
                  <a:srgbClr val="8D8959"/>
                </a:solidFill>
                <a:latin typeface="Consolas" panose="020B0609020204030204" pitchFamily="49" charset="0"/>
              </a:rPr>
              <a:t>pply hashing algorithm to key</a:t>
            </a:r>
          </a:p>
          <a:p>
            <a:pPr marL="444500" lvl="1" indent="0">
              <a:spcAft>
                <a:spcPts val="600"/>
              </a:spcAft>
              <a:buNone/>
            </a:pPr>
            <a:r>
              <a:rPr lang="en-GB" dirty="0">
                <a:solidFill>
                  <a:srgbClr val="8D8959"/>
                </a:solidFill>
                <a:latin typeface="Consolas" panose="020B0609020204030204" pitchFamily="49" charset="0"/>
              </a:rPr>
              <a:t>IF target is at address, THEN return item</a:t>
            </a:r>
          </a:p>
          <a:p>
            <a:pPr marL="444500" lvl="1" indent="0">
              <a:spcAft>
                <a:spcPts val="600"/>
              </a:spcAft>
              <a:buNone/>
            </a:pPr>
            <a:r>
              <a:rPr lang="en-GB" dirty="0">
                <a:solidFill>
                  <a:srgbClr val="8D8959"/>
                </a:solidFill>
                <a:latin typeface="Consolas" panose="020B0609020204030204" pitchFamily="49" charset="0"/>
              </a:rPr>
              <a:t>ELSE </a:t>
            </a:r>
          </a:p>
          <a:p>
            <a:pPr marL="444500" lvl="1" indent="0">
              <a:spcAft>
                <a:spcPts val="600"/>
              </a:spcAft>
              <a:buNone/>
            </a:pPr>
            <a:r>
              <a:rPr lang="en-GB" dirty="0">
                <a:solidFill>
                  <a:srgbClr val="8D8959"/>
                </a:solidFill>
                <a:latin typeface="Consolas" panose="020B0609020204030204" pitchFamily="49" charset="0"/>
              </a:rPr>
              <a:t>		IF address is empty, then target is not in list</a:t>
            </a:r>
          </a:p>
          <a:p>
            <a:pPr marL="444500" lvl="1" indent="0">
              <a:spcAft>
                <a:spcPts val="600"/>
              </a:spcAft>
              <a:buNone/>
            </a:pPr>
            <a:r>
              <a:rPr lang="en-GB" dirty="0">
                <a:solidFill>
                  <a:srgbClr val="8D8959"/>
                </a:solidFill>
                <a:latin typeface="Consolas" panose="020B0609020204030204" pitchFamily="49" charset="0"/>
              </a:rPr>
              <a:t>		ELSE move forward in a linear fashion, checking 			each slot, until</a:t>
            </a:r>
          </a:p>
          <a:p>
            <a:pPr marL="444500" lvl="1" indent="0">
              <a:spcAft>
                <a:spcPts val="600"/>
              </a:spcAft>
              <a:buNone/>
              <a:tabLst>
                <a:tab pos="1431925" algn="l"/>
              </a:tabLst>
            </a:pPr>
            <a:r>
              <a:rPr lang="en-GB" dirty="0">
                <a:solidFill>
                  <a:srgbClr val="8D8959"/>
                </a:solidFill>
                <a:latin typeface="Consolas" panose="020B0609020204030204" pitchFamily="49" charset="0"/>
                <a:cs typeface="Arial" panose="020B0604020202020204" pitchFamily="34" charset="0"/>
              </a:rPr>
              <a:t>	- an empty slot is found </a:t>
            </a:r>
            <a:r>
              <a:rPr lang="en-GB" dirty="0">
                <a:solidFill>
                  <a:srgbClr val="8D8959"/>
                </a:solidFill>
                <a:latin typeface="Consolas" panose="020B0609020204030204" pitchFamily="49" charset="0"/>
                <a:cs typeface="Arial" panose="020B0604020202020204" pitchFamily="34" charset="0"/>
                <a:sym typeface="Wingdings" panose="05000000000000000000" pitchFamily="2" charset="2"/>
              </a:rPr>
              <a:t> target not here, 	</a:t>
            </a:r>
            <a:r>
              <a:rPr lang="en-GB" dirty="0">
                <a:solidFill>
                  <a:srgbClr val="8D8959"/>
                </a:solidFill>
                <a:latin typeface="Consolas" panose="020B0609020204030204" pitchFamily="49" charset="0"/>
                <a:sym typeface="Wingdings" panose="05000000000000000000" pitchFamily="2" charset="2"/>
              </a:rPr>
              <a:t>OR</a:t>
            </a:r>
          </a:p>
          <a:p>
            <a:pPr marL="444500" lvl="1" indent="0">
              <a:spcAft>
                <a:spcPts val="600"/>
              </a:spcAft>
              <a:buNone/>
              <a:tabLst>
                <a:tab pos="1431925" algn="l"/>
              </a:tabLst>
            </a:pPr>
            <a:r>
              <a:rPr lang="en-GB" dirty="0">
                <a:solidFill>
                  <a:srgbClr val="8D8959"/>
                </a:solidFill>
                <a:latin typeface="Consolas" panose="020B0609020204030204" pitchFamily="49" charset="0"/>
                <a:sym typeface="Wingdings" panose="05000000000000000000" pitchFamily="2" charset="2"/>
              </a:rPr>
              <a:t>	- the target is found  return target</a:t>
            </a:r>
          </a:p>
          <a:p>
            <a:pPr marL="895350" lvl="3" indent="-447675">
              <a:spcBef>
                <a:spcPts val="0"/>
              </a:spcBef>
              <a:spcAft>
                <a:spcPts val="600"/>
              </a:spcAft>
              <a:buNone/>
            </a:pPr>
            <a:r>
              <a:rPr lang="en-GB" dirty="0">
                <a:solidFill>
                  <a:srgbClr val="8D8959"/>
                </a:solidFill>
                <a:latin typeface="Consolas" panose="020B0609020204030204" pitchFamily="49" charset="0"/>
              </a:rPr>
              <a:t>	</a:t>
            </a:r>
            <a:r>
              <a:rPr lang="en-GB" dirty="0">
                <a:solidFill>
                  <a:srgbClr val="8D8959"/>
                </a:solidFill>
                <a:latin typeface="Consolas" panose="020B0609020204030204" pitchFamily="49" charset="0"/>
                <a:cs typeface="Arial" panose="020B0604020202020204" pitchFamily="34" charset="0"/>
              </a:rPr>
              <a:t>ENDIF</a:t>
            </a:r>
          </a:p>
          <a:p>
            <a:pPr marL="895350" lvl="3" indent="-447675">
              <a:spcBef>
                <a:spcPts val="0"/>
              </a:spcBef>
              <a:spcAft>
                <a:spcPts val="600"/>
              </a:spcAft>
              <a:buNone/>
            </a:pPr>
            <a:r>
              <a:rPr lang="en-GB" dirty="0">
                <a:solidFill>
                  <a:srgbClr val="8D8959"/>
                </a:solidFill>
                <a:latin typeface="Consolas" panose="020B0609020204030204" pitchFamily="49" charset="0"/>
                <a:cs typeface="Arial" panose="020B0604020202020204" pitchFamily="34" charset="0"/>
              </a:rPr>
              <a:t>ENDIF</a:t>
            </a:r>
          </a:p>
        </p:txBody>
      </p:sp>
    </p:spTree>
    <p:extLst>
      <p:ext uri="{BB962C8B-B14F-4D97-AF65-F5344CB8AC3E}">
        <p14:creationId xmlns:p14="http://schemas.microsoft.com/office/powerpoint/2010/main" val="3283013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Other hashing algorithms</a:t>
            </a:r>
          </a:p>
        </p:txBody>
      </p:sp>
      <p:sp>
        <p:nvSpPr>
          <p:cNvPr id="3" name="Text Placeholder 2"/>
          <p:cNvSpPr>
            <a:spLocks noGrp="1"/>
          </p:cNvSpPr>
          <p:nvPr>
            <p:ph type="body" sz="quarter" idx="14"/>
          </p:nvPr>
        </p:nvSpPr>
        <p:spPr/>
        <p:txBody>
          <a:bodyPr/>
          <a:lstStyle/>
          <a:p>
            <a:r>
              <a:rPr lang="en-GB" dirty="0"/>
              <a:t>There are many hashing algorithms, but they all involve the </a:t>
            </a:r>
            <a:r>
              <a:rPr lang="en-GB" dirty="0">
                <a:solidFill>
                  <a:srgbClr val="8D8959"/>
                </a:solidFill>
              </a:rPr>
              <a:t>mod</a:t>
            </a:r>
            <a:r>
              <a:rPr lang="en-GB" dirty="0"/>
              <a:t> function at some point, as the hash address has to be in the range of table addresses</a:t>
            </a:r>
          </a:p>
          <a:p>
            <a:r>
              <a:rPr lang="en-GB" dirty="0"/>
              <a:t>The ‘</a:t>
            </a:r>
            <a:r>
              <a:rPr lang="en-GB" dirty="0">
                <a:solidFill>
                  <a:srgbClr val="8D8959"/>
                </a:solidFill>
              </a:rPr>
              <a:t>mid-square</a:t>
            </a:r>
            <a:r>
              <a:rPr lang="en-GB" dirty="0"/>
              <a:t>’ and the ‘</a:t>
            </a:r>
            <a:r>
              <a:rPr lang="en-GB" dirty="0">
                <a:solidFill>
                  <a:srgbClr val="8D8959"/>
                </a:solidFill>
              </a:rPr>
              <a:t>folding method</a:t>
            </a:r>
            <a:r>
              <a:rPr lang="en-GB" dirty="0"/>
              <a:t>’ are two examples of hashing algorithm</a:t>
            </a:r>
          </a:p>
        </p:txBody>
      </p:sp>
    </p:spTree>
    <p:extLst>
      <p:ext uri="{BB962C8B-B14F-4D97-AF65-F5344CB8AC3E}">
        <p14:creationId xmlns:p14="http://schemas.microsoft.com/office/powerpoint/2010/main" val="2484116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mid-square method</a:t>
            </a:r>
          </a:p>
        </p:txBody>
      </p:sp>
      <p:sp>
        <p:nvSpPr>
          <p:cNvPr id="3" name="Text Placeholder 2"/>
          <p:cNvSpPr>
            <a:spLocks noGrp="1"/>
          </p:cNvSpPr>
          <p:nvPr>
            <p:ph type="body" sz="quarter" idx="14"/>
          </p:nvPr>
        </p:nvSpPr>
        <p:spPr>
          <a:xfrm>
            <a:off x="724280" y="1704179"/>
            <a:ext cx="7797230" cy="4304735"/>
          </a:xfrm>
        </p:spPr>
        <p:txBody>
          <a:bodyPr/>
          <a:lstStyle/>
          <a:p>
            <a:r>
              <a:rPr lang="en-GB" dirty="0"/>
              <a:t>First square the item (assume it is numeric)</a:t>
            </a:r>
          </a:p>
          <a:p>
            <a:r>
              <a:rPr lang="en-GB" dirty="0"/>
              <a:t>Extract some portion of the resulting digits</a:t>
            </a:r>
          </a:p>
          <a:p>
            <a:r>
              <a:rPr lang="en-GB" dirty="0"/>
              <a:t>Perform the mod (remainder) step to get an address</a:t>
            </a:r>
          </a:p>
          <a:p>
            <a:pPr lvl="1"/>
            <a:r>
              <a:rPr lang="en-GB" dirty="0"/>
              <a:t>Example: Assume a table size of 11, and a number 56 to be stored</a:t>
            </a:r>
          </a:p>
          <a:p>
            <a:pPr marL="0" indent="0">
              <a:buNone/>
              <a:tabLst>
                <a:tab pos="1343025" algn="l"/>
              </a:tabLst>
            </a:pPr>
            <a:r>
              <a:rPr lang="en-GB" dirty="0"/>
              <a:t>	</a:t>
            </a:r>
            <a:r>
              <a:rPr lang="en-GB" dirty="0">
                <a:solidFill>
                  <a:srgbClr val="8D8959"/>
                </a:solidFill>
              </a:rPr>
              <a:t>56</a:t>
            </a:r>
            <a:r>
              <a:rPr lang="en-GB" baseline="30000" dirty="0">
                <a:solidFill>
                  <a:srgbClr val="8D8959"/>
                </a:solidFill>
              </a:rPr>
              <a:t>2</a:t>
            </a:r>
            <a:r>
              <a:rPr lang="en-GB" dirty="0">
                <a:solidFill>
                  <a:srgbClr val="8D8959"/>
                </a:solidFill>
              </a:rPr>
              <a:t> = 3136</a:t>
            </a:r>
          </a:p>
          <a:p>
            <a:pPr marL="0" indent="0">
              <a:buNone/>
              <a:tabLst>
                <a:tab pos="1343025" algn="l"/>
              </a:tabLst>
            </a:pPr>
            <a:r>
              <a:rPr lang="en-GB" dirty="0">
                <a:solidFill>
                  <a:srgbClr val="8D8959"/>
                </a:solidFill>
              </a:rPr>
              <a:t>	Middle 2 digits = 13</a:t>
            </a:r>
          </a:p>
          <a:p>
            <a:pPr marL="0" indent="0">
              <a:buNone/>
              <a:tabLst>
                <a:tab pos="1343025" algn="l"/>
              </a:tabLst>
            </a:pPr>
            <a:r>
              <a:rPr lang="en-GB" dirty="0">
                <a:solidFill>
                  <a:srgbClr val="8D8959"/>
                </a:solidFill>
              </a:rPr>
              <a:t>	Address = 13 mod 11 = 2</a:t>
            </a:r>
          </a:p>
        </p:txBody>
      </p:sp>
    </p:spTree>
    <p:extLst>
      <p:ext uri="{BB962C8B-B14F-4D97-AF65-F5344CB8AC3E}">
        <p14:creationId xmlns:p14="http://schemas.microsoft.com/office/powerpoint/2010/main" val="1534381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lvl="0"/>
            <a:r>
              <a:rPr lang="en-GB" dirty="0">
                <a:solidFill>
                  <a:schemeClr val="bg1"/>
                </a:solidFill>
              </a:rPr>
              <a:t>Be familiar with a hash table and its uses</a:t>
            </a:r>
          </a:p>
          <a:p>
            <a:pPr lvl="0"/>
            <a:r>
              <a:rPr lang="en-GB" dirty="0">
                <a:solidFill>
                  <a:schemeClr val="bg1"/>
                </a:solidFill>
              </a:rPr>
              <a:t>Be able to apply simple hashing algorithms</a:t>
            </a:r>
          </a:p>
          <a:p>
            <a:pPr lvl="0"/>
            <a:r>
              <a:rPr lang="en-GB" dirty="0">
                <a:solidFill>
                  <a:schemeClr val="bg1"/>
                </a:solidFill>
              </a:rPr>
              <a:t>Know what is meant by a collision and how collisions are handled using rehashing</a:t>
            </a:r>
          </a:p>
          <a:p>
            <a:pPr lvl="0"/>
            <a:r>
              <a:rPr lang="en-GB" dirty="0">
                <a:solidFill>
                  <a:schemeClr val="bg1"/>
                </a:solidFill>
              </a:rPr>
              <a:t>Be familiar with the concept of a dictionary</a:t>
            </a:r>
          </a:p>
          <a:p>
            <a:pPr lvl="0"/>
            <a:r>
              <a:rPr lang="en-GB" dirty="0">
                <a:solidFill>
                  <a:schemeClr val="bg1"/>
                </a:solidFill>
              </a:rPr>
              <a:t>Be familiar with simple applications of a dictionary</a:t>
            </a:r>
          </a:p>
          <a:p>
            <a:endParaRPr lang="en-GB" dirty="0">
              <a:solidFill>
                <a:schemeClr val="bg1"/>
              </a:solidFill>
            </a:endParaRP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1864368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folding method</a:t>
            </a:r>
          </a:p>
        </p:txBody>
      </p:sp>
      <p:sp>
        <p:nvSpPr>
          <p:cNvPr id="3" name="Text Placeholder 2"/>
          <p:cNvSpPr>
            <a:spLocks noGrp="1"/>
          </p:cNvSpPr>
          <p:nvPr>
            <p:ph type="body" sz="quarter" idx="14"/>
          </p:nvPr>
        </p:nvSpPr>
        <p:spPr/>
        <p:txBody>
          <a:bodyPr/>
          <a:lstStyle/>
          <a:p>
            <a:r>
              <a:rPr lang="en-GB" dirty="0"/>
              <a:t>Divide the item into equal-size pieces (the last piece may not be of equal size)</a:t>
            </a:r>
          </a:p>
          <a:p>
            <a:r>
              <a:rPr lang="en-GB" dirty="0"/>
              <a:t>Add the pieces together </a:t>
            </a:r>
          </a:p>
          <a:p>
            <a:r>
              <a:rPr lang="en-GB" dirty="0"/>
              <a:t>Perform the mod (remainder) step to get an address</a:t>
            </a:r>
          </a:p>
          <a:p>
            <a:pPr lvl="1"/>
            <a:r>
              <a:rPr lang="en-GB" dirty="0"/>
              <a:t>Example: Assume a table size of 11, and a number 34721062 to be stored</a:t>
            </a:r>
          </a:p>
          <a:p>
            <a:pPr marL="0" indent="0">
              <a:buNone/>
              <a:tabLst>
                <a:tab pos="1343025" algn="l"/>
              </a:tabLst>
            </a:pPr>
            <a:r>
              <a:rPr lang="en-GB" dirty="0"/>
              <a:t>	</a:t>
            </a:r>
            <a:r>
              <a:rPr lang="en-GB" dirty="0">
                <a:solidFill>
                  <a:srgbClr val="8D8959"/>
                </a:solidFill>
              </a:rPr>
              <a:t>34 + 72 + 10 + 62 = 178</a:t>
            </a:r>
          </a:p>
          <a:p>
            <a:pPr marL="0" indent="0">
              <a:buNone/>
              <a:tabLst>
                <a:tab pos="1343025" algn="l"/>
              </a:tabLst>
            </a:pPr>
            <a:r>
              <a:rPr lang="en-GB" dirty="0">
                <a:solidFill>
                  <a:srgbClr val="8D8959"/>
                </a:solidFill>
              </a:rPr>
              <a:t>	Address = 178 mod 11 = 2</a:t>
            </a:r>
          </a:p>
        </p:txBody>
      </p:sp>
    </p:spTree>
    <p:extLst>
      <p:ext uri="{BB962C8B-B14F-4D97-AF65-F5344CB8AC3E}">
        <p14:creationId xmlns:p14="http://schemas.microsoft.com/office/powerpoint/2010/main" val="1400133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Hashing alphanumeric data</a:t>
            </a:r>
          </a:p>
        </p:txBody>
      </p:sp>
      <p:sp>
        <p:nvSpPr>
          <p:cNvPr id="3" name="Text Placeholder 2"/>
          <p:cNvSpPr>
            <a:spLocks noGrp="1"/>
          </p:cNvSpPr>
          <p:nvPr>
            <p:ph type="body" sz="quarter" idx="14"/>
          </p:nvPr>
        </p:nvSpPr>
        <p:spPr/>
        <p:txBody>
          <a:bodyPr/>
          <a:lstStyle/>
          <a:p>
            <a:r>
              <a:rPr lang="en-GB" dirty="0"/>
              <a:t>Alphanumeric data may be converted to numeric data by using the ASCII code for each character, then applying a hashing algorithm to the resulting series of digits</a:t>
            </a:r>
          </a:p>
          <a:p>
            <a:pPr lvl="1">
              <a:spcAft>
                <a:spcPts val="2400"/>
              </a:spcAft>
            </a:pPr>
            <a:r>
              <a:rPr lang="en-GB" dirty="0"/>
              <a:t>For example, the word “cab” can be converted to a series of ordinal values, which are then added together:</a:t>
            </a:r>
          </a:p>
          <a:p>
            <a:pPr marL="0" indent="0">
              <a:buNone/>
              <a:tabLst>
                <a:tab pos="720725" algn="l"/>
              </a:tabLst>
            </a:pPr>
            <a:r>
              <a:rPr lang="en-GB" dirty="0">
                <a:solidFill>
                  <a:srgbClr val="2B75A6"/>
                </a:solidFill>
              </a:rPr>
              <a:t>	</a:t>
            </a:r>
            <a:r>
              <a:rPr lang="en-GB" dirty="0">
                <a:solidFill>
                  <a:srgbClr val="8D8959"/>
                </a:solidFill>
              </a:rPr>
              <a:t>ord(“c”) + ord(“a”) + ord(“b”) = 99 + 97 + 98</a:t>
            </a:r>
          </a:p>
          <a:p>
            <a:pPr marL="0" indent="0">
              <a:buNone/>
              <a:tabLst>
                <a:tab pos="720725" algn="l"/>
              </a:tabLst>
            </a:pPr>
            <a:r>
              <a:rPr lang="en-GB" dirty="0">
                <a:solidFill>
                  <a:srgbClr val="8D8959"/>
                </a:solidFill>
              </a:rPr>
              <a:t>	= 294</a:t>
            </a:r>
          </a:p>
          <a:p>
            <a:pPr marL="0" indent="0">
              <a:buNone/>
              <a:tabLst>
                <a:tab pos="720725" algn="l"/>
              </a:tabLst>
            </a:pPr>
            <a:r>
              <a:rPr lang="en-GB" dirty="0">
                <a:solidFill>
                  <a:srgbClr val="8D8959"/>
                </a:solidFill>
              </a:rPr>
              <a:t>	Address = 294 mod 11 = 8 (in a table of size 11)</a:t>
            </a:r>
          </a:p>
          <a:p>
            <a:endParaRPr lang="en-GB" dirty="0"/>
          </a:p>
        </p:txBody>
      </p:sp>
    </p:spTree>
    <p:extLst>
      <p:ext uri="{BB962C8B-B14F-4D97-AF65-F5344CB8AC3E}">
        <p14:creationId xmlns:p14="http://schemas.microsoft.com/office/powerpoint/2010/main" val="3170948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4</a:t>
            </a:r>
          </a:p>
        </p:txBody>
      </p:sp>
      <p:sp>
        <p:nvSpPr>
          <p:cNvPr id="5" name="Text Placeholder 4"/>
          <p:cNvSpPr>
            <a:spLocks noGrp="1"/>
          </p:cNvSpPr>
          <p:nvPr>
            <p:ph type="body" sz="quarter" idx="14"/>
          </p:nvPr>
        </p:nvSpPr>
        <p:spPr/>
        <p:txBody>
          <a:bodyPr/>
          <a:lstStyle/>
          <a:p>
            <a:r>
              <a:rPr lang="en-GB" dirty="0"/>
              <a:t>Complete </a:t>
            </a:r>
            <a:r>
              <a:rPr lang="en-GB" b="1" dirty="0"/>
              <a:t>Task 2</a:t>
            </a:r>
            <a:r>
              <a:rPr lang="en-GB" dirty="0"/>
              <a:t> on the worksheet</a:t>
            </a:r>
          </a:p>
          <a:p>
            <a:endParaRPr lang="en-GB" dirty="0"/>
          </a:p>
          <a:p>
            <a:pPr lvl="1"/>
            <a:r>
              <a:rPr lang="en-GB" dirty="0"/>
              <a:t>ASCII Ordinal values:</a:t>
            </a:r>
          </a:p>
        </p:txBody>
      </p:sp>
      <p:graphicFrame>
        <p:nvGraphicFramePr>
          <p:cNvPr id="2" name="Table 1"/>
          <p:cNvGraphicFramePr>
            <a:graphicFrameLocks noGrp="1"/>
          </p:cNvGraphicFramePr>
          <p:nvPr>
            <p:extLst>
              <p:ext uri="{D42A27DB-BD31-4B8C-83A1-F6EECF244321}">
                <p14:modId xmlns:p14="http://schemas.microsoft.com/office/powerpoint/2010/main" val="1810528586"/>
              </p:ext>
            </p:extLst>
          </p:nvPr>
        </p:nvGraphicFramePr>
        <p:xfrm>
          <a:off x="1105481" y="3314710"/>
          <a:ext cx="6967100" cy="1081794"/>
        </p:xfrm>
        <a:graphic>
          <a:graphicData uri="http://schemas.openxmlformats.org/drawingml/2006/table">
            <a:tbl>
              <a:tblPr firstRow="1" firstCol="1" bandRow="1">
                <a:tableStyleId>{5C22544A-7EE6-4342-B048-85BDC9FD1C3A}</a:tableStyleId>
              </a:tblPr>
              <a:tblGrid>
                <a:gridCol w="497650">
                  <a:extLst>
                    <a:ext uri="{9D8B030D-6E8A-4147-A177-3AD203B41FA5}">
                      <a16:colId xmlns:a16="http://schemas.microsoft.com/office/drawing/2014/main" val="3390712536"/>
                    </a:ext>
                  </a:extLst>
                </a:gridCol>
                <a:gridCol w="497650">
                  <a:extLst>
                    <a:ext uri="{9D8B030D-6E8A-4147-A177-3AD203B41FA5}">
                      <a16:colId xmlns:a16="http://schemas.microsoft.com/office/drawing/2014/main" val="3622652161"/>
                    </a:ext>
                  </a:extLst>
                </a:gridCol>
                <a:gridCol w="497650">
                  <a:extLst>
                    <a:ext uri="{9D8B030D-6E8A-4147-A177-3AD203B41FA5}">
                      <a16:colId xmlns:a16="http://schemas.microsoft.com/office/drawing/2014/main" val="2602129374"/>
                    </a:ext>
                  </a:extLst>
                </a:gridCol>
                <a:gridCol w="497650">
                  <a:extLst>
                    <a:ext uri="{9D8B030D-6E8A-4147-A177-3AD203B41FA5}">
                      <a16:colId xmlns:a16="http://schemas.microsoft.com/office/drawing/2014/main" val="765815469"/>
                    </a:ext>
                  </a:extLst>
                </a:gridCol>
                <a:gridCol w="497650">
                  <a:extLst>
                    <a:ext uri="{9D8B030D-6E8A-4147-A177-3AD203B41FA5}">
                      <a16:colId xmlns:a16="http://schemas.microsoft.com/office/drawing/2014/main" val="283399198"/>
                    </a:ext>
                  </a:extLst>
                </a:gridCol>
                <a:gridCol w="497650">
                  <a:extLst>
                    <a:ext uri="{9D8B030D-6E8A-4147-A177-3AD203B41FA5}">
                      <a16:colId xmlns:a16="http://schemas.microsoft.com/office/drawing/2014/main" val="3583965991"/>
                    </a:ext>
                  </a:extLst>
                </a:gridCol>
                <a:gridCol w="497650">
                  <a:extLst>
                    <a:ext uri="{9D8B030D-6E8A-4147-A177-3AD203B41FA5}">
                      <a16:colId xmlns:a16="http://schemas.microsoft.com/office/drawing/2014/main" val="4247686307"/>
                    </a:ext>
                  </a:extLst>
                </a:gridCol>
                <a:gridCol w="497650">
                  <a:extLst>
                    <a:ext uri="{9D8B030D-6E8A-4147-A177-3AD203B41FA5}">
                      <a16:colId xmlns:a16="http://schemas.microsoft.com/office/drawing/2014/main" val="4265547887"/>
                    </a:ext>
                  </a:extLst>
                </a:gridCol>
                <a:gridCol w="497650">
                  <a:extLst>
                    <a:ext uri="{9D8B030D-6E8A-4147-A177-3AD203B41FA5}">
                      <a16:colId xmlns:a16="http://schemas.microsoft.com/office/drawing/2014/main" val="4040893467"/>
                    </a:ext>
                  </a:extLst>
                </a:gridCol>
                <a:gridCol w="497650">
                  <a:extLst>
                    <a:ext uri="{9D8B030D-6E8A-4147-A177-3AD203B41FA5}">
                      <a16:colId xmlns:a16="http://schemas.microsoft.com/office/drawing/2014/main" val="67822420"/>
                    </a:ext>
                  </a:extLst>
                </a:gridCol>
                <a:gridCol w="497650">
                  <a:extLst>
                    <a:ext uri="{9D8B030D-6E8A-4147-A177-3AD203B41FA5}">
                      <a16:colId xmlns:a16="http://schemas.microsoft.com/office/drawing/2014/main" val="1042626017"/>
                    </a:ext>
                  </a:extLst>
                </a:gridCol>
                <a:gridCol w="497650">
                  <a:extLst>
                    <a:ext uri="{9D8B030D-6E8A-4147-A177-3AD203B41FA5}">
                      <a16:colId xmlns:a16="http://schemas.microsoft.com/office/drawing/2014/main" val="2071112982"/>
                    </a:ext>
                  </a:extLst>
                </a:gridCol>
                <a:gridCol w="497650">
                  <a:extLst>
                    <a:ext uri="{9D8B030D-6E8A-4147-A177-3AD203B41FA5}">
                      <a16:colId xmlns:a16="http://schemas.microsoft.com/office/drawing/2014/main" val="3420257507"/>
                    </a:ext>
                  </a:extLst>
                </a:gridCol>
                <a:gridCol w="497650">
                  <a:extLst>
                    <a:ext uri="{9D8B030D-6E8A-4147-A177-3AD203B41FA5}">
                      <a16:colId xmlns:a16="http://schemas.microsoft.com/office/drawing/2014/main" val="1165306284"/>
                    </a:ext>
                  </a:extLst>
                </a:gridCol>
              </a:tblGrid>
              <a:tr h="540897">
                <a:tc>
                  <a:txBody>
                    <a:bodyPr/>
                    <a:lstStyle/>
                    <a:p>
                      <a:pPr algn="ctr">
                        <a:spcAft>
                          <a:spcPts val="0"/>
                        </a:spcAft>
                        <a:tabLst>
                          <a:tab pos="900430" algn="l"/>
                        </a:tabLst>
                      </a:pPr>
                      <a:r>
                        <a:rPr lang="en-GB" sz="2500" dirty="0">
                          <a:effectLst/>
                          <a:latin typeface="Arial" panose="020B0604020202020204" pitchFamily="34" charset="0"/>
                          <a:cs typeface="Arial" panose="020B0604020202020204" pitchFamily="34" charset="0"/>
                        </a:rPr>
                        <a:t>A</a:t>
                      </a:r>
                      <a:endParaRPr lang="en-GB" sz="25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mpd="sng">
                      <a:noFill/>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spcAft>
                          <a:spcPts val="0"/>
                        </a:spcAft>
                        <a:tabLst>
                          <a:tab pos="900430" algn="l"/>
                        </a:tabLst>
                      </a:pP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spcAft>
                          <a:spcPts val="0"/>
                        </a:spcAft>
                        <a:tabLst>
                          <a:tab pos="900430" algn="l"/>
                        </a:tabLst>
                      </a:pPr>
                      <a:r>
                        <a:rPr lang="en-GB" sz="2500" dirty="0">
                          <a:effectLst/>
                          <a:latin typeface="Arial" panose="020B0604020202020204" pitchFamily="34" charset="0"/>
                          <a:cs typeface="Arial" panose="020B0604020202020204" pitchFamily="34" charset="0"/>
                        </a:rPr>
                        <a:t>C</a:t>
                      </a:r>
                      <a:endParaRPr lang="en-GB" sz="25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spcAft>
                          <a:spcPts val="0"/>
                        </a:spcAft>
                        <a:tabLst>
                          <a:tab pos="900430" algn="l"/>
                        </a:tabLst>
                      </a:pPr>
                      <a:r>
                        <a:rPr lang="en-GB" sz="2500" dirty="0">
                          <a:effectLst/>
                          <a:latin typeface="Arial" panose="020B0604020202020204" pitchFamily="34" charset="0"/>
                          <a:cs typeface="Arial" panose="020B0604020202020204" pitchFamily="34" charset="0"/>
                        </a:rPr>
                        <a:t>D</a:t>
                      </a:r>
                      <a:endParaRPr lang="en-GB" sz="25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spcAft>
                          <a:spcPts val="0"/>
                        </a:spcAft>
                        <a:tabLst>
                          <a:tab pos="900430" algn="l"/>
                        </a:tabLst>
                      </a:pPr>
                      <a:r>
                        <a:rPr lang="en-GB" sz="2500" dirty="0">
                          <a:effectLst/>
                          <a:latin typeface="Arial" panose="020B0604020202020204" pitchFamily="34" charset="0"/>
                          <a:cs typeface="Arial" panose="020B0604020202020204" pitchFamily="34" charset="0"/>
                        </a:rPr>
                        <a:t>E</a:t>
                      </a:r>
                      <a:endParaRPr lang="en-GB" sz="25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spcAft>
                          <a:spcPts val="0"/>
                        </a:spcAft>
                        <a:tabLst>
                          <a:tab pos="900430" algn="l"/>
                        </a:tabLst>
                      </a:pPr>
                      <a:r>
                        <a:rPr lang="en-GB" sz="2500" dirty="0">
                          <a:effectLst/>
                          <a:latin typeface="Arial" panose="020B0604020202020204" pitchFamily="34" charset="0"/>
                          <a:cs typeface="Arial" panose="020B0604020202020204" pitchFamily="34" charset="0"/>
                        </a:rPr>
                        <a:t>F</a:t>
                      </a:r>
                      <a:endParaRPr lang="en-GB" sz="25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spcAft>
                          <a:spcPts val="0"/>
                        </a:spcAft>
                        <a:tabLst>
                          <a:tab pos="900430" algn="l"/>
                        </a:tabLst>
                      </a:pPr>
                      <a:r>
                        <a:rPr lang="en-GB" sz="2500" dirty="0">
                          <a:effectLst/>
                          <a:latin typeface="Arial" panose="020B0604020202020204" pitchFamily="34" charset="0"/>
                          <a:cs typeface="Arial" panose="020B0604020202020204" pitchFamily="34" charset="0"/>
                        </a:rPr>
                        <a:t>G</a:t>
                      </a:r>
                      <a:endParaRPr lang="en-GB" sz="25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spcAft>
                          <a:spcPts val="0"/>
                        </a:spcAft>
                        <a:tabLst>
                          <a:tab pos="900430" algn="l"/>
                        </a:tabLst>
                      </a:pPr>
                      <a:r>
                        <a:rPr lang="en-GB" sz="2500" dirty="0">
                          <a:effectLst/>
                          <a:latin typeface="Arial" panose="020B0604020202020204" pitchFamily="34" charset="0"/>
                          <a:cs typeface="Arial" panose="020B0604020202020204" pitchFamily="34" charset="0"/>
                        </a:rPr>
                        <a:t>H</a:t>
                      </a:r>
                      <a:endParaRPr lang="en-GB" sz="25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spcAft>
                          <a:spcPts val="0"/>
                        </a:spcAft>
                        <a:tabLst>
                          <a:tab pos="900430" algn="l"/>
                        </a:tabLst>
                      </a:pPr>
                      <a:r>
                        <a:rPr lang="en-GB" sz="2500" dirty="0">
                          <a:effectLst/>
                          <a:latin typeface="Arial" panose="020B0604020202020204" pitchFamily="34" charset="0"/>
                          <a:cs typeface="Arial" panose="020B0604020202020204" pitchFamily="34" charset="0"/>
                        </a:rPr>
                        <a:t>I</a:t>
                      </a:r>
                      <a:endParaRPr lang="en-GB" sz="25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spcAft>
                          <a:spcPts val="0"/>
                        </a:spcAft>
                        <a:tabLst>
                          <a:tab pos="900430" algn="l"/>
                        </a:tabLst>
                      </a:pPr>
                      <a:r>
                        <a:rPr lang="en-GB" sz="2500" dirty="0">
                          <a:effectLst/>
                          <a:latin typeface="Arial" panose="020B0604020202020204" pitchFamily="34" charset="0"/>
                          <a:cs typeface="Arial" panose="020B0604020202020204" pitchFamily="34" charset="0"/>
                        </a:rPr>
                        <a:t>J</a:t>
                      </a:r>
                      <a:endParaRPr lang="en-GB" sz="25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spcAft>
                          <a:spcPts val="0"/>
                        </a:spcAft>
                        <a:tabLst>
                          <a:tab pos="900430" algn="l"/>
                        </a:tabLst>
                      </a:pPr>
                      <a:r>
                        <a:rPr lang="en-GB" sz="2500" dirty="0">
                          <a:effectLst/>
                          <a:latin typeface="Arial" panose="020B0604020202020204" pitchFamily="34" charset="0"/>
                          <a:cs typeface="Arial" panose="020B0604020202020204" pitchFamily="34" charset="0"/>
                        </a:rPr>
                        <a:t>K</a:t>
                      </a:r>
                      <a:endParaRPr lang="en-GB" sz="25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spcAft>
                          <a:spcPts val="0"/>
                        </a:spcAft>
                        <a:tabLst>
                          <a:tab pos="900430" algn="l"/>
                        </a:tabLst>
                      </a:pPr>
                      <a:r>
                        <a:rPr lang="en-GB" sz="2500" dirty="0">
                          <a:effectLst/>
                          <a:latin typeface="Arial" panose="020B0604020202020204" pitchFamily="34" charset="0"/>
                          <a:cs typeface="Arial" panose="020B0604020202020204" pitchFamily="34" charset="0"/>
                        </a:rPr>
                        <a:t>L</a:t>
                      </a:r>
                      <a:endParaRPr lang="en-GB" sz="25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spcAft>
                          <a:spcPts val="0"/>
                        </a:spcAft>
                        <a:tabLst>
                          <a:tab pos="900430" algn="l"/>
                        </a:tabLst>
                      </a:pPr>
                      <a:r>
                        <a:rPr lang="en-GB" sz="2500" dirty="0">
                          <a:effectLst/>
                          <a:latin typeface="Arial" panose="020B0604020202020204" pitchFamily="34" charset="0"/>
                          <a:cs typeface="Arial" panose="020B0604020202020204" pitchFamily="34" charset="0"/>
                        </a:rPr>
                        <a:t>M</a:t>
                      </a:r>
                      <a:endParaRPr lang="en-GB" sz="25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spcAft>
                          <a:spcPts val="0"/>
                        </a:spcAft>
                        <a:tabLst>
                          <a:tab pos="900430" algn="l"/>
                        </a:tabLst>
                      </a:pPr>
                      <a:r>
                        <a:rPr lang="en-GB" sz="2500" dirty="0">
                          <a:effectLst/>
                          <a:latin typeface="Arial" panose="020B0604020202020204" pitchFamily="34" charset="0"/>
                          <a:cs typeface="Arial" panose="020B0604020202020204" pitchFamily="34" charset="0"/>
                        </a:rPr>
                        <a:t>N</a:t>
                      </a:r>
                      <a:endParaRPr lang="en-GB" sz="25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mpd="sng">
                      <a:noFill/>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extLst>
                  <a:ext uri="{0D108BD9-81ED-4DB2-BD59-A6C34878D82A}">
                    <a16:rowId xmlns:a16="http://schemas.microsoft.com/office/drawing/2014/main" val="2829101407"/>
                  </a:ext>
                </a:extLst>
              </a:tr>
              <a:tr h="540897">
                <a:tc>
                  <a:txBody>
                    <a:bodyPr/>
                    <a:lstStyle/>
                    <a:p>
                      <a:pPr algn="ctr">
                        <a:spcAft>
                          <a:spcPts val="0"/>
                        </a:spcAft>
                        <a:tabLst>
                          <a:tab pos="900430" algn="l"/>
                        </a:tabLst>
                      </a:pPr>
                      <a:r>
                        <a:rPr lang="en-GB" sz="2500" b="0" dirty="0">
                          <a:solidFill>
                            <a:srgbClr val="6C6F59"/>
                          </a:solidFill>
                          <a:effectLst/>
                          <a:latin typeface="Arial" panose="020B0604020202020204" pitchFamily="34" charset="0"/>
                          <a:cs typeface="Arial" panose="020B0604020202020204" pitchFamily="34" charset="0"/>
                        </a:rPr>
                        <a:t>65</a:t>
                      </a:r>
                      <a:endParaRPr lang="en-GB" sz="2500" b="0" dirty="0">
                        <a:solidFill>
                          <a:srgbClr val="6C6F59"/>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mpd="sng">
                      <a:noFill/>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900430" algn="l"/>
                        </a:tabLst>
                      </a:pPr>
                      <a:r>
                        <a:rPr lang="en-GB" sz="2500" b="0" dirty="0">
                          <a:solidFill>
                            <a:srgbClr val="6C6F59"/>
                          </a:solidFill>
                          <a:effectLst/>
                          <a:latin typeface="Arial" panose="020B0604020202020204" pitchFamily="34" charset="0"/>
                          <a:cs typeface="Arial" panose="020B0604020202020204" pitchFamily="34" charset="0"/>
                        </a:rPr>
                        <a:t>66</a:t>
                      </a:r>
                      <a:endParaRPr lang="en-GB" sz="2500" b="0" dirty="0">
                        <a:solidFill>
                          <a:srgbClr val="6C6F59"/>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900430" algn="l"/>
                        </a:tabLst>
                      </a:pPr>
                      <a:r>
                        <a:rPr lang="en-GB" sz="2500" b="0" dirty="0">
                          <a:solidFill>
                            <a:srgbClr val="6C6F59"/>
                          </a:solidFill>
                          <a:effectLst/>
                          <a:latin typeface="Arial" panose="020B0604020202020204" pitchFamily="34" charset="0"/>
                          <a:cs typeface="Arial" panose="020B0604020202020204" pitchFamily="34" charset="0"/>
                        </a:rPr>
                        <a:t>67</a:t>
                      </a:r>
                      <a:endParaRPr lang="en-GB" sz="2500" b="0" dirty="0">
                        <a:solidFill>
                          <a:srgbClr val="6C6F59"/>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900430" algn="l"/>
                        </a:tabLst>
                      </a:pPr>
                      <a:r>
                        <a:rPr lang="en-GB" sz="2500" b="0" dirty="0">
                          <a:solidFill>
                            <a:srgbClr val="6C6F59"/>
                          </a:solidFill>
                          <a:effectLst/>
                          <a:latin typeface="Arial" panose="020B0604020202020204" pitchFamily="34" charset="0"/>
                          <a:cs typeface="Arial" panose="020B0604020202020204" pitchFamily="34" charset="0"/>
                        </a:rPr>
                        <a:t>68</a:t>
                      </a:r>
                      <a:endParaRPr lang="en-GB" sz="2500" b="0" dirty="0">
                        <a:solidFill>
                          <a:srgbClr val="6C6F59"/>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900430" algn="l"/>
                        </a:tabLst>
                      </a:pPr>
                      <a:r>
                        <a:rPr lang="en-GB" sz="2500" b="0" dirty="0">
                          <a:solidFill>
                            <a:srgbClr val="6C6F59"/>
                          </a:solidFill>
                          <a:effectLst/>
                          <a:latin typeface="Arial" panose="020B0604020202020204" pitchFamily="34" charset="0"/>
                          <a:cs typeface="Arial" panose="020B0604020202020204" pitchFamily="34" charset="0"/>
                        </a:rPr>
                        <a:t>69</a:t>
                      </a:r>
                      <a:endParaRPr lang="en-GB" sz="2500" b="0" dirty="0">
                        <a:solidFill>
                          <a:srgbClr val="6C6F59"/>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900430" algn="l"/>
                        </a:tabLst>
                      </a:pPr>
                      <a:r>
                        <a:rPr lang="en-GB" sz="2500" b="0" dirty="0">
                          <a:solidFill>
                            <a:srgbClr val="6C6F59"/>
                          </a:solidFill>
                          <a:effectLst/>
                          <a:latin typeface="Arial" panose="020B0604020202020204" pitchFamily="34" charset="0"/>
                          <a:cs typeface="Arial" panose="020B0604020202020204" pitchFamily="34" charset="0"/>
                        </a:rPr>
                        <a:t>70</a:t>
                      </a:r>
                      <a:endParaRPr lang="en-GB" sz="2500" b="0" dirty="0">
                        <a:solidFill>
                          <a:srgbClr val="6C6F59"/>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900430" algn="l"/>
                        </a:tabLst>
                      </a:pPr>
                      <a:r>
                        <a:rPr lang="en-GB" sz="2500" b="0" dirty="0">
                          <a:solidFill>
                            <a:srgbClr val="6C6F59"/>
                          </a:solidFill>
                          <a:effectLst/>
                          <a:latin typeface="Arial" panose="020B0604020202020204" pitchFamily="34" charset="0"/>
                          <a:cs typeface="Arial" panose="020B0604020202020204" pitchFamily="34" charset="0"/>
                        </a:rPr>
                        <a:t>71</a:t>
                      </a:r>
                      <a:endParaRPr lang="en-GB" sz="2500" b="0" dirty="0">
                        <a:solidFill>
                          <a:srgbClr val="6C6F59"/>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900430" algn="l"/>
                        </a:tabLst>
                      </a:pPr>
                      <a:r>
                        <a:rPr lang="en-GB" sz="2500" b="0" dirty="0">
                          <a:solidFill>
                            <a:srgbClr val="6C6F59"/>
                          </a:solidFill>
                          <a:effectLst/>
                          <a:latin typeface="Arial" panose="020B0604020202020204" pitchFamily="34" charset="0"/>
                          <a:cs typeface="Arial" panose="020B0604020202020204" pitchFamily="34" charset="0"/>
                        </a:rPr>
                        <a:t>72</a:t>
                      </a:r>
                      <a:endParaRPr lang="en-GB" sz="2500" b="0" dirty="0">
                        <a:solidFill>
                          <a:srgbClr val="6C6F59"/>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900430" algn="l"/>
                        </a:tabLst>
                      </a:pPr>
                      <a:r>
                        <a:rPr lang="en-GB" sz="2500" b="0" dirty="0">
                          <a:solidFill>
                            <a:srgbClr val="6C6F59"/>
                          </a:solidFill>
                          <a:effectLst/>
                          <a:latin typeface="Arial" panose="020B0604020202020204" pitchFamily="34" charset="0"/>
                          <a:cs typeface="Arial" panose="020B0604020202020204" pitchFamily="34" charset="0"/>
                        </a:rPr>
                        <a:t>73</a:t>
                      </a:r>
                      <a:endParaRPr lang="en-GB" sz="2500" b="0" dirty="0">
                        <a:solidFill>
                          <a:srgbClr val="6C6F59"/>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900430" algn="l"/>
                        </a:tabLst>
                      </a:pPr>
                      <a:r>
                        <a:rPr lang="en-GB" sz="2500" b="0" dirty="0">
                          <a:solidFill>
                            <a:srgbClr val="6C6F59"/>
                          </a:solidFill>
                          <a:effectLst/>
                          <a:latin typeface="Arial" panose="020B0604020202020204" pitchFamily="34" charset="0"/>
                          <a:cs typeface="Arial" panose="020B0604020202020204" pitchFamily="34" charset="0"/>
                        </a:rPr>
                        <a:t>74</a:t>
                      </a:r>
                      <a:endParaRPr lang="en-GB" sz="2500" b="0" dirty="0">
                        <a:solidFill>
                          <a:srgbClr val="6C6F59"/>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900430" algn="l"/>
                        </a:tabLst>
                      </a:pPr>
                      <a:r>
                        <a:rPr lang="en-GB" sz="2500" b="0" dirty="0">
                          <a:solidFill>
                            <a:srgbClr val="6C6F59"/>
                          </a:solidFill>
                          <a:effectLst/>
                          <a:latin typeface="Arial" panose="020B0604020202020204" pitchFamily="34" charset="0"/>
                          <a:cs typeface="Arial" panose="020B0604020202020204" pitchFamily="34" charset="0"/>
                        </a:rPr>
                        <a:t>75</a:t>
                      </a:r>
                      <a:endParaRPr lang="en-GB" sz="2500" b="0" dirty="0">
                        <a:solidFill>
                          <a:srgbClr val="6C6F59"/>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900430" algn="l"/>
                        </a:tabLst>
                      </a:pPr>
                      <a:r>
                        <a:rPr lang="en-GB" sz="2500" b="0" dirty="0">
                          <a:solidFill>
                            <a:srgbClr val="6C6F59"/>
                          </a:solidFill>
                          <a:effectLst/>
                          <a:latin typeface="Arial" panose="020B0604020202020204" pitchFamily="34" charset="0"/>
                          <a:cs typeface="Arial" panose="020B0604020202020204" pitchFamily="34" charset="0"/>
                        </a:rPr>
                        <a:t>76</a:t>
                      </a:r>
                      <a:endParaRPr lang="en-GB" sz="2500" b="0" dirty="0">
                        <a:solidFill>
                          <a:srgbClr val="6C6F59"/>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900430" algn="l"/>
                        </a:tabLst>
                      </a:pPr>
                      <a:r>
                        <a:rPr lang="en-GB" sz="2500" b="0" dirty="0">
                          <a:solidFill>
                            <a:srgbClr val="6C6F59"/>
                          </a:solidFill>
                          <a:effectLst/>
                          <a:latin typeface="Arial" panose="020B0604020202020204" pitchFamily="34" charset="0"/>
                          <a:cs typeface="Arial" panose="020B0604020202020204" pitchFamily="34" charset="0"/>
                        </a:rPr>
                        <a:t>77</a:t>
                      </a:r>
                      <a:endParaRPr lang="en-GB" sz="2500" b="0" dirty="0">
                        <a:solidFill>
                          <a:srgbClr val="6C6F59"/>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900430" algn="l"/>
                        </a:tabLst>
                      </a:pPr>
                      <a:r>
                        <a:rPr lang="en-GB" sz="2500" b="0" dirty="0">
                          <a:solidFill>
                            <a:srgbClr val="6C6F59"/>
                          </a:solidFill>
                          <a:effectLst/>
                          <a:latin typeface="Arial" panose="020B0604020202020204" pitchFamily="34" charset="0"/>
                          <a:cs typeface="Arial" panose="020B0604020202020204" pitchFamily="34" charset="0"/>
                        </a:rPr>
                        <a:t>78</a:t>
                      </a:r>
                      <a:endParaRPr lang="en-GB" sz="2500" b="0" dirty="0">
                        <a:solidFill>
                          <a:srgbClr val="6C6F59"/>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mpd="sng">
                      <a:noFill/>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485111"/>
                  </a:ext>
                </a:extLst>
              </a:tr>
            </a:tbl>
          </a:graphicData>
        </a:graphic>
      </p:graphicFrame>
    </p:spTree>
    <p:extLst>
      <p:ext uri="{BB962C8B-B14F-4D97-AF65-F5344CB8AC3E}">
        <p14:creationId xmlns:p14="http://schemas.microsoft.com/office/powerpoint/2010/main" val="1557332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Dealing with deletions</a:t>
            </a:r>
          </a:p>
        </p:txBody>
      </p:sp>
      <p:sp>
        <p:nvSpPr>
          <p:cNvPr id="5" name="Text Placeholder 4"/>
          <p:cNvSpPr>
            <a:spLocks noGrp="1"/>
          </p:cNvSpPr>
          <p:nvPr>
            <p:ph type="body" sz="quarter" idx="14"/>
          </p:nvPr>
        </p:nvSpPr>
        <p:spPr>
          <a:xfrm>
            <a:off x="724280" y="1704179"/>
            <a:ext cx="7797230" cy="4435364"/>
          </a:xfrm>
        </p:spPr>
        <p:txBody>
          <a:bodyPr/>
          <a:lstStyle/>
          <a:p>
            <a:r>
              <a:rPr lang="en-GB" dirty="0"/>
              <a:t>Items to be deleted must be replaced with a dummy item or marker, for example the word “Deleted”</a:t>
            </a:r>
          </a:p>
          <a:p>
            <a:r>
              <a:rPr lang="en-GB" dirty="0"/>
              <a:t>When searching for an item which hashes to that spot, if it is not found, the search will continue until it is found or a free space located</a:t>
            </a:r>
          </a:p>
          <a:p>
            <a:r>
              <a:rPr lang="en-GB" dirty="0"/>
              <a:t>If a new item is to be added, it will replace the deleted item</a:t>
            </a:r>
          </a:p>
        </p:txBody>
      </p:sp>
    </p:spTree>
    <p:extLst>
      <p:ext uri="{BB962C8B-B14F-4D97-AF65-F5344CB8AC3E}">
        <p14:creationId xmlns:p14="http://schemas.microsoft.com/office/powerpoint/2010/main" val="414606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Dictionary</a:t>
            </a:r>
          </a:p>
        </p:txBody>
      </p:sp>
      <p:sp>
        <p:nvSpPr>
          <p:cNvPr id="3" name="Text Placeholder 2"/>
          <p:cNvSpPr>
            <a:spLocks noGrp="1"/>
          </p:cNvSpPr>
          <p:nvPr>
            <p:ph type="body" sz="quarter" idx="14"/>
          </p:nvPr>
        </p:nvSpPr>
        <p:spPr>
          <a:xfrm>
            <a:off x="724280" y="1704179"/>
            <a:ext cx="7990512" cy="3453607"/>
          </a:xfrm>
        </p:spPr>
        <p:txBody>
          <a:bodyPr/>
          <a:lstStyle/>
          <a:p>
            <a:r>
              <a:rPr lang="en-GB" dirty="0"/>
              <a:t>A dictionary is an </a:t>
            </a:r>
            <a:r>
              <a:rPr lang="en-GB" dirty="0">
                <a:solidFill>
                  <a:srgbClr val="8D8959"/>
                </a:solidFill>
              </a:rPr>
              <a:t>abstract data type </a:t>
            </a:r>
            <a:r>
              <a:rPr lang="en-GB" dirty="0"/>
              <a:t>made up of associated pairs</a:t>
            </a:r>
          </a:p>
          <a:p>
            <a:r>
              <a:rPr lang="en-GB" dirty="0"/>
              <a:t>Each pair has a </a:t>
            </a:r>
            <a:r>
              <a:rPr lang="en-GB" dirty="0">
                <a:solidFill>
                  <a:srgbClr val="8D8959"/>
                </a:solidFill>
              </a:rPr>
              <a:t>key</a:t>
            </a:r>
            <a:r>
              <a:rPr lang="en-GB" dirty="0"/>
              <a:t> and a </a:t>
            </a:r>
            <a:r>
              <a:rPr lang="en-GB" dirty="0">
                <a:solidFill>
                  <a:srgbClr val="8D8959"/>
                </a:solidFill>
              </a:rPr>
              <a:t>value</a:t>
            </a:r>
          </a:p>
          <a:p>
            <a:r>
              <a:rPr lang="en-GB" dirty="0"/>
              <a:t>The value is accessed via the key</a:t>
            </a:r>
          </a:p>
          <a:p>
            <a:r>
              <a:rPr lang="en-GB" dirty="0"/>
              <a:t>In Visual Basic and Python, for example, a dictionary is a built-in data structure, e.g.</a:t>
            </a:r>
          </a:p>
          <a:p>
            <a:pPr marL="0" indent="0" algn="ctr">
              <a:buNone/>
            </a:pPr>
            <a:r>
              <a:rPr lang="en-GB" sz="2000" dirty="0">
                <a:solidFill>
                  <a:srgbClr val="8D8959"/>
                </a:solidFill>
              </a:rPr>
              <a:t>StudentID = {145: “Ken”, 675: “Belinda”, 238: “Mark”, ..}</a:t>
            </a:r>
          </a:p>
        </p:txBody>
      </p:sp>
    </p:spTree>
    <p:extLst>
      <p:ext uri="{BB962C8B-B14F-4D97-AF65-F5344CB8AC3E}">
        <p14:creationId xmlns:p14="http://schemas.microsoft.com/office/powerpoint/2010/main" val="2797871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Uses of a dictionary </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04298" y="3113587"/>
            <a:ext cx="4190821" cy="3143115"/>
          </a:xfrm>
          <a:prstGeom prst="rect">
            <a:avLst/>
          </a:prstGeom>
        </p:spPr>
      </p:pic>
      <p:sp>
        <p:nvSpPr>
          <p:cNvPr id="3" name="Text Placeholder 2"/>
          <p:cNvSpPr>
            <a:spLocks noGrp="1"/>
          </p:cNvSpPr>
          <p:nvPr>
            <p:ph type="body" sz="quarter" idx="14"/>
          </p:nvPr>
        </p:nvSpPr>
        <p:spPr>
          <a:xfrm>
            <a:off x="724280" y="1704179"/>
            <a:ext cx="7797230" cy="4211429"/>
          </a:xfrm>
        </p:spPr>
        <p:txBody>
          <a:bodyPr/>
          <a:lstStyle/>
          <a:p>
            <a:r>
              <a:rPr lang="en-GB" dirty="0"/>
              <a:t>What characteristics make a problem suitable for the use of dictionaries?</a:t>
            </a:r>
          </a:p>
          <a:p>
            <a:pPr lvl="1"/>
            <a:r>
              <a:rPr lang="en-GB" dirty="0"/>
              <a:t>Suggest real life examples</a:t>
            </a:r>
          </a:p>
          <a:p>
            <a:endParaRPr lang="en-GB" dirty="0"/>
          </a:p>
          <a:p>
            <a:endParaRPr lang="en-GB" dirty="0"/>
          </a:p>
        </p:txBody>
      </p:sp>
    </p:spTree>
    <p:extLst>
      <p:ext uri="{BB962C8B-B14F-4D97-AF65-F5344CB8AC3E}">
        <p14:creationId xmlns:p14="http://schemas.microsoft.com/office/powerpoint/2010/main" val="331831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Uses of a dictionary</a:t>
            </a:r>
          </a:p>
        </p:txBody>
      </p:sp>
      <p:sp>
        <p:nvSpPr>
          <p:cNvPr id="3" name="Text Placeholder 2"/>
          <p:cNvSpPr>
            <a:spLocks noGrp="1"/>
          </p:cNvSpPr>
          <p:nvPr>
            <p:ph type="body" sz="quarter" idx="14"/>
          </p:nvPr>
        </p:nvSpPr>
        <p:spPr>
          <a:xfrm>
            <a:off x="724280" y="1704179"/>
            <a:ext cx="7797230" cy="4528670"/>
          </a:xfrm>
        </p:spPr>
        <p:txBody>
          <a:bodyPr/>
          <a:lstStyle/>
          <a:p>
            <a:r>
              <a:rPr lang="en-GB" dirty="0"/>
              <a:t>A dictionary is a very useful data structure for any application where items need to be looked up, e.g.: </a:t>
            </a:r>
          </a:p>
          <a:p>
            <a:pPr lvl="1"/>
            <a:r>
              <a:rPr lang="en-GB" dirty="0"/>
              <a:t>In a computer system, the ASCII or Unicode table </a:t>
            </a:r>
          </a:p>
          <a:p>
            <a:pPr lvl="1"/>
            <a:r>
              <a:rPr lang="en-GB" dirty="0"/>
              <a:t>In a translation program, a foreign language dictionary containing words and meanings</a:t>
            </a:r>
          </a:p>
          <a:p>
            <a:pPr lvl="1"/>
            <a:r>
              <a:rPr lang="en-GB" dirty="0"/>
              <a:t>Other data structures such as trees and graphs may be implemented using a dictionary </a:t>
            </a:r>
          </a:p>
          <a:p>
            <a:r>
              <a:rPr lang="en-GB" dirty="0"/>
              <a:t>Multiple items with the same key are not allowed, but the value associated with a key could be a list, dictionary or other data structure which can store multiple values</a:t>
            </a:r>
          </a:p>
        </p:txBody>
      </p:sp>
    </p:spTree>
    <p:extLst>
      <p:ext uri="{BB962C8B-B14F-4D97-AF65-F5344CB8AC3E}">
        <p14:creationId xmlns:p14="http://schemas.microsoft.com/office/powerpoint/2010/main" val="2062984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Dictionary operations</a:t>
            </a:r>
          </a:p>
        </p:txBody>
      </p:sp>
      <p:sp>
        <p:nvSpPr>
          <p:cNvPr id="3" name="Text Placeholder 2"/>
          <p:cNvSpPr>
            <a:spLocks noGrp="1"/>
          </p:cNvSpPr>
          <p:nvPr>
            <p:ph type="body" sz="quarter" idx="14"/>
          </p:nvPr>
        </p:nvSpPr>
        <p:spPr/>
        <p:txBody>
          <a:bodyPr/>
          <a:lstStyle/>
          <a:p>
            <a:r>
              <a:rPr lang="en-GB" dirty="0"/>
              <a:t>What operations would be useful to implement the </a:t>
            </a:r>
            <a:r>
              <a:rPr lang="en-GB" dirty="0">
                <a:solidFill>
                  <a:srgbClr val="8D8959"/>
                </a:solidFill>
              </a:rPr>
              <a:t>dictionary</a:t>
            </a:r>
            <a:r>
              <a:rPr lang="en-GB" dirty="0"/>
              <a:t> data structure?</a:t>
            </a:r>
          </a:p>
          <a:p>
            <a:pPr lvl="1"/>
            <a:r>
              <a:rPr lang="en-GB" dirty="0"/>
              <a:t>Think back to the queue, stack and list operations</a:t>
            </a:r>
          </a:p>
        </p:txBody>
      </p:sp>
    </p:spTree>
    <p:extLst>
      <p:ext uri="{BB962C8B-B14F-4D97-AF65-F5344CB8AC3E}">
        <p14:creationId xmlns:p14="http://schemas.microsoft.com/office/powerpoint/2010/main" val="1970141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Implementing a dictionary </a:t>
            </a:r>
          </a:p>
        </p:txBody>
      </p:sp>
      <p:sp>
        <p:nvSpPr>
          <p:cNvPr id="3" name="Text Placeholder 2"/>
          <p:cNvSpPr>
            <a:spLocks noGrp="1"/>
          </p:cNvSpPr>
          <p:nvPr>
            <p:ph type="body" sz="quarter" idx="14"/>
          </p:nvPr>
        </p:nvSpPr>
        <p:spPr>
          <a:xfrm>
            <a:off x="724280" y="1704179"/>
            <a:ext cx="7797230" cy="4062139"/>
          </a:xfrm>
        </p:spPr>
        <p:txBody>
          <a:bodyPr/>
          <a:lstStyle/>
          <a:p>
            <a:r>
              <a:rPr lang="en-GB" dirty="0"/>
              <a:t>Add a new </a:t>
            </a:r>
            <a:r>
              <a:rPr lang="en-GB" dirty="0">
                <a:solidFill>
                  <a:srgbClr val="8D8959"/>
                </a:solidFill>
              </a:rPr>
              <a:t>key:value</a:t>
            </a:r>
            <a:r>
              <a:rPr lang="en-GB" dirty="0"/>
              <a:t> pair to the dictionary</a:t>
            </a:r>
          </a:p>
          <a:p>
            <a:r>
              <a:rPr lang="en-GB" dirty="0"/>
              <a:t>Delete a </a:t>
            </a:r>
            <a:r>
              <a:rPr lang="en-GB" dirty="0">
                <a:solidFill>
                  <a:srgbClr val="8D8959"/>
                </a:solidFill>
              </a:rPr>
              <a:t>key:value</a:t>
            </a:r>
            <a:r>
              <a:rPr lang="en-GB" dirty="0"/>
              <a:t> pair from the dictionary</a:t>
            </a:r>
          </a:p>
          <a:p>
            <a:r>
              <a:rPr lang="en-GB" dirty="0"/>
              <a:t>Amend the value in a </a:t>
            </a:r>
            <a:r>
              <a:rPr lang="en-GB" dirty="0">
                <a:solidFill>
                  <a:srgbClr val="8D8959"/>
                </a:solidFill>
              </a:rPr>
              <a:t>key:value</a:t>
            </a:r>
            <a:r>
              <a:rPr lang="en-GB" dirty="0"/>
              <a:t> pair</a:t>
            </a:r>
          </a:p>
          <a:p>
            <a:r>
              <a:rPr lang="en-GB" dirty="0"/>
              <a:t>Return the value associated with key </a:t>
            </a:r>
            <a:r>
              <a:rPr lang="en-GB" dirty="0">
                <a:solidFill>
                  <a:srgbClr val="8D8959"/>
                </a:solidFill>
              </a:rPr>
              <a:t>k</a:t>
            </a:r>
          </a:p>
          <a:p>
            <a:r>
              <a:rPr lang="en-GB" dirty="0"/>
              <a:t>Return </a:t>
            </a:r>
            <a:r>
              <a:rPr lang="en-GB" dirty="0">
                <a:solidFill>
                  <a:srgbClr val="8D8959"/>
                </a:solidFill>
              </a:rPr>
              <a:t>True</a:t>
            </a:r>
            <a:r>
              <a:rPr lang="en-GB" dirty="0">
                <a:solidFill>
                  <a:srgbClr val="0070C0"/>
                </a:solidFill>
              </a:rPr>
              <a:t> </a:t>
            </a:r>
            <a:r>
              <a:rPr lang="en-GB" dirty="0"/>
              <a:t>or</a:t>
            </a:r>
            <a:r>
              <a:rPr lang="en-GB" dirty="0">
                <a:solidFill>
                  <a:srgbClr val="50AAC1"/>
                </a:solidFill>
              </a:rPr>
              <a:t> </a:t>
            </a:r>
            <a:r>
              <a:rPr lang="en-GB" dirty="0">
                <a:solidFill>
                  <a:srgbClr val="8D8959"/>
                </a:solidFill>
              </a:rPr>
              <a:t>False</a:t>
            </a:r>
            <a:r>
              <a:rPr lang="en-GB" dirty="0">
                <a:solidFill>
                  <a:srgbClr val="0070C0"/>
                </a:solidFill>
              </a:rPr>
              <a:t> </a:t>
            </a:r>
            <a:r>
              <a:rPr lang="en-GB" dirty="0"/>
              <a:t>depending on whether the key is in the dictionary</a:t>
            </a:r>
          </a:p>
          <a:p>
            <a:r>
              <a:rPr lang="en-GB" dirty="0"/>
              <a:t>Return the length of the dictionary</a:t>
            </a:r>
          </a:p>
          <a:p>
            <a:endParaRPr lang="en-GB" dirty="0"/>
          </a:p>
        </p:txBody>
      </p:sp>
    </p:spTree>
    <p:extLst>
      <p:ext uri="{BB962C8B-B14F-4D97-AF65-F5344CB8AC3E}">
        <p14:creationId xmlns:p14="http://schemas.microsoft.com/office/powerpoint/2010/main" val="993314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Dictionary and hashing</a:t>
            </a:r>
          </a:p>
        </p:txBody>
      </p:sp>
      <p:sp>
        <p:nvSpPr>
          <p:cNvPr id="3" name="Text Placeholder 2"/>
          <p:cNvSpPr>
            <a:spLocks noGrp="1"/>
          </p:cNvSpPr>
          <p:nvPr>
            <p:ph type="body" sz="quarter" idx="14"/>
          </p:nvPr>
        </p:nvSpPr>
        <p:spPr/>
        <p:txBody>
          <a:bodyPr/>
          <a:lstStyle/>
          <a:p>
            <a:r>
              <a:rPr lang="en-GB" dirty="0"/>
              <a:t>The </a:t>
            </a:r>
            <a:r>
              <a:rPr lang="en-GB" dirty="0">
                <a:solidFill>
                  <a:srgbClr val="8D8959"/>
                </a:solidFill>
              </a:rPr>
              <a:t>key:value</a:t>
            </a:r>
            <a:r>
              <a:rPr lang="en-GB" dirty="0"/>
              <a:t> pairs are not held in any particular sequence</a:t>
            </a:r>
          </a:p>
          <a:p>
            <a:r>
              <a:rPr lang="en-GB" dirty="0"/>
              <a:t>The address of the </a:t>
            </a:r>
            <a:r>
              <a:rPr lang="en-GB" dirty="0">
                <a:solidFill>
                  <a:srgbClr val="8D8959"/>
                </a:solidFill>
              </a:rPr>
              <a:t>key:value</a:t>
            </a:r>
            <a:r>
              <a:rPr lang="en-GB" dirty="0"/>
              <a:t> pair is calculated  using a hashing algorithm</a:t>
            </a:r>
          </a:p>
          <a:p>
            <a:endParaRPr lang="en-GB" dirty="0"/>
          </a:p>
        </p:txBody>
      </p:sp>
    </p:spTree>
    <p:extLst>
      <p:ext uri="{BB962C8B-B14F-4D97-AF65-F5344CB8AC3E}">
        <p14:creationId xmlns:p14="http://schemas.microsoft.com/office/powerpoint/2010/main" val="1581927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Searching large data sets</a:t>
            </a:r>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09323" y="3258127"/>
            <a:ext cx="3535679" cy="3302000"/>
          </a:xfrm>
          <a:prstGeom prst="rect">
            <a:avLst/>
          </a:prstGeom>
        </p:spPr>
      </p:pic>
      <p:sp>
        <p:nvSpPr>
          <p:cNvPr id="5" name="Text Placeholder 4"/>
          <p:cNvSpPr>
            <a:spLocks noGrp="1"/>
          </p:cNvSpPr>
          <p:nvPr>
            <p:ph type="body" sz="quarter" idx="14"/>
          </p:nvPr>
        </p:nvSpPr>
        <p:spPr/>
        <p:txBody>
          <a:bodyPr/>
          <a:lstStyle/>
          <a:p>
            <a:r>
              <a:rPr lang="en-GB" dirty="0"/>
              <a:t>Searching is an extremely common operation in data processing applications</a:t>
            </a:r>
          </a:p>
          <a:p>
            <a:pPr lvl="1"/>
            <a:r>
              <a:rPr lang="en-GB" dirty="0"/>
              <a:t>Can you think of examples of large datasets that frequently need to be searched?</a:t>
            </a:r>
          </a:p>
          <a:p>
            <a:endParaRPr lang="en-GB" dirty="0"/>
          </a:p>
        </p:txBody>
      </p:sp>
    </p:spTree>
    <p:extLst>
      <p:ext uri="{BB962C8B-B14F-4D97-AF65-F5344CB8AC3E}">
        <p14:creationId xmlns:p14="http://schemas.microsoft.com/office/powerpoint/2010/main" val="2900697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4</a:t>
            </a:r>
          </a:p>
        </p:txBody>
      </p:sp>
      <p:pic>
        <p:nvPicPr>
          <p:cNvPr id="3" name="Picture 2"/>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4968" y="2712569"/>
            <a:ext cx="5996094" cy="3837494"/>
          </a:xfrm>
          <a:prstGeom prst="rect">
            <a:avLst/>
          </a:prstGeom>
        </p:spPr>
      </p:pic>
      <p:sp>
        <p:nvSpPr>
          <p:cNvPr id="5" name="Text Placeholder 4"/>
          <p:cNvSpPr>
            <a:spLocks noGrp="1"/>
          </p:cNvSpPr>
          <p:nvPr>
            <p:ph type="body" sz="quarter" idx="14"/>
          </p:nvPr>
        </p:nvSpPr>
        <p:spPr/>
        <p:txBody>
          <a:bodyPr/>
          <a:lstStyle/>
          <a:p>
            <a:r>
              <a:rPr lang="en-GB" dirty="0"/>
              <a:t>Complete </a:t>
            </a:r>
            <a:r>
              <a:rPr lang="en-GB" b="1" dirty="0"/>
              <a:t>Task 3</a:t>
            </a:r>
            <a:r>
              <a:rPr lang="en-GB" dirty="0"/>
              <a:t> on the worksheet</a:t>
            </a:r>
          </a:p>
          <a:p>
            <a:endParaRPr lang="en-GB" dirty="0"/>
          </a:p>
        </p:txBody>
      </p:sp>
    </p:spTree>
    <p:extLst>
      <p:ext uri="{BB962C8B-B14F-4D97-AF65-F5344CB8AC3E}">
        <p14:creationId xmlns:p14="http://schemas.microsoft.com/office/powerpoint/2010/main" val="3161420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a:xfrm>
            <a:off x="724280" y="1704179"/>
            <a:ext cx="7797230" cy="5153821"/>
          </a:xfrm>
        </p:spPr>
        <p:txBody>
          <a:bodyPr/>
          <a:lstStyle/>
          <a:p>
            <a:pPr lvl="0"/>
            <a:r>
              <a:rPr lang="en-GB" dirty="0"/>
              <a:t>Define hashing in a single sentence</a:t>
            </a:r>
          </a:p>
          <a:p>
            <a:pPr lvl="0"/>
            <a:r>
              <a:rPr lang="en-GB" dirty="0"/>
              <a:t>Why do hashing algorithms use the ‘mod’ function?</a:t>
            </a:r>
          </a:p>
          <a:p>
            <a:pPr lvl="0"/>
            <a:r>
              <a:rPr lang="en-GB" dirty="0"/>
              <a:t>What problem is commonly encountered during hashing and how can it be handled?</a:t>
            </a:r>
          </a:p>
          <a:p>
            <a:pPr lvl="0"/>
            <a:r>
              <a:rPr lang="en-GB" dirty="0"/>
              <a:t>How are items found in a hash table?</a:t>
            </a:r>
          </a:p>
          <a:p>
            <a:pPr lvl="0"/>
            <a:r>
              <a:rPr lang="en-GB" dirty="0"/>
              <a:t>Define a dictionary in a single sentence</a:t>
            </a:r>
          </a:p>
          <a:p>
            <a:pPr lvl="0"/>
            <a:r>
              <a:rPr lang="en-GB" dirty="0"/>
              <a:t>What is the connection between hashing and a dictionary?</a:t>
            </a:r>
          </a:p>
        </p:txBody>
      </p:sp>
    </p:spTree>
    <p:extLst>
      <p:ext uri="{BB962C8B-B14F-4D97-AF65-F5344CB8AC3E}">
        <p14:creationId xmlns:p14="http://schemas.microsoft.com/office/powerpoint/2010/main" val="1056844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Extension</a:t>
            </a:r>
          </a:p>
        </p:txBody>
      </p:sp>
      <p:sp>
        <p:nvSpPr>
          <p:cNvPr id="3" name="Text Placeholder 2"/>
          <p:cNvSpPr>
            <a:spLocks noGrp="1"/>
          </p:cNvSpPr>
          <p:nvPr>
            <p:ph type="body" sz="quarter" idx="14"/>
          </p:nvPr>
        </p:nvSpPr>
        <p:spPr/>
        <p:txBody>
          <a:bodyPr/>
          <a:lstStyle/>
          <a:p>
            <a:r>
              <a:rPr lang="en-GB" dirty="0"/>
              <a:t>Remember, hashing and dictionaries are used when lots of searching is anticipated, so the cost of building the ADT is small in comparison to the saving in searching time</a:t>
            </a:r>
          </a:p>
          <a:p>
            <a:r>
              <a:rPr lang="en-GB" dirty="0"/>
              <a:t>How does deleting from a built-in dictionary data structure work?</a:t>
            </a:r>
          </a:p>
          <a:p>
            <a:r>
              <a:rPr lang="en-GB" dirty="0"/>
              <a:t>How does deleting from a hash table work?</a:t>
            </a:r>
          </a:p>
        </p:txBody>
      </p:sp>
    </p:spTree>
    <p:extLst>
      <p:ext uri="{BB962C8B-B14F-4D97-AF65-F5344CB8AC3E}">
        <p14:creationId xmlns:p14="http://schemas.microsoft.com/office/powerpoint/2010/main" val="1461154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0471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Searching methods</a:t>
            </a: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745" y="2961381"/>
            <a:ext cx="5006109" cy="3905855"/>
          </a:xfrm>
          <a:prstGeom prst="rect">
            <a:avLst/>
          </a:prstGeom>
        </p:spPr>
      </p:pic>
      <p:sp>
        <p:nvSpPr>
          <p:cNvPr id="3" name="Text Placeholder 2"/>
          <p:cNvSpPr>
            <a:spLocks noGrp="1"/>
          </p:cNvSpPr>
          <p:nvPr>
            <p:ph type="body" sz="quarter" idx="14"/>
          </p:nvPr>
        </p:nvSpPr>
        <p:spPr/>
        <p:txBody>
          <a:bodyPr/>
          <a:lstStyle/>
          <a:p>
            <a:r>
              <a:rPr lang="en-GB" dirty="0"/>
              <a:t>What searching methods can you think of?</a:t>
            </a:r>
          </a:p>
          <a:p>
            <a:r>
              <a:rPr lang="en-GB" dirty="0"/>
              <a:t>What state must the dataset be in before a particular searching method can be used?</a:t>
            </a:r>
          </a:p>
          <a:p>
            <a:endParaRPr lang="en-GB" dirty="0"/>
          </a:p>
          <a:p>
            <a:endParaRPr lang="en-GB" dirty="0"/>
          </a:p>
        </p:txBody>
      </p:sp>
    </p:spTree>
    <p:extLst>
      <p:ext uri="{BB962C8B-B14F-4D97-AF65-F5344CB8AC3E}">
        <p14:creationId xmlns:p14="http://schemas.microsoft.com/office/powerpoint/2010/main" val="1313815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Sequential and binary search</a:t>
            </a:r>
          </a:p>
        </p:txBody>
      </p:sp>
      <p:sp>
        <p:nvSpPr>
          <p:cNvPr id="3" name="Text Placeholder 2"/>
          <p:cNvSpPr>
            <a:spLocks noGrp="1"/>
          </p:cNvSpPr>
          <p:nvPr>
            <p:ph type="body" sz="quarter" idx="14"/>
          </p:nvPr>
        </p:nvSpPr>
        <p:spPr/>
        <p:txBody>
          <a:bodyPr/>
          <a:lstStyle/>
          <a:p>
            <a:r>
              <a:rPr lang="en-GB" dirty="0"/>
              <a:t>If a list of items is in random order, the only option is a sequential search</a:t>
            </a:r>
          </a:p>
          <a:p>
            <a:r>
              <a:rPr lang="en-GB" dirty="0"/>
              <a:t>If there are ten million items in the dataset, this could take a long time!</a:t>
            </a:r>
          </a:p>
          <a:p>
            <a:r>
              <a:rPr lang="en-GB" dirty="0"/>
              <a:t>A binary search will be quicker but can only be used if the data is kept in sorted order</a:t>
            </a:r>
          </a:p>
        </p:txBody>
      </p:sp>
    </p:spTree>
    <p:extLst>
      <p:ext uri="{BB962C8B-B14F-4D97-AF65-F5344CB8AC3E}">
        <p14:creationId xmlns:p14="http://schemas.microsoft.com/office/powerpoint/2010/main" val="281358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Hash table</a:t>
            </a:r>
          </a:p>
        </p:txBody>
      </p:sp>
      <p:sp>
        <p:nvSpPr>
          <p:cNvPr id="3" name="Text Placeholder 2"/>
          <p:cNvSpPr>
            <a:spLocks noGrp="1"/>
          </p:cNvSpPr>
          <p:nvPr>
            <p:ph type="body" sz="quarter" idx="14"/>
          </p:nvPr>
        </p:nvSpPr>
        <p:spPr>
          <a:xfrm>
            <a:off x="724280" y="1704179"/>
            <a:ext cx="7797230" cy="3487253"/>
          </a:xfrm>
        </p:spPr>
        <p:txBody>
          <a:bodyPr/>
          <a:lstStyle/>
          <a:p>
            <a:r>
              <a:rPr lang="en-GB" dirty="0"/>
              <a:t>Luckily, we can create an abstract data structure known as a </a:t>
            </a:r>
            <a:r>
              <a:rPr lang="en-GB" dirty="0">
                <a:solidFill>
                  <a:srgbClr val="8D8959"/>
                </a:solidFill>
              </a:rPr>
              <a:t>hash table </a:t>
            </a:r>
            <a:r>
              <a:rPr lang="en-GB" dirty="0"/>
              <a:t>which will find any record in the dataset almost instantly, no matter how large the dataset</a:t>
            </a:r>
          </a:p>
          <a:p>
            <a:r>
              <a:rPr lang="en-GB" dirty="0"/>
              <a:t>The address of the data item to be stored is calculated from the data itself, using a </a:t>
            </a:r>
            <a:r>
              <a:rPr lang="en-GB" dirty="0">
                <a:solidFill>
                  <a:srgbClr val="8D8959"/>
                </a:solidFill>
              </a:rPr>
              <a:t>hashing algorithm </a:t>
            </a:r>
          </a:p>
        </p:txBody>
      </p:sp>
    </p:spTree>
    <p:extLst>
      <p:ext uri="{BB962C8B-B14F-4D97-AF65-F5344CB8AC3E}">
        <p14:creationId xmlns:p14="http://schemas.microsoft.com/office/powerpoint/2010/main" val="1337577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Hashing definition</a:t>
            </a:r>
          </a:p>
        </p:txBody>
      </p:sp>
      <p:sp>
        <p:nvSpPr>
          <p:cNvPr id="3" name="Text Placeholder 2"/>
          <p:cNvSpPr>
            <a:spLocks noGrp="1"/>
          </p:cNvSpPr>
          <p:nvPr>
            <p:ph type="body" sz="quarter" idx="14"/>
          </p:nvPr>
        </p:nvSpPr>
        <p:spPr>
          <a:xfrm>
            <a:off x="724280" y="1704179"/>
            <a:ext cx="7797230" cy="4136784"/>
          </a:xfrm>
        </p:spPr>
        <p:txBody>
          <a:bodyPr/>
          <a:lstStyle/>
          <a:p>
            <a:r>
              <a:rPr lang="en-GB" dirty="0"/>
              <a:t>Large data sets can be organised so each record is assigned a unique address</a:t>
            </a:r>
          </a:p>
          <a:p>
            <a:r>
              <a:rPr lang="en-GB" dirty="0"/>
              <a:t>This unique address is calculated using a </a:t>
            </a:r>
            <a:r>
              <a:rPr lang="en-GB" dirty="0">
                <a:solidFill>
                  <a:srgbClr val="8D8959"/>
                </a:solidFill>
              </a:rPr>
              <a:t>hashing algorithm </a:t>
            </a:r>
            <a:r>
              <a:rPr lang="en-GB" dirty="0"/>
              <a:t>or</a:t>
            </a:r>
            <a:r>
              <a:rPr lang="en-GB" dirty="0">
                <a:solidFill>
                  <a:srgbClr val="0070C0"/>
                </a:solidFill>
              </a:rPr>
              <a:t> </a:t>
            </a:r>
            <a:r>
              <a:rPr lang="en-GB" dirty="0">
                <a:solidFill>
                  <a:srgbClr val="8D8959"/>
                </a:solidFill>
              </a:rPr>
              <a:t>hash function</a:t>
            </a:r>
          </a:p>
          <a:p>
            <a:pPr lvl="1"/>
            <a:r>
              <a:rPr lang="en-GB" dirty="0"/>
              <a:t>The algorithm uses some part of the record (e.g. the primary key) to map the record to a unique destination address </a:t>
            </a:r>
          </a:p>
          <a:p>
            <a:r>
              <a:rPr lang="en-GB" dirty="0"/>
              <a:t>The resulting data structure used to store the data is called a</a:t>
            </a:r>
            <a:r>
              <a:rPr lang="en-GB" dirty="0">
                <a:solidFill>
                  <a:srgbClr val="0070C0"/>
                </a:solidFill>
              </a:rPr>
              <a:t> </a:t>
            </a:r>
            <a:r>
              <a:rPr lang="en-GB" dirty="0">
                <a:solidFill>
                  <a:srgbClr val="8D8959"/>
                </a:solidFill>
              </a:rPr>
              <a:t>hash table</a:t>
            </a:r>
          </a:p>
        </p:txBody>
      </p:sp>
    </p:spTree>
    <p:extLst>
      <p:ext uri="{BB962C8B-B14F-4D97-AF65-F5344CB8AC3E}">
        <p14:creationId xmlns:p14="http://schemas.microsoft.com/office/powerpoint/2010/main" val="1171850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 simple hashing algorithm</a:t>
            </a:r>
          </a:p>
        </p:txBody>
      </p:sp>
      <p:sp>
        <p:nvSpPr>
          <p:cNvPr id="3" name="Text Placeholder 2"/>
          <p:cNvSpPr>
            <a:spLocks noGrp="1"/>
          </p:cNvSpPr>
          <p:nvPr>
            <p:ph type="body" sz="quarter" idx="14"/>
          </p:nvPr>
        </p:nvSpPr>
        <p:spPr>
          <a:xfrm>
            <a:off x="724280" y="1704179"/>
            <a:ext cx="7797230" cy="4398041"/>
          </a:xfrm>
        </p:spPr>
        <p:txBody>
          <a:bodyPr/>
          <a:lstStyle/>
          <a:p>
            <a:r>
              <a:rPr lang="en-GB" dirty="0"/>
              <a:t>A simple hashing algorithm is to assign, for example, 1000 slots to hold records which each have a 4-digit key </a:t>
            </a:r>
          </a:p>
          <a:p>
            <a:r>
              <a:rPr lang="en-GB" dirty="0"/>
              <a:t>Divide the key by the number of slots and find the remainder, which is the address</a:t>
            </a:r>
          </a:p>
          <a:p>
            <a:pPr marL="0" indent="0" algn="ctr">
              <a:spcBef>
                <a:spcPts val="1800"/>
              </a:spcBef>
              <a:spcAft>
                <a:spcPts val="2400"/>
              </a:spcAft>
              <a:buNone/>
            </a:pPr>
            <a:r>
              <a:rPr lang="en-GB" b="1" dirty="0">
                <a:solidFill>
                  <a:srgbClr val="6C6F59"/>
                </a:solidFill>
                <a:latin typeface="Consolas" panose="020B0609020204030204" pitchFamily="49" charset="0"/>
              </a:rPr>
              <a:t>Address </a:t>
            </a:r>
            <a:r>
              <a:rPr lang="en-GB" b="1" dirty="0">
                <a:solidFill>
                  <a:srgbClr val="6C6F59"/>
                </a:solidFill>
                <a:latin typeface="Consolas" panose="020B0609020204030204" pitchFamily="49" charset="0"/>
                <a:sym typeface="Wingdings" panose="05000000000000000000" pitchFamily="2" charset="2"/>
              </a:rPr>
              <a:t> key mod (number of slots)</a:t>
            </a:r>
          </a:p>
          <a:p>
            <a:pPr lvl="1"/>
            <a:r>
              <a:rPr lang="en-GB" dirty="0">
                <a:sym typeface="Wingdings" panose="05000000000000000000" pitchFamily="2" charset="2"/>
              </a:rPr>
              <a:t>Calculate the addresses of: </a:t>
            </a:r>
            <a:r>
              <a:rPr lang="en-GB" dirty="0">
                <a:solidFill>
                  <a:srgbClr val="8D8959"/>
                </a:solidFill>
                <a:sym typeface="Wingdings" panose="05000000000000000000" pitchFamily="2" charset="2"/>
              </a:rPr>
              <a:t>0287, 0999, 1074, 9074, 3287 </a:t>
            </a:r>
          </a:p>
          <a:p>
            <a:pPr lvl="1"/>
            <a:r>
              <a:rPr lang="en-GB" dirty="0">
                <a:sym typeface="Wingdings" panose="05000000000000000000" pitchFamily="2" charset="2"/>
              </a:rPr>
              <a:t>What is the problem with this algorithm?</a:t>
            </a:r>
          </a:p>
        </p:txBody>
      </p:sp>
    </p:spTree>
    <p:extLst>
      <p:ext uri="{BB962C8B-B14F-4D97-AF65-F5344CB8AC3E}">
        <p14:creationId xmlns:p14="http://schemas.microsoft.com/office/powerpoint/2010/main" val="2402179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Collisions</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07482" y="3268431"/>
            <a:ext cx="5399719" cy="3590811"/>
          </a:xfrm>
          <a:prstGeom prst="rect">
            <a:avLst/>
          </a:prstGeom>
        </p:spPr>
      </p:pic>
      <p:sp>
        <p:nvSpPr>
          <p:cNvPr id="3" name="Text Placeholder 2"/>
          <p:cNvSpPr>
            <a:spLocks noGrp="1"/>
          </p:cNvSpPr>
          <p:nvPr>
            <p:ph type="body" sz="quarter" idx="14"/>
          </p:nvPr>
        </p:nvSpPr>
        <p:spPr/>
        <p:txBody>
          <a:bodyPr/>
          <a:lstStyle/>
          <a:p>
            <a:r>
              <a:rPr lang="en-GB" dirty="0"/>
              <a:t>A </a:t>
            </a:r>
            <a:r>
              <a:rPr lang="en-GB" dirty="0">
                <a:solidFill>
                  <a:srgbClr val="8D8959"/>
                </a:solidFill>
              </a:rPr>
              <a:t>collision</a:t>
            </a:r>
            <a:r>
              <a:rPr lang="en-GB" dirty="0"/>
              <a:t> happens when an algorithm generates the same address for different primary keys</a:t>
            </a:r>
          </a:p>
          <a:p>
            <a:r>
              <a:rPr lang="en-GB" dirty="0">
                <a:latin typeface="Arial" panose="020B0604020202020204" pitchFamily="34" charset="0"/>
                <a:cs typeface="Arial" panose="020B0604020202020204" pitchFamily="34" charset="0"/>
              </a:rPr>
              <a:t>A collision is sometimes referred to as a </a:t>
            </a:r>
            <a:r>
              <a:rPr lang="en-GB" dirty="0">
                <a:solidFill>
                  <a:srgbClr val="8D8959"/>
                </a:solidFill>
              </a:rPr>
              <a:t>synonym</a:t>
            </a:r>
            <a:r>
              <a:rPr lang="en-GB" dirty="0">
                <a:latin typeface="Arial" panose="020B0604020202020204" pitchFamily="34" charset="0"/>
                <a:cs typeface="Arial" panose="020B0604020202020204" pitchFamily="34" charset="0"/>
              </a:rPr>
              <a:t>  </a:t>
            </a:r>
          </a:p>
          <a:p>
            <a:pPr lvl="1"/>
            <a:r>
              <a:rPr lang="en-GB" dirty="0">
                <a:latin typeface="Arial" panose="020B0604020202020204" pitchFamily="34" charset="0"/>
                <a:cs typeface="Arial" panose="020B0604020202020204" pitchFamily="34" charset="0"/>
              </a:rPr>
              <a:t>However good the hashing algorithm is, it is impossible to avoid collisions</a:t>
            </a:r>
          </a:p>
        </p:txBody>
      </p:sp>
    </p:spTree>
    <p:extLst>
      <p:ext uri="{BB962C8B-B14F-4D97-AF65-F5344CB8AC3E}">
        <p14:creationId xmlns:p14="http://schemas.microsoft.com/office/powerpoint/2010/main" val="3590668844"/>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Unit 7</Template>
  <TotalTime>5602</TotalTime>
  <Words>1561</Words>
  <Application>Microsoft Office PowerPoint</Application>
  <PresentationFormat>On-screen Show (4:3)</PresentationFormat>
  <Paragraphs>251</Paragraphs>
  <Slides>33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Museo 100</vt:lpstr>
      <vt:lpstr>SimSun</vt:lpstr>
      <vt:lpstr>Wingdings</vt:lpstr>
      <vt:lpstr>Museo900-Regular</vt:lpstr>
      <vt:lpstr>Consolas</vt:lpstr>
      <vt:lpstr>Museo 900</vt:lpstr>
      <vt:lpstr>Museo 700</vt:lpstr>
      <vt:lpstr>Calibri</vt:lpstr>
      <vt:lpstr>Arial</vt:lpstr>
      <vt:lpstr>Museo 500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Leonora Sheppard</dc:creator>
  <cp:lastModifiedBy>Robert Heathcote</cp:lastModifiedBy>
  <cp:revision>98</cp:revision>
  <dcterms:created xsi:type="dcterms:W3CDTF">2015-10-08T09:44:01Z</dcterms:created>
  <dcterms:modified xsi:type="dcterms:W3CDTF">2016-10-19T12:43:00Z</dcterms:modified>
</cp:coreProperties>
</file>