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8"/>
  </p:notesMasterIdLst>
  <p:sldIdLst>
    <p:sldId id="257" r:id="rId5"/>
    <p:sldId id="258" r:id="rId6"/>
    <p:sldId id="292" r:id="rId7"/>
    <p:sldId id="295" r:id="rId8"/>
    <p:sldId id="294" r:id="rId9"/>
    <p:sldId id="296" r:id="rId10"/>
    <p:sldId id="297" r:id="rId11"/>
    <p:sldId id="309" r:id="rId12"/>
    <p:sldId id="310" r:id="rId13"/>
    <p:sldId id="322" r:id="rId14"/>
    <p:sldId id="311" r:id="rId15"/>
    <p:sldId id="313" r:id="rId16"/>
    <p:sldId id="321" r:id="rId17"/>
    <p:sldId id="314" r:id="rId18"/>
    <p:sldId id="319" r:id="rId19"/>
    <p:sldId id="315" r:id="rId20"/>
    <p:sldId id="316" r:id="rId21"/>
    <p:sldId id="323" r:id="rId22"/>
    <p:sldId id="320" r:id="rId23"/>
    <p:sldId id="324" r:id="rId24"/>
    <p:sldId id="325" r:id="rId25"/>
    <p:sldId id="327" r:id="rId26"/>
    <p:sldId id="259" r:id="rId27"/>
  </p:sldIdLst>
  <p:sldSz cx="9144000" cy="6858000" type="screen4x3"/>
  <p:notesSz cx="6797675" cy="9926638"/>
  <p:embeddedFontLst>
    <p:embeddedFont>
      <p:font typeface="Museo 900" panose="02000000000000000000" pitchFamily="2" charset="0"/>
      <p:bold r:id="rId29"/>
    </p:embeddedFont>
    <p:embeddedFont>
      <p:font typeface="Museo 500" panose="02000000000000000000" pitchFamily="2" charset="0"/>
      <p:regular r:id="rId30"/>
    </p:embeddedFont>
    <p:embeddedFont>
      <p:font typeface="Calibri" panose="020F0502020204030204" pitchFamily="34" charset="0"/>
      <p:regular r:id="rId31"/>
      <p:bold r:id="rId32"/>
      <p:italic r:id="rId33"/>
      <p:boldItalic r:id="rId34"/>
    </p:embeddedFont>
    <p:embeddedFont>
      <p:font typeface="Museo900-Regular" panose="02000000000000000000" pitchFamily="2" charset="0"/>
      <p:bold r:id="rId35"/>
    </p:embeddedFont>
    <p:embeddedFont>
      <p:font typeface="Museo 700" panose="02000000000000000000" pitchFamily="2" charset="0"/>
      <p:bold r:id="rId36"/>
    </p:embeddedFont>
    <p:embeddedFont>
      <p:font typeface="Museo 100" panose="02000000000000000000" pitchFamily="2"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7"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F9F4"/>
    <a:srgbClr val="010101"/>
    <a:srgbClr val="647386"/>
    <a:srgbClr val="EB541E"/>
    <a:srgbClr val="20692A"/>
    <a:srgbClr val="C1C6CC"/>
    <a:srgbClr val="D1DA2E"/>
    <a:srgbClr val="571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3" autoAdjust="0"/>
    <p:restoredTop sz="94669"/>
  </p:normalViewPr>
  <p:slideViewPr>
    <p:cSldViewPr snapToGrid="0">
      <p:cViewPr varScale="1">
        <p:scale>
          <a:sx n="111" d="100"/>
          <a:sy n="111" d="100"/>
        </p:scale>
        <p:origin x="1134" y="96"/>
      </p:cViewPr>
      <p:guideLst>
        <p:guide orient="horz" pos="2407"/>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Gray" userId="3900aca3-aa6e-4813-b4e0-c02f9e48a0aa" providerId="ADAL" clId="{8A3E64E5-EE49-4D36-BB55-A94F6D1661C9}"/>
    <pc:docChg chg="undo modSld modMainMaster">
      <pc:chgData name="Andy Gray" userId="3900aca3-aa6e-4813-b4e0-c02f9e48a0aa" providerId="ADAL" clId="{8A3E64E5-EE49-4D36-BB55-A94F6D1661C9}" dt="2018-06-28T11:19:39.750" v="60" actId="1035"/>
      <pc:docMkLst>
        <pc:docMk/>
      </pc:docMkLst>
      <pc:sldChg chg="modSp">
        <pc:chgData name="Andy Gray" userId="3900aca3-aa6e-4813-b4e0-c02f9e48a0aa" providerId="ADAL" clId="{8A3E64E5-EE49-4D36-BB55-A94F6D1661C9}" dt="2018-06-28T11:13:11.834" v="0" actId="14100"/>
        <pc:sldMkLst>
          <pc:docMk/>
          <pc:sldMk cId="2819996977" sldId="257"/>
        </pc:sldMkLst>
        <pc:spChg chg="mod">
          <ac:chgData name="Andy Gray" userId="3900aca3-aa6e-4813-b4e0-c02f9e48a0aa" providerId="ADAL" clId="{8A3E64E5-EE49-4D36-BB55-A94F6D1661C9}" dt="2018-06-28T11:13:11.834" v="0" actId="14100"/>
          <ac:spMkLst>
            <pc:docMk/>
            <pc:sldMk cId="2819996977" sldId="257"/>
            <ac:spMk id="9" creationId="{9B940526-E652-49E9-80CD-519D5A66C408}"/>
          </ac:spMkLst>
        </pc:spChg>
      </pc:sldChg>
      <pc:sldChg chg="modSp">
        <pc:chgData name="Andy Gray" userId="3900aca3-aa6e-4813-b4e0-c02f9e48a0aa" providerId="ADAL" clId="{8A3E64E5-EE49-4D36-BB55-A94F6D1661C9}" dt="2018-06-28T11:15:23.462" v="19" actId="1035"/>
        <pc:sldMkLst>
          <pc:docMk/>
          <pc:sldMk cId="1841545939" sldId="292"/>
        </pc:sldMkLst>
        <pc:picChg chg="mod">
          <ac:chgData name="Andy Gray" userId="3900aca3-aa6e-4813-b4e0-c02f9e48a0aa" providerId="ADAL" clId="{8A3E64E5-EE49-4D36-BB55-A94F6D1661C9}" dt="2018-06-28T11:15:23.462" v="19" actId="1035"/>
          <ac:picMkLst>
            <pc:docMk/>
            <pc:sldMk cId="1841545939" sldId="292"/>
            <ac:picMk id="6" creationId="{5BB5F85F-A62E-4322-BCBB-C71127C1F47D}"/>
          </ac:picMkLst>
        </pc:picChg>
      </pc:sldChg>
      <pc:sldChg chg="modSp">
        <pc:chgData name="Andy Gray" userId="3900aca3-aa6e-4813-b4e0-c02f9e48a0aa" providerId="ADAL" clId="{8A3E64E5-EE49-4D36-BB55-A94F6D1661C9}" dt="2018-06-28T11:17:36.900" v="21" actId="732"/>
        <pc:sldMkLst>
          <pc:docMk/>
          <pc:sldMk cId="2011148388" sldId="297"/>
        </pc:sldMkLst>
        <pc:picChg chg="mod modCrop">
          <ac:chgData name="Andy Gray" userId="3900aca3-aa6e-4813-b4e0-c02f9e48a0aa" providerId="ADAL" clId="{8A3E64E5-EE49-4D36-BB55-A94F6D1661C9}" dt="2018-06-28T11:17:36.900" v="21" actId="732"/>
          <ac:picMkLst>
            <pc:docMk/>
            <pc:sldMk cId="2011148388" sldId="297"/>
            <ac:picMk id="5" creationId="{812BFE95-BF3C-463D-9885-B1A47CC6EA37}"/>
          </ac:picMkLst>
        </pc:picChg>
      </pc:sldChg>
      <pc:sldChg chg="modSp">
        <pc:chgData name="Andy Gray" userId="3900aca3-aa6e-4813-b4e0-c02f9e48a0aa" providerId="ADAL" clId="{8A3E64E5-EE49-4D36-BB55-A94F6D1661C9}" dt="2018-06-28T11:19:39.750" v="60" actId="1035"/>
        <pc:sldMkLst>
          <pc:docMk/>
          <pc:sldMk cId="15333773" sldId="314"/>
        </pc:sldMkLst>
        <pc:picChg chg="mod">
          <ac:chgData name="Andy Gray" userId="3900aca3-aa6e-4813-b4e0-c02f9e48a0aa" providerId="ADAL" clId="{8A3E64E5-EE49-4D36-BB55-A94F6D1661C9}" dt="2018-06-28T11:18:17.421" v="31" actId="1036"/>
          <ac:picMkLst>
            <pc:docMk/>
            <pc:sldMk cId="15333773" sldId="314"/>
            <ac:picMk id="6" creationId="{BD461A87-F5D4-4F3E-9D18-B4B75EDD6B52}"/>
          </ac:picMkLst>
        </pc:picChg>
        <pc:picChg chg="mod">
          <ac:chgData name="Andy Gray" userId="3900aca3-aa6e-4813-b4e0-c02f9e48a0aa" providerId="ADAL" clId="{8A3E64E5-EE49-4D36-BB55-A94F6D1661C9}" dt="2018-06-28T11:19:20.422" v="56" actId="1035"/>
          <ac:picMkLst>
            <pc:docMk/>
            <pc:sldMk cId="15333773" sldId="314"/>
            <ac:picMk id="11" creationId="{23F45C2E-BDFA-401E-B3AD-5B42586B8533}"/>
          </ac:picMkLst>
        </pc:picChg>
        <pc:picChg chg="mod">
          <ac:chgData name="Andy Gray" userId="3900aca3-aa6e-4813-b4e0-c02f9e48a0aa" providerId="ADAL" clId="{8A3E64E5-EE49-4D36-BB55-A94F6D1661C9}" dt="2018-06-28T11:19:39.750" v="60" actId="1035"/>
          <ac:picMkLst>
            <pc:docMk/>
            <pc:sldMk cId="15333773" sldId="314"/>
            <ac:picMk id="12" creationId="{A2176335-F372-4F98-8D4E-5C4D40C9CB30}"/>
          </ac:picMkLst>
        </pc:picChg>
        <pc:picChg chg="mod">
          <ac:chgData name="Andy Gray" userId="3900aca3-aa6e-4813-b4e0-c02f9e48a0aa" providerId="ADAL" clId="{8A3E64E5-EE49-4D36-BB55-A94F6D1661C9}" dt="2018-06-28T11:19:00.468" v="52" actId="1036"/>
          <ac:picMkLst>
            <pc:docMk/>
            <pc:sldMk cId="15333773" sldId="314"/>
            <ac:picMk id="13" creationId="{79DAC363-EEA4-4E46-8319-1419D2FDC03D}"/>
          </ac:picMkLst>
        </pc:picChg>
      </pc:sldChg>
      <pc:sldMasterChg chg="delSldLayout modSldLayout">
        <pc:chgData name="Andy Gray" userId="3900aca3-aa6e-4813-b4e0-c02f9e48a0aa" providerId="ADAL" clId="{8A3E64E5-EE49-4D36-BB55-A94F6D1661C9}" dt="2018-06-28T11:14:58.300" v="2" actId="14100"/>
        <pc:sldMasterMkLst>
          <pc:docMk/>
          <pc:sldMasterMk cId="1310585009" sldId="2147483648"/>
        </pc:sldMasterMkLst>
        <pc:sldLayoutChg chg="del">
          <pc:chgData name="Andy Gray" userId="3900aca3-aa6e-4813-b4e0-c02f9e48a0aa" providerId="ADAL" clId="{8A3E64E5-EE49-4D36-BB55-A94F6D1661C9}" dt="2018-06-28T11:13:24.485" v="1" actId="2696"/>
          <pc:sldLayoutMkLst>
            <pc:docMk/>
            <pc:sldMasterMk cId="1310585009" sldId="2147483648"/>
            <pc:sldLayoutMk cId="3599343734" sldId="2147483650"/>
          </pc:sldLayoutMkLst>
        </pc:sldLayoutChg>
        <pc:sldLayoutChg chg="modSp">
          <pc:chgData name="Andy Gray" userId="3900aca3-aa6e-4813-b4e0-c02f9e48a0aa" providerId="ADAL" clId="{8A3E64E5-EE49-4D36-BB55-A94F6D1661C9}" dt="2018-06-28T11:14:58.300" v="2" actId="14100"/>
          <pc:sldLayoutMkLst>
            <pc:docMk/>
            <pc:sldMasterMk cId="1310585009" sldId="2147483648"/>
            <pc:sldLayoutMk cId="3599343734" sldId="2147483657"/>
          </pc:sldLayoutMkLst>
          <pc:cxnChg chg="mod">
            <ac:chgData name="Andy Gray" userId="3900aca3-aa6e-4813-b4e0-c02f9e48a0aa" providerId="ADAL" clId="{8A3E64E5-EE49-4D36-BB55-A94F6D1661C9}" dt="2018-06-28T11:14:58.300" v="2" actId="14100"/>
            <ac:cxnSpMkLst>
              <pc:docMk/>
              <pc:sldMasterMk cId="1310585009" sldId="2147483648"/>
              <pc:sldLayoutMk cId="3599343734" sldId="2147483657"/>
              <ac:cxnSpMk id="8" creationId="{00000000-0000-0000-0000-000000000000}"/>
            </ac:cxnSpMkLst>
          </pc:cxn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6/28/2018</a:t>
            </a:fld>
            <a:endParaRPr lang="en-US"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dirty="0"/>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647386"/>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323376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EB541E"/>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1EECBDC-CA8A-484D-96B6-AC97B133391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47386"/>
                </a:solidFill>
                <a:latin typeface="Arial"/>
                <a:cs typeface="Arial"/>
              </a:defRPr>
            </a:lvl2pPr>
            <a:lvl3pPr marL="723900" indent="-279400">
              <a:lnSpc>
                <a:spcPct val="100000"/>
              </a:lnSpc>
              <a:buFont typeface="Arial"/>
              <a:buChar char="•"/>
              <a:defRPr lang="en-US" sz="2000" kern="1200" baseline="0" dirty="0" smtClean="0">
                <a:solidFill>
                  <a:srgbClr val="EB541E"/>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Modelling, testing, marketing and scheduling</a:t>
            </a:r>
          </a:p>
          <a:p>
            <a:pPr>
              <a:spcBef>
                <a:spcPts val="288"/>
              </a:spcBef>
            </a:pPr>
            <a:r>
              <a:rPr lang="en-GB" sz="1200" b="0" dirty="0">
                <a:solidFill>
                  <a:srgbClr val="FFFFFF"/>
                </a:solidFill>
                <a:effectLst>
                  <a:glow rad="228600">
                    <a:schemeClr val="tx1">
                      <a:alpha val="40000"/>
                    </a:schemeClr>
                  </a:glow>
                </a:effectLst>
                <a:latin typeface="Arial"/>
                <a:cs typeface="Arial"/>
              </a:rPr>
              <a:t>Unit 10 Modern industrial and commercial practice</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47386"/>
                </a:solidFill>
                <a:latin typeface="Arial"/>
                <a:cs typeface="Arial"/>
              </a:defRPr>
            </a:lvl2pPr>
            <a:lvl3pPr marL="723900" indent="-279400">
              <a:lnSpc>
                <a:spcPct val="100000"/>
              </a:lnSpc>
              <a:buFont typeface="Arial"/>
              <a:buChar char="•"/>
              <a:defRPr lang="en-US" sz="2000" kern="1200" baseline="0" dirty="0" smtClean="0">
                <a:solidFill>
                  <a:srgbClr val="EB541E"/>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C98C4A0C-2ED7-4D75-8CFC-EA1427D087F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1" name="Picture 10">
            <a:extLst>
              <a:ext uri="{FF2B5EF4-FFF2-40B4-BE49-F238E27FC236}">
                <a16:creationId xmlns:a16="http://schemas.microsoft.com/office/drawing/2014/main" id="{9E5ACF4B-DCE5-4DAD-9DDA-C4E5AF633FC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12" name="TextBox 11">
            <a:extLst>
              <a:ext uri="{FF2B5EF4-FFF2-40B4-BE49-F238E27FC236}">
                <a16:creationId xmlns:a16="http://schemas.microsoft.com/office/drawing/2014/main" id="{9D2E2382-5547-4D30-B8AB-864E4847C3C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Modelling, testing, marketing and scheduling</a:t>
            </a:r>
          </a:p>
          <a:p>
            <a:pPr>
              <a:spcBef>
                <a:spcPts val="288"/>
              </a:spcBef>
            </a:pPr>
            <a:r>
              <a:rPr lang="en-GB" sz="1200" b="0" dirty="0">
                <a:solidFill>
                  <a:srgbClr val="FFFFFF"/>
                </a:solidFill>
                <a:effectLst>
                  <a:glow rad="228600">
                    <a:schemeClr val="tx1">
                      <a:alpha val="40000"/>
                    </a:schemeClr>
                  </a:glow>
                </a:effectLst>
                <a:latin typeface="Arial"/>
                <a:cs typeface="Arial"/>
              </a:rPr>
              <a:t>Unit 10 Modern industrial and commercial practice</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47386"/>
                </a:solidFill>
                <a:latin typeface="Arial"/>
                <a:cs typeface="Arial"/>
              </a:defRPr>
            </a:lvl2pPr>
            <a:lvl3pPr marL="723900" indent="-279400">
              <a:lnSpc>
                <a:spcPct val="100000"/>
              </a:lnSpc>
              <a:buFont typeface="Arial"/>
              <a:buChar char="•"/>
              <a:defRPr lang="en-US" sz="2000" kern="1200" baseline="0" dirty="0" smtClean="0">
                <a:solidFill>
                  <a:srgbClr val="EB541E"/>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DE5C4DC5-C6AB-4F00-B4AA-CB42CF57A2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a:extLst>
              <a:ext uri="{FF2B5EF4-FFF2-40B4-BE49-F238E27FC236}">
                <a16:creationId xmlns:a16="http://schemas.microsoft.com/office/drawing/2014/main" id="{7D9A1914-8138-4451-B41C-77B5469E74D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Modelling, testing, marketing and scheduling</a:t>
            </a:r>
          </a:p>
          <a:p>
            <a:pPr>
              <a:spcBef>
                <a:spcPts val="288"/>
              </a:spcBef>
            </a:pPr>
            <a:r>
              <a:rPr lang="en-GB" sz="1200" b="0" dirty="0">
                <a:solidFill>
                  <a:srgbClr val="FFFFFF"/>
                </a:solidFill>
                <a:effectLst>
                  <a:glow rad="228600">
                    <a:schemeClr val="tx1">
                      <a:alpha val="40000"/>
                    </a:schemeClr>
                  </a:glow>
                </a:effectLst>
                <a:latin typeface="Arial"/>
                <a:cs typeface="Arial"/>
              </a:rPr>
              <a:t>Unit 10 Modern industrial and commercial practice</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47386"/>
                </a:solidFill>
                <a:latin typeface="Arial"/>
                <a:cs typeface="Arial"/>
              </a:defRPr>
            </a:lvl2pPr>
            <a:lvl3pPr marL="723900" indent="-279400">
              <a:lnSpc>
                <a:spcPct val="100000"/>
              </a:lnSpc>
              <a:buFont typeface="Arial"/>
              <a:buChar char="•"/>
              <a:defRPr lang="en-US" sz="2000" kern="1200" baseline="0" dirty="0" smtClean="0">
                <a:solidFill>
                  <a:srgbClr val="EB541E"/>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9D69CB06-9362-4289-95C0-AE4C43EFBA8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3" name="TextBox 12">
            <a:extLst>
              <a:ext uri="{FF2B5EF4-FFF2-40B4-BE49-F238E27FC236}">
                <a16:creationId xmlns:a16="http://schemas.microsoft.com/office/drawing/2014/main" id="{84F82217-F7F2-4AC5-A62B-9F32E25F2E3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Modelling, testing, marketing and scheduling</a:t>
            </a:r>
          </a:p>
          <a:p>
            <a:pPr>
              <a:spcBef>
                <a:spcPts val="288"/>
              </a:spcBef>
            </a:pPr>
            <a:r>
              <a:rPr lang="en-GB" sz="1200" b="0" dirty="0">
                <a:solidFill>
                  <a:srgbClr val="FFFFFF"/>
                </a:solidFill>
                <a:effectLst>
                  <a:glow rad="228600">
                    <a:schemeClr val="tx1">
                      <a:alpha val="40000"/>
                    </a:schemeClr>
                  </a:glow>
                </a:effectLst>
                <a:latin typeface="Arial"/>
                <a:cs typeface="Arial"/>
              </a:rPr>
              <a:t>Unit 10 Modern industrial and commercial practice</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2018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a:extLst>
              <a:ext uri="{FF2B5EF4-FFF2-40B4-BE49-F238E27FC236}">
                <a16:creationId xmlns:a16="http://schemas.microsoft.com/office/drawing/2014/main" id="{810084B1-5ED5-4B42-A00A-1413E6B0F7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7" name="Picture 6">
            <a:extLst>
              <a:ext uri="{FF2B5EF4-FFF2-40B4-BE49-F238E27FC236}">
                <a16:creationId xmlns:a16="http://schemas.microsoft.com/office/drawing/2014/main" id="{122447DD-E526-4A09-BD02-515623EFFF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10" name="TextBox 9">
            <a:extLst>
              <a:ext uri="{FF2B5EF4-FFF2-40B4-BE49-F238E27FC236}">
                <a16:creationId xmlns:a16="http://schemas.microsoft.com/office/drawing/2014/main" id="{BFE4B436-98A7-43F8-8701-380A9B7B88C0}"/>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Modelling, testing, marketing and scheduling</a:t>
            </a:r>
          </a:p>
          <a:p>
            <a:pPr>
              <a:spcBef>
                <a:spcPts val="288"/>
              </a:spcBef>
            </a:pPr>
            <a:r>
              <a:rPr lang="en-GB" sz="1200" b="0" dirty="0">
                <a:solidFill>
                  <a:srgbClr val="FFFFFF"/>
                </a:solidFill>
                <a:effectLst>
                  <a:glow rad="228600">
                    <a:schemeClr val="tx1">
                      <a:alpha val="40000"/>
                    </a:schemeClr>
                  </a:glow>
                </a:effectLst>
                <a:latin typeface="Arial"/>
                <a:cs typeface="Arial"/>
              </a:rPr>
              <a:t>Unit 10 Modern industrial and commercial practice</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pc="0" dirty="0">
                <a:latin typeface="Museo 700" panose="02000000000000000000" pitchFamily="50" charset="0"/>
              </a:rPr>
              <a:t>AQA</a:t>
            </a:r>
            <a:endParaRPr lang="en-US" b="0" spc="0" dirty="0">
              <a:latin typeface="Museo900-Regular"/>
              <a:cs typeface="Museo900-Regular"/>
            </a:endParaRPr>
          </a:p>
          <a:p>
            <a:pPr lvl="2">
              <a:spcAft>
                <a:spcPts val="800"/>
              </a:spcAft>
            </a:pPr>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647386"/>
                </a:solidFill>
                <a:latin typeface="Museo 100" panose="02000000000000000000" pitchFamily="50" charset="0"/>
              </a:rPr>
              <a:t>7552</a:t>
            </a:r>
            <a:endParaRPr lang="en-GB" dirty="0">
              <a:solidFill>
                <a:srgbClr val="647386"/>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599" y="1841231"/>
            <a:ext cx="2971801"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200"/>
              </a:spcAft>
            </a:pPr>
            <a:r>
              <a:rPr lang="en-GB" sz="2300" spc="0" dirty="0">
                <a:latin typeface="Museo 900" panose="02000000000000000000" pitchFamily="2" charset="0"/>
              </a:rPr>
              <a:t>Modelling, testing, marketing and scheduling</a:t>
            </a:r>
          </a:p>
          <a:p>
            <a:pPr>
              <a:lnSpc>
                <a:spcPts val="2000"/>
              </a:lnSpc>
              <a:spcBef>
                <a:spcPts val="1100"/>
              </a:spcBef>
            </a:pPr>
            <a:r>
              <a:rPr lang="en-US" sz="1800" b="0" spc="0" dirty="0">
                <a:latin typeface="Museo 100" panose="02000000000000000000" pitchFamily="2" charset="0"/>
              </a:rPr>
              <a:t>Unit 10 </a:t>
            </a:r>
            <a:br>
              <a:rPr lang="en-US" sz="1800" b="0" spc="0" dirty="0">
                <a:latin typeface="Museo 100" panose="02000000000000000000" pitchFamily="2" charset="0"/>
              </a:rPr>
            </a:br>
            <a:r>
              <a:rPr lang="en-GB" sz="1800" b="0" spc="0" dirty="0">
                <a:latin typeface="Museo 100" panose="02000000000000000000" pitchFamily="2" charset="0"/>
              </a:rPr>
              <a:t>Modern industrial and commercial practice</a:t>
            </a:r>
            <a:endParaRPr lang="en-US" sz="1800" b="0" spc="0" dirty="0">
              <a:latin typeface="Museo 100" panose="02000000000000000000" pitchFamily="2" charset="0"/>
            </a:endParaRPr>
          </a:p>
        </p:txBody>
      </p:sp>
      <p:sp>
        <p:nvSpPr>
          <p:cNvPr id="5" name="Hexagon 4">
            <a:extLst>
              <a:ext uri="{FF2B5EF4-FFF2-40B4-BE49-F238E27FC236}">
                <a16:creationId xmlns:a16="http://schemas.microsoft.com/office/drawing/2014/main" id="{250BE2CA-369C-423F-951C-39A5281AF2AA}"/>
              </a:ext>
            </a:extLst>
          </p:cNvPr>
          <p:cNvSpPr/>
          <p:nvPr/>
        </p:nvSpPr>
        <p:spPr>
          <a:xfrm>
            <a:off x="1060200" y="4100382"/>
            <a:ext cx="1080000" cy="972000"/>
          </a:xfrm>
          <a:prstGeom prst="hexagon">
            <a:avLst/>
          </a:prstGeom>
          <a:noFill/>
          <a:ln w="114300">
            <a:solidFill>
              <a:srgbClr val="647386"/>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647386"/>
                </a:solidFill>
                <a:latin typeface="Arial"/>
                <a:cs typeface="Arial"/>
              </a:rPr>
              <a:t>5</a:t>
            </a: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6431B4-CA82-468F-B858-6E7E22732330}"/>
              </a:ext>
            </a:extLst>
          </p:cNvPr>
          <p:cNvSpPr>
            <a:spLocks noGrp="1"/>
          </p:cNvSpPr>
          <p:nvPr>
            <p:ph type="body" sz="quarter" idx="13"/>
          </p:nvPr>
        </p:nvSpPr>
        <p:spPr/>
        <p:txBody>
          <a:bodyPr/>
          <a:lstStyle/>
          <a:p>
            <a:r>
              <a:rPr lang="en-GB" dirty="0"/>
              <a:t>Worksheet 5</a:t>
            </a:r>
          </a:p>
        </p:txBody>
      </p:sp>
      <p:sp>
        <p:nvSpPr>
          <p:cNvPr id="3" name="Text Placeholder 2">
            <a:extLst>
              <a:ext uri="{FF2B5EF4-FFF2-40B4-BE49-F238E27FC236}">
                <a16:creationId xmlns:a16="http://schemas.microsoft.com/office/drawing/2014/main" id="{99EB9976-3B7A-4754-9668-7A9D4923A7D1}"/>
              </a:ext>
            </a:extLst>
          </p:cNvPr>
          <p:cNvSpPr>
            <a:spLocks noGrp="1"/>
          </p:cNvSpPr>
          <p:nvPr>
            <p:ph type="body" sz="quarter" idx="14"/>
          </p:nvPr>
        </p:nvSpPr>
        <p:spPr/>
        <p:txBody>
          <a:bodyPr/>
          <a:lstStyle/>
          <a:p>
            <a:r>
              <a:rPr lang="en-GB" dirty="0"/>
              <a:t>Complete </a:t>
            </a:r>
            <a:r>
              <a:rPr lang="en-GB" b="1" dirty="0"/>
              <a:t>Task 1</a:t>
            </a:r>
            <a:r>
              <a:rPr lang="en-GB" dirty="0"/>
              <a:t> of your </a:t>
            </a:r>
            <a:r>
              <a:rPr lang="en-GB" b="1" dirty="0"/>
              <a:t>Worksheet</a:t>
            </a:r>
            <a:endParaRPr lang="en-GB" dirty="0"/>
          </a:p>
        </p:txBody>
      </p:sp>
    </p:spTree>
    <p:extLst>
      <p:ext uri="{BB962C8B-B14F-4D97-AF65-F5344CB8AC3E}">
        <p14:creationId xmlns:p14="http://schemas.microsoft.com/office/powerpoint/2010/main" val="3393694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262133-837C-46CA-A518-35CE774482E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38567" y="1241619"/>
            <a:ext cx="2905433" cy="4795173"/>
          </a:xfrm>
          <a:prstGeom prst="rect">
            <a:avLst/>
          </a:prstGeom>
        </p:spPr>
      </p:pic>
      <p:sp>
        <p:nvSpPr>
          <p:cNvPr id="2" name="Text Placeholder 1">
            <a:extLst>
              <a:ext uri="{FF2B5EF4-FFF2-40B4-BE49-F238E27FC236}">
                <a16:creationId xmlns:a16="http://schemas.microsoft.com/office/drawing/2014/main" id="{CE7FD447-CF62-4E4C-9786-E55F17BECFF7}"/>
              </a:ext>
            </a:extLst>
          </p:cNvPr>
          <p:cNvSpPr>
            <a:spLocks noGrp="1"/>
          </p:cNvSpPr>
          <p:nvPr>
            <p:ph type="body" sz="quarter" idx="13"/>
          </p:nvPr>
        </p:nvSpPr>
        <p:spPr/>
        <p:txBody>
          <a:bodyPr/>
          <a:lstStyle/>
          <a:p>
            <a:r>
              <a:rPr lang="en-GB" dirty="0"/>
              <a:t>Rapid prototyping</a:t>
            </a:r>
          </a:p>
        </p:txBody>
      </p:sp>
      <p:sp>
        <p:nvSpPr>
          <p:cNvPr id="3" name="Text Placeholder 2">
            <a:extLst>
              <a:ext uri="{FF2B5EF4-FFF2-40B4-BE49-F238E27FC236}">
                <a16:creationId xmlns:a16="http://schemas.microsoft.com/office/drawing/2014/main" id="{32CF4BC8-877E-4FF3-90DB-EE9CCE3CF821}"/>
              </a:ext>
            </a:extLst>
          </p:cNvPr>
          <p:cNvSpPr>
            <a:spLocks noGrp="1"/>
          </p:cNvSpPr>
          <p:nvPr>
            <p:ph type="body" sz="quarter" idx="14"/>
          </p:nvPr>
        </p:nvSpPr>
        <p:spPr>
          <a:xfrm>
            <a:off x="724280" y="1704179"/>
            <a:ext cx="7797230" cy="4057992"/>
          </a:xfrm>
        </p:spPr>
        <p:txBody>
          <a:bodyPr/>
          <a:lstStyle/>
          <a:p>
            <a:r>
              <a:rPr lang="en-US" dirty="0"/>
              <a:t>Rapid prototyping is a CAM method </a:t>
            </a:r>
            <a:br>
              <a:rPr lang="en-US" dirty="0"/>
            </a:br>
            <a:r>
              <a:rPr lang="en-US" dirty="0"/>
              <a:t>which produces physical prototypes </a:t>
            </a:r>
            <a:br>
              <a:rPr lang="en-US" dirty="0"/>
            </a:br>
            <a:r>
              <a:rPr lang="en-US" dirty="0"/>
              <a:t>from CAD files</a:t>
            </a:r>
          </a:p>
          <a:p>
            <a:pPr lvl="1"/>
            <a:r>
              <a:rPr lang="en-US" dirty="0"/>
              <a:t>A lengthy but fully automated process</a:t>
            </a:r>
          </a:p>
          <a:p>
            <a:pPr lvl="1"/>
            <a:r>
              <a:rPr lang="en-US" dirty="0"/>
              <a:t>3D shapes are built up from 2D layers</a:t>
            </a:r>
          </a:p>
          <a:p>
            <a:pPr lvl="1"/>
            <a:r>
              <a:rPr lang="en-GB" b="1" dirty="0"/>
              <a:t>Sintering </a:t>
            </a:r>
            <a:r>
              <a:rPr lang="en-GB" dirty="0"/>
              <a:t>uses a laser to fuse layers</a:t>
            </a:r>
            <a:br>
              <a:rPr lang="en-GB" dirty="0"/>
            </a:br>
            <a:r>
              <a:rPr lang="en-GB" dirty="0"/>
              <a:t>in a bath of </a:t>
            </a:r>
            <a:r>
              <a:rPr lang="en-GB" b="1" dirty="0"/>
              <a:t>powder</a:t>
            </a:r>
          </a:p>
          <a:p>
            <a:pPr lvl="1"/>
            <a:r>
              <a:rPr lang="en-GB" b="1" dirty="0"/>
              <a:t>Stereolithography </a:t>
            </a:r>
            <a:r>
              <a:rPr lang="en-US" dirty="0"/>
              <a:t>uses a laser </a:t>
            </a:r>
            <a:br>
              <a:rPr lang="en-US" dirty="0"/>
            </a:br>
            <a:r>
              <a:rPr lang="en-US" dirty="0"/>
              <a:t>to cure a bath of </a:t>
            </a:r>
            <a:r>
              <a:rPr lang="en-US" b="1" dirty="0"/>
              <a:t>resin</a:t>
            </a:r>
            <a:r>
              <a:rPr lang="en-US" dirty="0"/>
              <a:t>, solidifying </a:t>
            </a:r>
            <a:br>
              <a:rPr lang="en-US" dirty="0"/>
            </a:br>
            <a:r>
              <a:rPr lang="en-US" dirty="0"/>
              <a:t>it layer by layer </a:t>
            </a:r>
          </a:p>
        </p:txBody>
      </p:sp>
    </p:spTree>
    <p:extLst>
      <p:ext uri="{BB962C8B-B14F-4D97-AF65-F5344CB8AC3E}">
        <p14:creationId xmlns:p14="http://schemas.microsoft.com/office/powerpoint/2010/main" val="1572775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78C0EA-7FF7-458F-A9B5-35E94C29607B}"/>
              </a:ext>
            </a:extLst>
          </p:cNvPr>
          <p:cNvSpPr>
            <a:spLocks noGrp="1"/>
          </p:cNvSpPr>
          <p:nvPr>
            <p:ph type="body" sz="quarter" idx="13"/>
          </p:nvPr>
        </p:nvSpPr>
        <p:spPr/>
        <p:txBody>
          <a:bodyPr/>
          <a:lstStyle/>
          <a:p>
            <a:r>
              <a:rPr lang="en-GB" dirty="0">
                <a:solidFill>
                  <a:schemeClr val="bg1"/>
                </a:solidFill>
              </a:rPr>
              <a:t>Fused deposition modelling</a:t>
            </a:r>
          </a:p>
        </p:txBody>
      </p:sp>
      <p:sp>
        <p:nvSpPr>
          <p:cNvPr id="3" name="Text Placeholder 2">
            <a:extLst>
              <a:ext uri="{FF2B5EF4-FFF2-40B4-BE49-F238E27FC236}">
                <a16:creationId xmlns:a16="http://schemas.microsoft.com/office/drawing/2014/main" id="{55934D65-1B28-4650-BCF7-8DD7748B8C9A}"/>
              </a:ext>
            </a:extLst>
          </p:cNvPr>
          <p:cNvSpPr>
            <a:spLocks noGrp="1"/>
          </p:cNvSpPr>
          <p:nvPr>
            <p:ph type="body" sz="quarter" idx="14"/>
          </p:nvPr>
        </p:nvSpPr>
        <p:spPr/>
        <p:txBody>
          <a:bodyPr/>
          <a:lstStyle/>
          <a:p>
            <a:r>
              <a:rPr lang="en-GB" dirty="0">
                <a:solidFill>
                  <a:schemeClr val="bg1"/>
                </a:solidFill>
              </a:rPr>
              <a:t>FDM 3D printing devices extrude </a:t>
            </a:r>
            <a:br>
              <a:rPr lang="en-GB" dirty="0">
                <a:solidFill>
                  <a:schemeClr val="bg1"/>
                </a:solidFill>
              </a:rPr>
            </a:br>
            <a:r>
              <a:rPr lang="en-GB" dirty="0">
                <a:solidFill>
                  <a:schemeClr val="bg1"/>
                </a:solidFill>
              </a:rPr>
              <a:t>melted filament through a nozzle</a:t>
            </a:r>
          </a:p>
          <a:p>
            <a:pPr lvl="1"/>
            <a:r>
              <a:rPr lang="en-GB" dirty="0">
                <a:solidFill>
                  <a:schemeClr val="bg1"/>
                </a:solidFill>
              </a:rPr>
              <a:t>3D objects are still built up in layers</a:t>
            </a:r>
          </a:p>
          <a:p>
            <a:pPr lvl="1"/>
            <a:r>
              <a:rPr lang="en-GB" dirty="0">
                <a:solidFill>
                  <a:schemeClr val="bg1"/>
                </a:solidFill>
              </a:rPr>
              <a:t>A variety of different materials can </a:t>
            </a:r>
            <a:br>
              <a:rPr lang="en-GB" dirty="0">
                <a:solidFill>
                  <a:schemeClr val="bg1"/>
                </a:solidFill>
              </a:rPr>
            </a:br>
            <a:r>
              <a:rPr lang="en-GB" dirty="0">
                <a:solidFill>
                  <a:schemeClr val="bg1"/>
                </a:solidFill>
              </a:rPr>
              <a:t>be used; often thermoplastics</a:t>
            </a:r>
          </a:p>
          <a:p>
            <a:pPr lvl="1"/>
            <a:r>
              <a:rPr lang="en-US" dirty="0">
                <a:solidFill>
                  <a:schemeClr val="bg1"/>
                </a:solidFill>
              </a:rPr>
              <a:t>How does FDM compare to other </a:t>
            </a:r>
            <a:br>
              <a:rPr lang="en-US" dirty="0">
                <a:solidFill>
                  <a:schemeClr val="bg1"/>
                </a:solidFill>
              </a:rPr>
            </a:br>
            <a:r>
              <a:rPr lang="en-US" dirty="0">
                <a:solidFill>
                  <a:schemeClr val="bg1"/>
                </a:solidFill>
              </a:rPr>
              <a:t>rapid prototyping methods like </a:t>
            </a:r>
            <a:br>
              <a:rPr lang="en-US" dirty="0">
                <a:solidFill>
                  <a:schemeClr val="bg1"/>
                </a:solidFill>
              </a:rPr>
            </a:br>
            <a:r>
              <a:rPr lang="en-US" dirty="0">
                <a:solidFill>
                  <a:schemeClr val="bg1"/>
                </a:solidFill>
              </a:rPr>
              <a:t>sintering and stereolithography?</a:t>
            </a:r>
          </a:p>
          <a:p>
            <a:pPr lvl="1"/>
            <a:endParaRPr lang="en-GB" dirty="0">
              <a:solidFill>
                <a:schemeClr val="bg1"/>
              </a:solidFill>
            </a:endParaRPr>
          </a:p>
          <a:p>
            <a:endParaRPr lang="en-GB" dirty="0"/>
          </a:p>
        </p:txBody>
      </p:sp>
    </p:spTree>
    <p:extLst>
      <p:ext uri="{BB962C8B-B14F-4D97-AF65-F5344CB8AC3E}">
        <p14:creationId xmlns:p14="http://schemas.microsoft.com/office/powerpoint/2010/main" val="1462959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6431B4-CA82-468F-B858-6E7E22732330}"/>
              </a:ext>
            </a:extLst>
          </p:cNvPr>
          <p:cNvSpPr>
            <a:spLocks noGrp="1"/>
          </p:cNvSpPr>
          <p:nvPr>
            <p:ph type="body" sz="quarter" idx="13"/>
          </p:nvPr>
        </p:nvSpPr>
        <p:spPr/>
        <p:txBody>
          <a:bodyPr/>
          <a:lstStyle/>
          <a:p>
            <a:r>
              <a:rPr lang="en-GB" dirty="0"/>
              <a:t>Worksheet task</a:t>
            </a:r>
          </a:p>
        </p:txBody>
      </p:sp>
      <p:sp>
        <p:nvSpPr>
          <p:cNvPr id="3" name="Text Placeholder 2">
            <a:extLst>
              <a:ext uri="{FF2B5EF4-FFF2-40B4-BE49-F238E27FC236}">
                <a16:creationId xmlns:a16="http://schemas.microsoft.com/office/drawing/2014/main" id="{99EB9976-3B7A-4754-9668-7A9D4923A7D1}"/>
              </a:ext>
            </a:extLst>
          </p:cNvPr>
          <p:cNvSpPr>
            <a:spLocks noGrp="1"/>
          </p:cNvSpPr>
          <p:nvPr>
            <p:ph type="body" sz="quarter" idx="14"/>
          </p:nvPr>
        </p:nvSpPr>
        <p:spPr/>
        <p:txBody>
          <a:bodyPr/>
          <a:lstStyle/>
          <a:p>
            <a:r>
              <a:rPr lang="en-GB" dirty="0"/>
              <a:t>Complete </a:t>
            </a:r>
            <a:r>
              <a:rPr lang="en-GB" b="1" dirty="0"/>
              <a:t>Task 2</a:t>
            </a:r>
            <a:r>
              <a:rPr lang="en-GB" dirty="0"/>
              <a:t> of </a:t>
            </a:r>
            <a:r>
              <a:rPr lang="en-GB" b="1" dirty="0"/>
              <a:t>Worksheet 5</a:t>
            </a:r>
            <a:endParaRPr lang="en-GB" dirty="0"/>
          </a:p>
        </p:txBody>
      </p:sp>
    </p:spTree>
    <p:extLst>
      <p:ext uri="{BB962C8B-B14F-4D97-AF65-F5344CB8AC3E}">
        <p14:creationId xmlns:p14="http://schemas.microsoft.com/office/powerpoint/2010/main" val="344711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C56AEC-018C-4D3E-AE8E-0E4701C6B70F}"/>
              </a:ext>
            </a:extLst>
          </p:cNvPr>
          <p:cNvSpPr>
            <a:spLocks noGrp="1"/>
          </p:cNvSpPr>
          <p:nvPr>
            <p:ph type="body" sz="quarter" idx="13"/>
          </p:nvPr>
        </p:nvSpPr>
        <p:spPr/>
        <p:txBody>
          <a:bodyPr/>
          <a:lstStyle/>
          <a:p>
            <a:r>
              <a:rPr lang="en-GB" dirty="0"/>
              <a:t>Digital market research</a:t>
            </a:r>
          </a:p>
        </p:txBody>
      </p:sp>
      <p:sp>
        <p:nvSpPr>
          <p:cNvPr id="3" name="Text Placeholder 2">
            <a:extLst>
              <a:ext uri="{FF2B5EF4-FFF2-40B4-BE49-F238E27FC236}">
                <a16:creationId xmlns:a16="http://schemas.microsoft.com/office/drawing/2014/main" id="{DF7B8ADD-DBEB-4707-8260-789B65F18E5D}"/>
              </a:ext>
            </a:extLst>
          </p:cNvPr>
          <p:cNvSpPr>
            <a:spLocks noGrp="1"/>
          </p:cNvSpPr>
          <p:nvPr>
            <p:ph type="body" sz="quarter" idx="14"/>
          </p:nvPr>
        </p:nvSpPr>
        <p:spPr/>
        <p:txBody>
          <a:bodyPr/>
          <a:lstStyle/>
          <a:p>
            <a:r>
              <a:rPr lang="en-GB" dirty="0"/>
              <a:t>Traditional methods of collecting data </a:t>
            </a:r>
            <a:br>
              <a:rPr lang="en-GB" dirty="0"/>
            </a:br>
            <a:r>
              <a:rPr lang="en-GB" dirty="0"/>
              <a:t>from market research are time consuming </a:t>
            </a:r>
          </a:p>
          <a:p>
            <a:pPr lvl="1"/>
            <a:r>
              <a:rPr lang="en-GB" dirty="0"/>
              <a:t>Paper-based surveys require manual data-entry</a:t>
            </a:r>
          </a:p>
          <a:p>
            <a:pPr lvl="1"/>
            <a:r>
              <a:rPr lang="en-GB" dirty="0"/>
              <a:t>Interviews and focus groups are conducted in person</a:t>
            </a:r>
          </a:p>
          <a:p>
            <a:r>
              <a:rPr lang="en-US" dirty="0"/>
              <a:t>Digital tools speed up data collection and </a:t>
            </a:r>
            <a:br>
              <a:rPr lang="en-US" dirty="0"/>
            </a:br>
            <a:r>
              <a:rPr lang="en-US" dirty="0"/>
              <a:t>collation, making it cheap and efficient</a:t>
            </a:r>
          </a:p>
          <a:p>
            <a:pPr lvl="1"/>
            <a:r>
              <a:rPr lang="en-US" dirty="0"/>
              <a:t>Online surveys collect and collate data automatically</a:t>
            </a:r>
          </a:p>
          <a:p>
            <a:pPr lvl="1"/>
            <a:r>
              <a:rPr lang="en-US" dirty="0"/>
              <a:t>Video conferencing makes interviewing more flexible</a:t>
            </a:r>
          </a:p>
          <a:p>
            <a:pPr lvl="1"/>
            <a:r>
              <a:rPr lang="en-US" dirty="0"/>
              <a:t>Huge consumer databases can be built up quickly</a:t>
            </a:r>
          </a:p>
        </p:txBody>
      </p:sp>
      <p:grpSp>
        <p:nvGrpSpPr>
          <p:cNvPr id="7" name="Group 6">
            <a:extLst>
              <a:ext uri="{FF2B5EF4-FFF2-40B4-BE49-F238E27FC236}">
                <a16:creationId xmlns:a16="http://schemas.microsoft.com/office/drawing/2014/main" id="{681E65C4-B1CF-4D33-95C6-56F56ED7E0DD}"/>
              </a:ext>
            </a:extLst>
          </p:cNvPr>
          <p:cNvGrpSpPr/>
          <p:nvPr/>
        </p:nvGrpSpPr>
        <p:grpSpPr>
          <a:xfrm>
            <a:off x="7585971" y="1627805"/>
            <a:ext cx="1349477" cy="4136870"/>
            <a:chOff x="7637589" y="1501054"/>
            <a:chExt cx="1349477" cy="4136870"/>
          </a:xfrm>
        </p:grpSpPr>
        <p:pic>
          <p:nvPicPr>
            <p:cNvPr id="6" name="Picture 5">
              <a:extLst>
                <a:ext uri="{FF2B5EF4-FFF2-40B4-BE49-F238E27FC236}">
                  <a16:creationId xmlns:a16="http://schemas.microsoft.com/office/drawing/2014/main" id="{BD461A87-F5D4-4F3E-9D18-B4B75EDD6B5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37589" y="3250829"/>
              <a:ext cx="1349477" cy="1786173"/>
            </a:xfrm>
            <a:prstGeom prst="rect">
              <a:avLst/>
            </a:prstGeom>
          </p:spPr>
        </p:pic>
        <p:pic>
          <p:nvPicPr>
            <p:cNvPr id="11" name="Picture 10">
              <a:extLst>
                <a:ext uri="{FF2B5EF4-FFF2-40B4-BE49-F238E27FC236}">
                  <a16:creationId xmlns:a16="http://schemas.microsoft.com/office/drawing/2014/main" id="{23F45C2E-BDFA-401E-B3AD-5B42586B853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98778" y="4967152"/>
              <a:ext cx="744793" cy="670772"/>
            </a:xfrm>
            <a:prstGeom prst="rect">
              <a:avLst/>
            </a:prstGeom>
          </p:spPr>
        </p:pic>
        <p:pic>
          <p:nvPicPr>
            <p:cNvPr id="12" name="Picture 11">
              <a:extLst>
                <a:ext uri="{FF2B5EF4-FFF2-40B4-BE49-F238E27FC236}">
                  <a16:creationId xmlns:a16="http://schemas.microsoft.com/office/drawing/2014/main" id="{A2176335-F372-4F98-8D4E-5C4D40C9CB3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52374" y="1501054"/>
              <a:ext cx="1134692" cy="832840"/>
            </a:xfrm>
            <a:prstGeom prst="rect">
              <a:avLst/>
            </a:prstGeom>
          </p:spPr>
        </p:pic>
        <p:pic>
          <p:nvPicPr>
            <p:cNvPr id="13" name="Picture 12">
              <a:extLst>
                <a:ext uri="{FF2B5EF4-FFF2-40B4-BE49-F238E27FC236}">
                  <a16:creationId xmlns:a16="http://schemas.microsoft.com/office/drawing/2014/main" id="{79DAC363-EEA4-4E46-8319-1419D2FDC0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98965" y="2452956"/>
              <a:ext cx="744793" cy="670772"/>
            </a:xfrm>
            <a:prstGeom prst="rect">
              <a:avLst/>
            </a:prstGeom>
          </p:spPr>
        </p:pic>
      </p:grpSp>
    </p:spTree>
    <p:extLst>
      <p:ext uri="{BB962C8B-B14F-4D97-AF65-F5344CB8AC3E}">
        <p14:creationId xmlns:p14="http://schemas.microsoft.com/office/powerpoint/2010/main" val="15333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91C38C-0A74-4511-B43F-30E859262B12}"/>
              </a:ext>
            </a:extLst>
          </p:cNvPr>
          <p:cNvSpPr/>
          <p:nvPr/>
        </p:nvSpPr>
        <p:spPr>
          <a:xfrm>
            <a:off x="0" y="638629"/>
            <a:ext cx="9144000" cy="5486400"/>
          </a:xfrm>
          <a:prstGeom prst="rect">
            <a:avLst/>
          </a:prstGeom>
          <a:solidFill>
            <a:srgbClr val="F7F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a:extLst>
              <a:ext uri="{FF2B5EF4-FFF2-40B4-BE49-F238E27FC236}">
                <a16:creationId xmlns:a16="http://schemas.microsoft.com/office/drawing/2014/main" id="{CFE26DAC-C627-49A6-9E0C-2D161CD9488C}"/>
              </a:ext>
            </a:extLst>
          </p:cNvPr>
          <p:cNvSpPr>
            <a:spLocks noGrp="1"/>
          </p:cNvSpPr>
          <p:nvPr>
            <p:ph type="body" sz="quarter" idx="13"/>
          </p:nvPr>
        </p:nvSpPr>
        <p:spPr/>
        <p:txBody>
          <a:bodyPr/>
          <a:lstStyle/>
          <a:p>
            <a:r>
              <a:rPr lang="en-GB" dirty="0"/>
              <a:t>Electronic data interchange</a:t>
            </a:r>
          </a:p>
        </p:txBody>
      </p:sp>
      <p:sp>
        <p:nvSpPr>
          <p:cNvPr id="3" name="Text Placeholder 2">
            <a:extLst>
              <a:ext uri="{FF2B5EF4-FFF2-40B4-BE49-F238E27FC236}">
                <a16:creationId xmlns:a16="http://schemas.microsoft.com/office/drawing/2014/main" id="{210DB7BD-FCD4-4525-A80B-7221765B2D4A}"/>
              </a:ext>
            </a:extLst>
          </p:cNvPr>
          <p:cNvSpPr>
            <a:spLocks noGrp="1"/>
          </p:cNvSpPr>
          <p:nvPr>
            <p:ph type="body" sz="quarter" idx="14"/>
          </p:nvPr>
        </p:nvSpPr>
        <p:spPr/>
        <p:txBody>
          <a:bodyPr/>
          <a:lstStyle/>
          <a:p>
            <a:r>
              <a:rPr lang="en-US" dirty="0"/>
              <a:t>Electronic Data Interchange (EDI) is the </a:t>
            </a:r>
            <a:br>
              <a:rPr lang="en-US" dirty="0"/>
            </a:br>
            <a:r>
              <a:rPr lang="en-US" dirty="0"/>
              <a:t>exchange of digital data within a corporation</a:t>
            </a:r>
          </a:p>
          <a:p>
            <a:pPr lvl="1"/>
            <a:r>
              <a:rPr lang="en-US" dirty="0"/>
              <a:t>Increases efficiency and flexibility within businesses</a:t>
            </a:r>
          </a:p>
          <a:p>
            <a:pPr lvl="1"/>
            <a:r>
              <a:rPr lang="en-US" dirty="0"/>
              <a:t>Reduces costs and enables cloud-based file sharing</a:t>
            </a:r>
          </a:p>
          <a:p>
            <a:pPr lvl="2"/>
            <a:r>
              <a:rPr lang="en-US" dirty="0"/>
              <a:t>How is EDI used to monitor sales and gather data for marketing and research purposes?</a:t>
            </a:r>
            <a:endParaRPr lang="en-GB" dirty="0"/>
          </a:p>
        </p:txBody>
      </p:sp>
      <p:pic>
        <p:nvPicPr>
          <p:cNvPr id="13314" name="Picture 2" descr="Barcode close-up">
            <a:extLst>
              <a:ext uri="{FF2B5EF4-FFF2-40B4-BE49-F238E27FC236}">
                <a16:creationId xmlns:a16="http://schemas.microsoft.com/office/drawing/2014/main" id="{642166B4-1746-4055-B417-FF879A72EEE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4554787"/>
            <a:ext cx="9144000" cy="23032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E48B80E-3583-484A-9E8C-7AC29E4BA9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554787"/>
            <a:ext cx="9144000" cy="2303213"/>
          </a:xfrm>
          <a:prstGeom prst="rect">
            <a:avLst/>
          </a:prstGeom>
        </p:spPr>
      </p:pic>
    </p:spTree>
    <p:extLst>
      <p:ext uri="{BB962C8B-B14F-4D97-AF65-F5344CB8AC3E}">
        <p14:creationId xmlns:p14="http://schemas.microsoft.com/office/powerpoint/2010/main" val="4199513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A2077A-B68F-4719-849A-9BA24ACD845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62447" y="3178278"/>
            <a:ext cx="3759901" cy="2935722"/>
          </a:xfrm>
          <a:prstGeom prst="rect">
            <a:avLst/>
          </a:prstGeom>
        </p:spPr>
      </p:pic>
      <p:sp>
        <p:nvSpPr>
          <p:cNvPr id="2" name="Text Placeholder 1">
            <a:extLst>
              <a:ext uri="{FF2B5EF4-FFF2-40B4-BE49-F238E27FC236}">
                <a16:creationId xmlns:a16="http://schemas.microsoft.com/office/drawing/2014/main" id="{8C43C64D-B19D-4596-A014-6330798E49A4}"/>
              </a:ext>
            </a:extLst>
          </p:cNvPr>
          <p:cNvSpPr>
            <a:spLocks noGrp="1"/>
          </p:cNvSpPr>
          <p:nvPr>
            <p:ph type="body" sz="quarter" idx="13"/>
          </p:nvPr>
        </p:nvSpPr>
        <p:spPr/>
        <p:txBody>
          <a:bodyPr/>
          <a:lstStyle/>
          <a:p>
            <a:r>
              <a:rPr lang="en-GB" dirty="0"/>
              <a:t>Electronic point of sale</a:t>
            </a:r>
          </a:p>
        </p:txBody>
      </p:sp>
      <p:sp>
        <p:nvSpPr>
          <p:cNvPr id="3" name="Text Placeholder 2">
            <a:extLst>
              <a:ext uri="{FF2B5EF4-FFF2-40B4-BE49-F238E27FC236}">
                <a16:creationId xmlns:a16="http://schemas.microsoft.com/office/drawing/2014/main" id="{AC5F10F0-2839-434B-9EDE-811C7D161232}"/>
              </a:ext>
            </a:extLst>
          </p:cNvPr>
          <p:cNvSpPr>
            <a:spLocks noGrp="1"/>
          </p:cNvSpPr>
          <p:nvPr>
            <p:ph type="body" sz="quarter" idx="14"/>
          </p:nvPr>
        </p:nvSpPr>
        <p:spPr/>
        <p:txBody>
          <a:bodyPr/>
          <a:lstStyle/>
          <a:p>
            <a:pPr marL="271145" indent="-271145"/>
            <a:r>
              <a:rPr lang="en-GB" dirty="0"/>
              <a:t>Electronic points of sale (EPOS) </a:t>
            </a:r>
            <a:r>
              <a:rPr lang="en-US" dirty="0"/>
              <a:t>is a holistic system that allows a company to monitor sales, stock and gain insight into customer behaviour</a:t>
            </a:r>
          </a:p>
          <a:p>
            <a:pPr lvl="1"/>
            <a:r>
              <a:rPr lang="en-US" dirty="0"/>
              <a:t>Sales data is gathered and analysed</a:t>
            </a:r>
            <a:br>
              <a:rPr lang="en-US" dirty="0"/>
            </a:br>
            <a:r>
              <a:rPr lang="en-US" dirty="0"/>
              <a:t>to inform future business plans and </a:t>
            </a:r>
            <a:br>
              <a:rPr lang="en-US" dirty="0"/>
            </a:br>
            <a:r>
              <a:rPr lang="en-US" dirty="0"/>
              <a:t>product development</a:t>
            </a:r>
          </a:p>
          <a:p>
            <a:pPr lvl="1"/>
            <a:r>
              <a:rPr lang="en-US" dirty="0"/>
              <a:t>Employee activity can be monitored</a:t>
            </a:r>
          </a:p>
          <a:p>
            <a:pPr lvl="1"/>
            <a:r>
              <a:rPr lang="en-US" dirty="0"/>
              <a:t>Sales can trigger reordering </a:t>
            </a:r>
            <a:br>
              <a:rPr lang="en-US" dirty="0"/>
            </a:br>
            <a:r>
              <a:rPr lang="en-US" dirty="0"/>
              <a:t>to maintain levels of stock</a:t>
            </a:r>
          </a:p>
          <a:p>
            <a:pPr lvl="2"/>
            <a:r>
              <a:rPr lang="en-US" dirty="0"/>
              <a:t>How can EPOS be used for </a:t>
            </a:r>
            <a:br>
              <a:rPr lang="en-US" dirty="0"/>
            </a:br>
            <a:r>
              <a:rPr lang="en-US" dirty="0"/>
              <a:t>research and marketing purposes?</a:t>
            </a:r>
          </a:p>
          <a:p>
            <a:endParaRPr lang="en-GB" dirty="0"/>
          </a:p>
        </p:txBody>
      </p:sp>
    </p:spTree>
    <p:extLst>
      <p:ext uri="{BB962C8B-B14F-4D97-AF65-F5344CB8AC3E}">
        <p14:creationId xmlns:p14="http://schemas.microsoft.com/office/powerpoint/2010/main" val="4156363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9B99DD-9D8A-41AD-BE8A-2F46AD7F4B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1" y="906233"/>
            <a:ext cx="4572000" cy="3032318"/>
          </a:xfrm>
          <a:prstGeom prst="rect">
            <a:avLst/>
          </a:prstGeom>
        </p:spPr>
      </p:pic>
      <p:sp>
        <p:nvSpPr>
          <p:cNvPr id="2" name="Text Placeholder 1">
            <a:extLst>
              <a:ext uri="{FF2B5EF4-FFF2-40B4-BE49-F238E27FC236}">
                <a16:creationId xmlns:a16="http://schemas.microsoft.com/office/drawing/2014/main" id="{00405574-D0BD-4B4B-8887-B25FB7973BC3}"/>
              </a:ext>
            </a:extLst>
          </p:cNvPr>
          <p:cNvSpPr>
            <a:spLocks noGrp="1"/>
          </p:cNvSpPr>
          <p:nvPr>
            <p:ph type="body" sz="quarter" idx="13"/>
          </p:nvPr>
        </p:nvSpPr>
        <p:spPr/>
        <p:txBody>
          <a:bodyPr/>
          <a:lstStyle/>
          <a:p>
            <a:r>
              <a:rPr lang="en-GB" dirty="0"/>
              <a:t>Customer profiling</a:t>
            </a:r>
          </a:p>
        </p:txBody>
      </p:sp>
      <p:sp>
        <p:nvSpPr>
          <p:cNvPr id="3" name="Text Placeholder 2">
            <a:extLst>
              <a:ext uri="{FF2B5EF4-FFF2-40B4-BE49-F238E27FC236}">
                <a16:creationId xmlns:a16="http://schemas.microsoft.com/office/drawing/2014/main" id="{2BE9A57D-0678-451A-99DB-5FBD431AF122}"/>
              </a:ext>
            </a:extLst>
          </p:cNvPr>
          <p:cNvSpPr>
            <a:spLocks noGrp="1"/>
          </p:cNvSpPr>
          <p:nvPr>
            <p:ph type="body" sz="quarter" idx="14"/>
          </p:nvPr>
        </p:nvSpPr>
        <p:spPr>
          <a:xfrm>
            <a:off x="724280" y="1704179"/>
            <a:ext cx="7797230" cy="3453607"/>
          </a:xfrm>
        </p:spPr>
        <p:txBody>
          <a:bodyPr/>
          <a:lstStyle/>
          <a:p>
            <a:r>
              <a:rPr lang="en-GB" dirty="0"/>
              <a:t>EPOS systems can collect</a:t>
            </a:r>
            <a:br>
              <a:rPr lang="en-GB" dirty="0"/>
            </a:br>
            <a:r>
              <a:rPr lang="en-GB" dirty="0"/>
              <a:t>data on specific customers</a:t>
            </a:r>
            <a:br>
              <a:rPr lang="en-GB" dirty="0"/>
            </a:br>
            <a:r>
              <a:rPr lang="en-GB" dirty="0"/>
              <a:t>for marketing purposes</a:t>
            </a:r>
          </a:p>
          <a:p>
            <a:pPr lvl="1"/>
            <a:r>
              <a:rPr lang="en-GB" dirty="0"/>
              <a:t>Loyalty card schemes </a:t>
            </a:r>
            <a:br>
              <a:rPr lang="en-GB" dirty="0"/>
            </a:br>
            <a:r>
              <a:rPr lang="en-GB" dirty="0"/>
              <a:t>provide sales and marketing </a:t>
            </a:r>
            <a:br>
              <a:rPr lang="en-GB" dirty="0"/>
            </a:br>
            <a:r>
              <a:rPr lang="en-GB" dirty="0"/>
              <a:t>teams with particularly valuable data </a:t>
            </a:r>
          </a:p>
          <a:p>
            <a:pPr lvl="1"/>
            <a:r>
              <a:rPr lang="en-GB" dirty="0"/>
              <a:t>Personal details are used for newsletters and </a:t>
            </a:r>
            <a:br>
              <a:rPr lang="en-GB" dirty="0"/>
            </a:br>
            <a:r>
              <a:rPr lang="en-GB" dirty="0"/>
              <a:t>promotional offers by post or email</a:t>
            </a:r>
          </a:p>
          <a:p>
            <a:pPr lvl="1"/>
            <a:r>
              <a:rPr lang="en-GB" dirty="0"/>
              <a:t>Customer profiles and buying habits inform targeted internet and social media advertising for more effective marketing</a:t>
            </a:r>
          </a:p>
          <a:p>
            <a:pPr lvl="2"/>
            <a:r>
              <a:rPr lang="en-US" dirty="0"/>
              <a:t>What other tools can companies use to gain </a:t>
            </a:r>
            <a:br>
              <a:rPr lang="en-US" dirty="0"/>
            </a:br>
            <a:r>
              <a:rPr lang="en-US" dirty="0"/>
              <a:t>consent for storing customer information?</a:t>
            </a:r>
          </a:p>
          <a:p>
            <a:pPr lvl="1"/>
            <a:endParaRPr lang="en-GB" dirty="0"/>
          </a:p>
          <a:p>
            <a:pPr lvl="1"/>
            <a:endParaRPr lang="en-GB" dirty="0"/>
          </a:p>
        </p:txBody>
      </p:sp>
    </p:spTree>
    <p:extLst>
      <p:ext uri="{BB962C8B-B14F-4D97-AF65-F5344CB8AC3E}">
        <p14:creationId xmlns:p14="http://schemas.microsoft.com/office/powerpoint/2010/main" val="2789796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6431B4-CA82-468F-B858-6E7E22732330}"/>
              </a:ext>
            </a:extLst>
          </p:cNvPr>
          <p:cNvSpPr>
            <a:spLocks noGrp="1"/>
          </p:cNvSpPr>
          <p:nvPr>
            <p:ph type="body" sz="quarter" idx="13"/>
          </p:nvPr>
        </p:nvSpPr>
        <p:spPr/>
        <p:txBody>
          <a:bodyPr/>
          <a:lstStyle/>
          <a:p>
            <a:r>
              <a:rPr lang="en-GB" dirty="0"/>
              <a:t>Worksheet task</a:t>
            </a:r>
          </a:p>
        </p:txBody>
      </p:sp>
      <p:sp>
        <p:nvSpPr>
          <p:cNvPr id="3" name="Text Placeholder 2">
            <a:extLst>
              <a:ext uri="{FF2B5EF4-FFF2-40B4-BE49-F238E27FC236}">
                <a16:creationId xmlns:a16="http://schemas.microsoft.com/office/drawing/2014/main" id="{99EB9976-3B7A-4754-9668-7A9D4923A7D1}"/>
              </a:ext>
            </a:extLst>
          </p:cNvPr>
          <p:cNvSpPr>
            <a:spLocks noGrp="1"/>
          </p:cNvSpPr>
          <p:nvPr>
            <p:ph type="body" sz="quarter" idx="14"/>
          </p:nvPr>
        </p:nvSpPr>
        <p:spPr/>
        <p:txBody>
          <a:bodyPr/>
          <a:lstStyle/>
          <a:p>
            <a:r>
              <a:rPr lang="en-GB" dirty="0"/>
              <a:t>Complete </a:t>
            </a:r>
            <a:r>
              <a:rPr lang="en-GB" b="1" dirty="0"/>
              <a:t>Task 3</a:t>
            </a:r>
            <a:r>
              <a:rPr lang="en-GB" dirty="0"/>
              <a:t> of </a:t>
            </a:r>
            <a:r>
              <a:rPr lang="en-GB" b="1" dirty="0"/>
              <a:t>Worksheet 5</a:t>
            </a:r>
            <a:endParaRPr lang="en-GB" dirty="0"/>
          </a:p>
        </p:txBody>
      </p:sp>
    </p:spTree>
    <p:extLst>
      <p:ext uri="{BB962C8B-B14F-4D97-AF65-F5344CB8AC3E}">
        <p14:creationId xmlns:p14="http://schemas.microsoft.com/office/powerpoint/2010/main" val="31190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093406-139F-4D96-8D6A-90272B1C190A}"/>
              </a:ext>
            </a:extLst>
          </p:cNvPr>
          <p:cNvSpPr>
            <a:spLocks noGrp="1"/>
          </p:cNvSpPr>
          <p:nvPr>
            <p:ph type="body" sz="quarter" idx="13"/>
          </p:nvPr>
        </p:nvSpPr>
        <p:spPr/>
        <p:txBody>
          <a:bodyPr/>
          <a:lstStyle/>
          <a:p>
            <a:r>
              <a:rPr lang="en-GB" dirty="0"/>
              <a:t>Plan and control production</a:t>
            </a:r>
          </a:p>
        </p:txBody>
      </p:sp>
      <p:sp>
        <p:nvSpPr>
          <p:cNvPr id="3" name="Text Placeholder 2">
            <a:extLst>
              <a:ext uri="{FF2B5EF4-FFF2-40B4-BE49-F238E27FC236}">
                <a16:creationId xmlns:a16="http://schemas.microsoft.com/office/drawing/2014/main" id="{E8F42BA1-CE81-4E61-9BD6-4A46DF6DA723}"/>
              </a:ext>
            </a:extLst>
          </p:cNvPr>
          <p:cNvSpPr>
            <a:spLocks noGrp="1"/>
          </p:cNvSpPr>
          <p:nvPr>
            <p:ph type="body" sz="quarter" idx="14"/>
          </p:nvPr>
        </p:nvSpPr>
        <p:spPr>
          <a:xfrm>
            <a:off x="724280" y="1704179"/>
            <a:ext cx="7797230" cy="3453607"/>
          </a:xfrm>
        </p:spPr>
        <p:txBody>
          <a:bodyPr/>
          <a:lstStyle/>
          <a:p>
            <a:r>
              <a:rPr lang="en-GB" dirty="0"/>
              <a:t>Production, planning and control (PPC) coordinates various manufacturing activities to meet market demand as effectively as possible</a:t>
            </a:r>
          </a:p>
          <a:p>
            <a:pPr lvl="1"/>
            <a:r>
              <a:rPr lang="en-GB" dirty="0"/>
              <a:t>Data from logistics and labour, materials and machinery is used to streamline manufacturing</a:t>
            </a:r>
          </a:p>
          <a:p>
            <a:pPr lvl="1"/>
            <a:r>
              <a:rPr lang="en-US" dirty="0"/>
              <a:t>Like other manufacturing systems, </a:t>
            </a:r>
            <a:br>
              <a:rPr lang="en-US" dirty="0"/>
            </a:br>
            <a:r>
              <a:rPr lang="en-US" dirty="0"/>
              <a:t>PPC is about efficient and </a:t>
            </a:r>
            <a:br>
              <a:rPr lang="en-US" dirty="0"/>
            </a:br>
            <a:r>
              <a:rPr lang="en-US" dirty="0"/>
              <a:t>economic operation</a:t>
            </a:r>
            <a:endParaRPr lang="en-GB" dirty="0"/>
          </a:p>
          <a:p>
            <a:pPr lvl="2"/>
            <a:r>
              <a:rPr lang="en-GB" dirty="0"/>
              <a:t>What kinds of data </a:t>
            </a:r>
            <a:br>
              <a:rPr lang="en-GB" dirty="0"/>
            </a:br>
            <a:r>
              <a:rPr lang="en-GB" dirty="0"/>
              <a:t>from CIM systems could </a:t>
            </a:r>
            <a:br>
              <a:rPr lang="en-GB" dirty="0"/>
            </a:br>
            <a:r>
              <a:rPr lang="en-GB" dirty="0"/>
              <a:t>inform PPC?</a:t>
            </a:r>
          </a:p>
        </p:txBody>
      </p:sp>
    </p:spTree>
    <p:extLst>
      <p:ext uri="{BB962C8B-B14F-4D97-AF65-F5344CB8AC3E}">
        <p14:creationId xmlns:p14="http://schemas.microsoft.com/office/powerpoint/2010/main" val="2717092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vert="horz" lIns="0" tIns="0" rIns="0" bIns="0" anchor="t"/>
          <a:lstStyle/>
          <a:p>
            <a:pPr marL="271145" indent="-271145"/>
            <a:r>
              <a:rPr lang="en-GB" dirty="0"/>
              <a:t>Describe how virtual modelling and testing is used in industry prior to production</a:t>
            </a:r>
          </a:p>
          <a:p>
            <a:pPr marL="271145" indent="-271145"/>
            <a:r>
              <a:rPr lang="en-GB" dirty="0"/>
              <a:t>Understand the use of rapid prototyping </a:t>
            </a:r>
          </a:p>
          <a:p>
            <a:pPr marL="271145" indent="-271145"/>
            <a:r>
              <a:rPr lang="en-GB" dirty="0"/>
              <a:t>Explain how electronic points of sale are used for marketing and research</a:t>
            </a:r>
          </a:p>
          <a:p>
            <a:pPr marL="271145" indent="-271145"/>
            <a:r>
              <a:rPr lang="en-GB" dirty="0"/>
              <a:t>Describe the role of production planning and control (PPC) networking in all aspects of manufacture</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413502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66973D-A189-4610-8776-003A5EF145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64265" y="1828800"/>
            <a:ext cx="2379734" cy="4306529"/>
          </a:xfrm>
          <a:prstGeom prst="rect">
            <a:avLst/>
          </a:prstGeom>
        </p:spPr>
      </p:pic>
      <p:sp>
        <p:nvSpPr>
          <p:cNvPr id="2" name="Text Placeholder 1">
            <a:extLst>
              <a:ext uri="{FF2B5EF4-FFF2-40B4-BE49-F238E27FC236}">
                <a16:creationId xmlns:a16="http://schemas.microsoft.com/office/drawing/2014/main" id="{A43F8138-8B6C-4911-902A-0632BD9FC7ED}"/>
              </a:ext>
            </a:extLst>
          </p:cNvPr>
          <p:cNvSpPr>
            <a:spLocks noGrp="1"/>
          </p:cNvSpPr>
          <p:nvPr>
            <p:ph type="body" sz="quarter" idx="13"/>
          </p:nvPr>
        </p:nvSpPr>
        <p:spPr/>
        <p:txBody>
          <a:bodyPr/>
          <a:lstStyle/>
          <a:p>
            <a:r>
              <a:rPr lang="en-US" dirty="0"/>
              <a:t>PPC planning and scheduling</a:t>
            </a:r>
            <a:endParaRPr lang="en-GB" dirty="0"/>
          </a:p>
        </p:txBody>
      </p:sp>
      <p:sp>
        <p:nvSpPr>
          <p:cNvPr id="3" name="Text Placeholder 2">
            <a:extLst>
              <a:ext uri="{FF2B5EF4-FFF2-40B4-BE49-F238E27FC236}">
                <a16:creationId xmlns:a16="http://schemas.microsoft.com/office/drawing/2014/main" id="{12D6A0B2-2800-44AF-BB60-6FC3B05ABE24}"/>
              </a:ext>
            </a:extLst>
          </p:cNvPr>
          <p:cNvSpPr>
            <a:spLocks noGrp="1"/>
          </p:cNvSpPr>
          <p:nvPr>
            <p:ph type="body" sz="quarter" idx="14"/>
          </p:nvPr>
        </p:nvSpPr>
        <p:spPr/>
        <p:txBody>
          <a:bodyPr/>
          <a:lstStyle/>
          <a:p>
            <a:r>
              <a:rPr lang="en-GB" dirty="0"/>
              <a:t>A master production schedule (MPS) allocates labour, materials and time to a job</a:t>
            </a:r>
          </a:p>
          <a:p>
            <a:pPr lvl="1"/>
            <a:r>
              <a:rPr lang="en-US" dirty="0"/>
              <a:t>Planning software can prioritise and schedule </a:t>
            </a:r>
            <a:br>
              <a:rPr lang="en-US" dirty="0"/>
            </a:br>
            <a:r>
              <a:rPr lang="en-US" dirty="0"/>
              <a:t>tasks to avoid delays in production caused </a:t>
            </a:r>
            <a:br>
              <a:rPr lang="en-US" dirty="0"/>
            </a:br>
            <a:r>
              <a:rPr lang="en-US" dirty="0"/>
              <a:t>by downtime and bottle-necks </a:t>
            </a:r>
          </a:p>
          <a:p>
            <a:pPr lvl="1"/>
            <a:r>
              <a:rPr lang="en-US" dirty="0"/>
              <a:t>Companies can monitor and deploy </a:t>
            </a:r>
            <a:br>
              <a:rPr lang="en-US" dirty="0"/>
            </a:br>
            <a:r>
              <a:rPr lang="en-US" dirty="0"/>
              <a:t>materials and employees strategically</a:t>
            </a:r>
          </a:p>
          <a:p>
            <a:pPr lvl="1"/>
            <a:r>
              <a:rPr lang="en-US" dirty="0"/>
              <a:t>This ensures time and resources </a:t>
            </a:r>
            <a:br>
              <a:rPr lang="en-US" dirty="0"/>
            </a:br>
            <a:r>
              <a:rPr lang="en-US" dirty="0"/>
              <a:t>are used wisely and reduces costs</a:t>
            </a:r>
          </a:p>
          <a:p>
            <a:pPr lvl="2"/>
            <a:r>
              <a:rPr lang="en-US" dirty="0"/>
              <a:t>How do shift workers benefit from scheduling? </a:t>
            </a:r>
          </a:p>
          <a:p>
            <a:pPr lvl="1"/>
            <a:endParaRPr lang="en-US" dirty="0">
              <a:solidFill>
                <a:srgbClr val="ED7D31"/>
              </a:solidFill>
            </a:endParaRPr>
          </a:p>
          <a:p>
            <a:pPr lvl="1"/>
            <a:endParaRPr lang="en-US" dirty="0">
              <a:solidFill>
                <a:srgbClr val="ED7D31"/>
              </a:solidFill>
            </a:endParaRPr>
          </a:p>
          <a:p>
            <a:pPr lvl="1"/>
            <a:endParaRPr lang="en-GB" dirty="0"/>
          </a:p>
        </p:txBody>
      </p:sp>
    </p:spTree>
    <p:extLst>
      <p:ext uri="{BB962C8B-B14F-4D97-AF65-F5344CB8AC3E}">
        <p14:creationId xmlns:p14="http://schemas.microsoft.com/office/powerpoint/2010/main" val="26519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EF79C4-6D0D-4A60-A8DA-E8EF88D9F7A9}"/>
              </a:ext>
            </a:extLst>
          </p:cNvPr>
          <p:cNvSpPr>
            <a:spLocks noGrp="1"/>
          </p:cNvSpPr>
          <p:nvPr>
            <p:ph type="body" sz="quarter" idx="13"/>
          </p:nvPr>
        </p:nvSpPr>
        <p:spPr/>
        <p:txBody>
          <a:bodyPr/>
          <a:lstStyle/>
          <a:p>
            <a:r>
              <a:rPr lang="en-GB" dirty="0"/>
              <a:t>PPC supply and logistics</a:t>
            </a:r>
          </a:p>
        </p:txBody>
      </p:sp>
      <p:sp>
        <p:nvSpPr>
          <p:cNvPr id="3" name="Text Placeholder 2">
            <a:extLst>
              <a:ext uri="{FF2B5EF4-FFF2-40B4-BE49-F238E27FC236}">
                <a16:creationId xmlns:a16="http://schemas.microsoft.com/office/drawing/2014/main" id="{C14E4972-A1D1-461D-A4BE-F20C7E34D6AE}"/>
              </a:ext>
            </a:extLst>
          </p:cNvPr>
          <p:cNvSpPr>
            <a:spLocks noGrp="1"/>
          </p:cNvSpPr>
          <p:nvPr>
            <p:ph type="body" sz="quarter" idx="14"/>
          </p:nvPr>
        </p:nvSpPr>
        <p:spPr/>
        <p:txBody>
          <a:bodyPr/>
          <a:lstStyle/>
          <a:p>
            <a:r>
              <a:rPr lang="en-GB" dirty="0"/>
              <a:t>PPC efficiently controls orders and deliveries</a:t>
            </a:r>
          </a:p>
          <a:p>
            <a:pPr lvl="1"/>
            <a:r>
              <a:rPr lang="en-GB" dirty="0"/>
              <a:t>Suppliers and distributors are coordinated to reduce </a:t>
            </a:r>
            <a:br>
              <a:rPr lang="en-GB" dirty="0"/>
            </a:br>
            <a:r>
              <a:rPr lang="en-GB" dirty="0"/>
              <a:t>transport cost and revenue tied up in inventory</a:t>
            </a:r>
          </a:p>
          <a:p>
            <a:pPr lvl="1"/>
            <a:r>
              <a:rPr lang="en-US" dirty="0"/>
              <a:t>Improved logistics enhances the customer experience </a:t>
            </a:r>
          </a:p>
          <a:p>
            <a:pPr lvl="1"/>
            <a:r>
              <a:rPr lang="en-US" dirty="0">
                <a:solidFill>
                  <a:srgbClr val="ED7D31"/>
                </a:solidFill>
              </a:rPr>
              <a:t>How does data from critical control points (CCPs) in a manufacturing system feed into PPC systems? </a:t>
            </a:r>
          </a:p>
          <a:p>
            <a:pPr lvl="1"/>
            <a:endParaRPr lang="en-GB" dirty="0"/>
          </a:p>
        </p:txBody>
      </p:sp>
    </p:spTree>
    <p:extLst>
      <p:ext uri="{BB962C8B-B14F-4D97-AF65-F5344CB8AC3E}">
        <p14:creationId xmlns:p14="http://schemas.microsoft.com/office/powerpoint/2010/main" val="2913591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6431B4-CA82-468F-B858-6E7E22732330}"/>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99EB9976-3B7A-4754-9668-7A9D4923A7D1}"/>
              </a:ext>
            </a:extLst>
          </p:cNvPr>
          <p:cNvSpPr>
            <a:spLocks noGrp="1"/>
          </p:cNvSpPr>
          <p:nvPr>
            <p:ph type="body" sz="quarter" idx="14"/>
          </p:nvPr>
        </p:nvSpPr>
        <p:spPr/>
        <p:txBody>
          <a:bodyPr/>
          <a:lstStyle/>
          <a:p>
            <a:r>
              <a:rPr lang="en-GB" dirty="0"/>
              <a:t>Complete </a:t>
            </a:r>
            <a:r>
              <a:rPr lang="en-GB" b="1" dirty="0"/>
              <a:t>Task 4</a:t>
            </a:r>
            <a:r>
              <a:rPr lang="en-GB" dirty="0"/>
              <a:t> of </a:t>
            </a:r>
            <a:r>
              <a:rPr lang="en-GB" b="1" dirty="0"/>
              <a:t>Worksheet 5</a:t>
            </a:r>
            <a:endParaRPr lang="en-GB" dirty="0"/>
          </a:p>
        </p:txBody>
      </p:sp>
    </p:spTree>
    <p:extLst>
      <p:ext uri="{BB962C8B-B14F-4D97-AF65-F5344CB8AC3E}">
        <p14:creationId xmlns:p14="http://schemas.microsoft.com/office/powerpoint/2010/main" val="556361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B5F85F-A62E-4322-BCBB-C71127C1F47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90936" y="1667245"/>
            <a:ext cx="3453063" cy="5142632"/>
          </a:xfrm>
          <a:prstGeom prst="rect">
            <a:avLst/>
          </a:prstGeom>
        </p:spPr>
      </p:pic>
      <p:sp>
        <p:nvSpPr>
          <p:cNvPr id="2" name="Text Placeholder 1">
            <a:extLst>
              <a:ext uri="{FF2B5EF4-FFF2-40B4-BE49-F238E27FC236}">
                <a16:creationId xmlns:a16="http://schemas.microsoft.com/office/drawing/2014/main" id="{1BBC5AE8-4878-4370-9559-BE87F463BB19}"/>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EB757D07-C51C-424F-A355-AE4DF447EA9B}"/>
              </a:ext>
            </a:extLst>
          </p:cNvPr>
          <p:cNvSpPr>
            <a:spLocks noGrp="1"/>
          </p:cNvSpPr>
          <p:nvPr>
            <p:ph type="body" sz="quarter" idx="14"/>
          </p:nvPr>
        </p:nvSpPr>
        <p:spPr/>
        <p:txBody>
          <a:bodyPr/>
          <a:lstStyle/>
          <a:p>
            <a:pPr marL="271145" indent="-271145"/>
            <a:r>
              <a:rPr lang="en-US" dirty="0"/>
              <a:t>Watch the video clip of a crash test which </a:t>
            </a:r>
            <a:br>
              <a:rPr lang="en-US" dirty="0"/>
            </a:br>
            <a:r>
              <a:rPr lang="en-US" dirty="0"/>
              <a:t>illustrates the efficacy of seat belts and airbags</a:t>
            </a:r>
          </a:p>
          <a:p>
            <a:pPr lvl="1"/>
            <a:r>
              <a:rPr lang="en-US" dirty="0">
                <a:solidFill>
                  <a:srgbClr val="ED7D31"/>
                </a:solidFill>
              </a:rPr>
              <a:t>Why do you think coloured paints are added </a:t>
            </a:r>
            <a:br>
              <a:rPr lang="en-US" dirty="0">
                <a:solidFill>
                  <a:srgbClr val="ED7D31"/>
                </a:solidFill>
              </a:rPr>
            </a:br>
            <a:r>
              <a:rPr lang="en-US" dirty="0">
                <a:solidFill>
                  <a:srgbClr val="ED7D31"/>
                </a:solidFill>
              </a:rPr>
              <a:t>to the face of the dummy?</a:t>
            </a:r>
          </a:p>
          <a:p>
            <a:pPr lvl="1"/>
            <a:r>
              <a:rPr lang="en-US" dirty="0">
                <a:solidFill>
                  <a:srgbClr val="ED7D31"/>
                </a:solidFill>
              </a:rPr>
              <a:t>What are the yellow and black quadrant </a:t>
            </a:r>
            <a:br>
              <a:rPr lang="en-US" dirty="0">
                <a:solidFill>
                  <a:srgbClr val="ED7D31"/>
                </a:solidFill>
              </a:rPr>
            </a:br>
            <a:r>
              <a:rPr lang="en-US" dirty="0">
                <a:solidFill>
                  <a:srgbClr val="ED7D31"/>
                </a:solidFill>
              </a:rPr>
              <a:t>stickers on the dummy and car used for?</a:t>
            </a:r>
          </a:p>
          <a:p>
            <a:pPr marL="723582" lvl="1" indent="-271145"/>
            <a:r>
              <a:rPr lang="en-US" dirty="0">
                <a:solidFill>
                  <a:srgbClr val="ED7D31"/>
                </a:solidFill>
              </a:rPr>
              <a:t>What could be the advantages of a digitally </a:t>
            </a:r>
            <a:br>
              <a:rPr lang="en-US" dirty="0">
                <a:solidFill>
                  <a:srgbClr val="ED7D31"/>
                </a:solidFill>
              </a:rPr>
            </a:br>
            <a:r>
              <a:rPr lang="en-US" dirty="0">
                <a:solidFill>
                  <a:srgbClr val="ED7D31"/>
                </a:solidFill>
              </a:rPr>
              <a:t>simulated test over a physical test?</a:t>
            </a:r>
          </a:p>
          <a:p>
            <a:endParaRPr lang="en-GB" dirty="0"/>
          </a:p>
        </p:txBody>
      </p:sp>
      <p:pic>
        <p:nvPicPr>
          <p:cNvPr id="7" name="Picture 6">
            <a:extLst>
              <a:ext uri="{FF2B5EF4-FFF2-40B4-BE49-F238E27FC236}">
                <a16:creationId xmlns:a16="http://schemas.microsoft.com/office/drawing/2014/main" id="{157F8D1E-18B4-4822-A825-0E1F5B5D22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184154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1C1087-BF44-4E6C-ABC8-A9E37799FB7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97731" y="641703"/>
            <a:ext cx="4146269" cy="6216297"/>
          </a:xfrm>
          <a:prstGeom prst="rect">
            <a:avLst/>
          </a:prstGeom>
        </p:spPr>
      </p:pic>
      <p:pic>
        <p:nvPicPr>
          <p:cNvPr id="4" name="Picture 2" descr="Sail boat model. High resolution image concept for anutical industry.">
            <a:extLst>
              <a:ext uri="{FF2B5EF4-FFF2-40B4-BE49-F238E27FC236}">
                <a16:creationId xmlns:a16="http://schemas.microsoft.com/office/drawing/2014/main" id="{ADE0E6DF-7F8D-40CB-803A-76AB78DAA38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641703"/>
            <a:ext cx="5220015" cy="621629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1EE0DB86-4A49-4870-ADA4-26CE0F985789}"/>
              </a:ext>
            </a:extLst>
          </p:cNvPr>
          <p:cNvSpPr>
            <a:spLocks noGrp="1"/>
          </p:cNvSpPr>
          <p:nvPr>
            <p:ph type="body" sz="quarter" idx="13"/>
          </p:nvPr>
        </p:nvSpPr>
        <p:spPr/>
        <p:txBody>
          <a:bodyPr/>
          <a:lstStyle/>
          <a:p>
            <a:r>
              <a:rPr lang="en-GB" dirty="0"/>
              <a:t>Traditional model making</a:t>
            </a:r>
          </a:p>
        </p:txBody>
      </p:sp>
      <p:sp>
        <p:nvSpPr>
          <p:cNvPr id="3" name="Text Placeholder 2">
            <a:extLst>
              <a:ext uri="{FF2B5EF4-FFF2-40B4-BE49-F238E27FC236}">
                <a16:creationId xmlns:a16="http://schemas.microsoft.com/office/drawing/2014/main" id="{2938B425-C22A-4EAB-9E07-820160E6ABFB}"/>
              </a:ext>
            </a:extLst>
          </p:cNvPr>
          <p:cNvSpPr>
            <a:spLocks noGrp="1"/>
          </p:cNvSpPr>
          <p:nvPr>
            <p:ph type="body" sz="quarter" idx="14"/>
          </p:nvPr>
        </p:nvSpPr>
        <p:spPr/>
        <p:txBody>
          <a:bodyPr/>
          <a:lstStyle/>
          <a:p>
            <a:pPr marL="271145" indent="-271145"/>
            <a:r>
              <a:rPr lang="en-US" dirty="0"/>
              <a:t>Traditionally products are modelled </a:t>
            </a:r>
            <a:br>
              <a:rPr lang="en-US" dirty="0"/>
            </a:br>
            <a:r>
              <a:rPr lang="en-US" dirty="0"/>
              <a:t>and tested with physical prototypes </a:t>
            </a:r>
          </a:p>
          <a:p>
            <a:pPr lvl="1"/>
            <a:r>
              <a:rPr lang="en-US" dirty="0">
                <a:solidFill>
                  <a:schemeClr val="tx1"/>
                </a:solidFill>
              </a:rPr>
              <a:t>Making models by hand is a highly-skilled </a:t>
            </a:r>
            <a:br>
              <a:rPr lang="en-US" dirty="0">
                <a:solidFill>
                  <a:schemeClr val="tx1"/>
                </a:solidFill>
              </a:rPr>
            </a:br>
            <a:r>
              <a:rPr lang="en-US" dirty="0">
                <a:solidFill>
                  <a:schemeClr val="tx1"/>
                </a:solidFill>
              </a:rPr>
              <a:t>and labour intensive process</a:t>
            </a:r>
          </a:p>
          <a:p>
            <a:pPr lvl="1"/>
            <a:r>
              <a:rPr lang="en-US" dirty="0">
                <a:solidFill>
                  <a:schemeClr val="tx1"/>
                </a:solidFill>
              </a:rPr>
              <a:t>Name some materials used to create </a:t>
            </a:r>
            <a:br>
              <a:rPr lang="en-US" dirty="0">
                <a:solidFill>
                  <a:schemeClr val="tx1"/>
                </a:solidFill>
              </a:rPr>
            </a:br>
            <a:r>
              <a:rPr lang="en-US" dirty="0">
                <a:solidFill>
                  <a:schemeClr val="tx1"/>
                </a:solidFill>
              </a:rPr>
              <a:t>handmade models</a:t>
            </a:r>
          </a:p>
          <a:p>
            <a:pPr lvl="1"/>
            <a:r>
              <a:rPr lang="en-US" dirty="0">
                <a:solidFill>
                  <a:srgbClr val="ED7D31"/>
                </a:solidFill>
              </a:rPr>
              <a:t>What is destructive testing? </a:t>
            </a:r>
          </a:p>
          <a:p>
            <a:pPr lvl="1"/>
            <a:r>
              <a:rPr lang="en-US" dirty="0">
                <a:solidFill>
                  <a:srgbClr val="ED7D31"/>
                </a:solidFill>
              </a:rPr>
              <a:t>What are the disadvantages </a:t>
            </a:r>
            <a:br>
              <a:rPr lang="en-US" dirty="0">
                <a:solidFill>
                  <a:srgbClr val="ED7D31"/>
                </a:solidFill>
              </a:rPr>
            </a:br>
            <a:r>
              <a:rPr lang="en-US" dirty="0">
                <a:solidFill>
                  <a:srgbClr val="ED7D31"/>
                </a:solidFill>
              </a:rPr>
              <a:t>of doing destructive tests </a:t>
            </a:r>
            <a:br>
              <a:rPr lang="en-US" dirty="0">
                <a:solidFill>
                  <a:srgbClr val="ED7D31"/>
                </a:solidFill>
              </a:rPr>
            </a:br>
            <a:r>
              <a:rPr lang="en-US" dirty="0">
                <a:solidFill>
                  <a:srgbClr val="ED7D31"/>
                </a:solidFill>
              </a:rPr>
              <a:t>on physical models?</a:t>
            </a:r>
          </a:p>
          <a:p>
            <a:endParaRPr lang="en-GB" dirty="0"/>
          </a:p>
        </p:txBody>
      </p:sp>
      <p:pic>
        <p:nvPicPr>
          <p:cNvPr id="9" name="Picture 8">
            <a:extLst>
              <a:ext uri="{FF2B5EF4-FFF2-40B4-BE49-F238E27FC236}">
                <a16:creationId xmlns:a16="http://schemas.microsoft.com/office/drawing/2014/main" id="{425FCC75-EB0C-41B1-9ADF-4B4F10B161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3902246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1DD819-00D7-44E0-AC27-5AB7E64030E7}"/>
              </a:ext>
            </a:extLst>
          </p:cNvPr>
          <p:cNvSpPr>
            <a:spLocks noGrp="1"/>
          </p:cNvSpPr>
          <p:nvPr>
            <p:ph type="body" sz="quarter" idx="13"/>
          </p:nvPr>
        </p:nvSpPr>
        <p:spPr/>
        <p:txBody>
          <a:bodyPr/>
          <a:lstStyle/>
          <a:p>
            <a:r>
              <a:rPr lang="en-GB" dirty="0">
                <a:solidFill>
                  <a:schemeClr val="bg1"/>
                </a:solidFill>
              </a:rPr>
              <a:t>Hand crafted</a:t>
            </a:r>
          </a:p>
        </p:txBody>
      </p:sp>
      <p:sp>
        <p:nvSpPr>
          <p:cNvPr id="3" name="Text Placeholder 2">
            <a:extLst>
              <a:ext uri="{FF2B5EF4-FFF2-40B4-BE49-F238E27FC236}">
                <a16:creationId xmlns:a16="http://schemas.microsoft.com/office/drawing/2014/main" id="{F4341CB1-FECB-4F44-BA9D-2B5E5095EE72}"/>
              </a:ext>
            </a:extLst>
          </p:cNvPr>
          <p:cNvSpPr>
            <a:spLocks noGrp="1"/>
          </p:cNvSpPr>
          <p:nvPr>
            <p:ph type="body" sz="quarter" idx="14"/>
          </p:nvPr>
        </p:nvSpPr>
        <p:spPr/>
        <p:txBody>
          <a:bodyPr/>
          <a:lstStyle/>
          <a:p>
            <a:pPr marL="271145" indent="-271145"/>
            <a:r>
              <a:rPr lang="en-US" dirty="0">
                <a:solidFill>
                  <a:schemeClr val="bg1"/>
                </a:solidFill>
              </a:rPr>
              <a:t>Handcrafted models are impressive, but CAD </a:t>
            </a:r>
            <a:br>
              <a:rPr lang="en-US" dirty="0">
                <a:solidFill>
                  <a:schemeClr val="bg1"/>
                </a:solidFill>
              </a:rPr>
            </a:br>
            <a:r>
              <a:rPr lang="en-US" dirty="0">
                <a:solidFill>
                  <a:schemeClr val="bg1"/>
                </a:solidFill>
              </a:rPr>
              <a:t>models offer a more versatile alternative</a:t>
            </a:r>
          </a:p>
          <a:p>
            <a:pPr marL="723582" lvl="1" indent="-271145"/>
            <a:r>
              <a:rPr lang="en-US" dirty="0">
                <a:solidFill>
                  <a:srgbClr val="ED7D31"/>
                </a:solidFill>
              </a:rPr>
              <a:t>Virtual modelling software can define the properties </a:t>
            </a:r>
            <a:br>
              <a:rPr lang="en-US" dirty="0">
                <a:solidFill>
                  <a:srgbClr val="ED7D31"/>
                </a:solidFill>
              </a:rPr>
            </a:br>
            <a:r>
              <a:rPr lang="en-US" dirty="0">
                <a:solidFill>
                  <a:srgbClr val="ED7D31"/>
                </a:solidFill>
              </a:rPr>
              <a:t>of materials and match the real-life, full size product</a:t>
            </a:r>
          </a:p>
          <a:p>
            <a:pPr lvl="1"/>
            <a:r>
              <a:rPr lang="en-US" dirty="0">
                <a:solidFill>
                  <a:srgbClr val="ED7D31"/>
                </a:solidFill>
              </a:rPr>
              <a:t>CAD files are easy to edit</a:t>
            </a:r>
            <a:br>
              <a:rPr lang="en-US" dirty="0">
                <a:solidFill>
                  <a:srgbClr val="ED7D31"/>
                </a:solidFill>
              </a:rPr>
            </a:br>
            <a:r>
              <a:rPr lang="en-US" dirty="0">
                <a:solidFill>
                  <a:srgbClr val="ED7D31"/>
                </a:solidFill>
              </a:rPr>
              <a:t>and output using CAM</a:t>
            </a:r>
          </a:p>
          <a:p>
            <a:pPr lvl="1"/>
            <a:r>
              <a:rPr lang="en-US" dirty="0">
                <a:solidFill>
                  <a:schemeClr val="bg1"/>
                </a:solidFill>
              </a:rPr>
              <a:t>How can virtual </a:t>
            </a:r>
            <a:br>
              <a:rPr lang="en-US" dirty="0">
                <a:solidFill>
                  <a:schemeClr val="bg1"/>
                </a:solidFill>
              </a:rPr>
            </a:br>
            <a:r>
              <a:rPr lang="en-US" dirty="0">
                <a:solidFill>
                  <a:schemeClr val="bg1"/>
                </a:solidFill>
              </a:rPr>
              <a:t>models be tested?</a:t>
            </a:r>
          </a:p>
          <a:p>
            <a:endParaRPr lang="en-GB" dirty="0"/>
          </a:p>
        </p:txBody>
      </p:sp>
    </p:spTree>
    <p:extLst>
      <p:ext uri="{BB962C8B-B14F-4D97-AF65-F5344CB8AC3E}">
        <p14:creationId xmlns:p14="http://schemas.microsoft.com/office/powerpoint/2010/main" val="722217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313567-5445-40CD-8E9F-19CCFEC0B4F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329"/>
          <a:stretch/>
        </p:blipFill>
        <p:spPr>
          <a:xfrm flipH="1">
            <a:off x="622490" y="4015116"/>
            <a:ext cx="8521510" cy="2842884"/>
          </a:xfrm>
          <a:prstGeom prst="rect">
            <a:avLst/>
          </a:prstGeom>
        </p:spPr>
      </p:pic>
      <p:sp>
        <p:nvSpPr>
          <p:cNvPr id="2" name="Text Placeholder 1">
            <a:extLst>
              <a:ext uri="{FF2B5EF4-FFF2-40B4-BE49-F238E27FC236}">
                <a16:creationId xmlns:a16="http://schemas.microsoft.com/office/drawing/2014/main" id="{C9A5BAAD-A1F1-4CDB-BBD3-0ADEE5AB0675}"/>
              </a:ext>
            </a:extLst>
          </p:cNvPr>
          <p:cNvSpPr>
            <a:spLocks noGrp="1"/>
          </p:cNvSpPr>
          <p:nvPr>
            <p:ph type="body" sz="quarter" idx="13"/>
          </p:nvPr>
        </p:nvSpPr>
        <p:spPr/>
        <p:txBody>
          <a:bodyPr/>
          <a:lstStyle/>
          <a:p>
            <a:r>
              <a:rPr lang="en-GB" dirty="0"/>
              <a:t>Virtual testing</a:t>
            </a:r>
          </a:p>
        </p:txBody>
      </p:sp>
      <p:sp>
        <p:nvSpPr>
          <p:cNvPr id="3" name="Text Placeholder 2">
            <a:extLst>
              <a:ext uri="{FF2B5EF4-FFF2-40B4-BE49-F238E27FC236}">
                <a16:creationId xmlns:a16="http://schemas.microsoft.com/office/drawing/2014/main" id="{80BFABD7-7185-418E-889F-E3459C0BFB02}"/>
              </a:ext>
            </a:extLst>
          </p:cNvPr>
          <p:cNvSpPr>
            <a:spLocks noGrp="1"/>
          </p:cNvSpPr>
          <p:nvPr>
            <p:ph type="body" sz="quarter" idx="14"/>
          </p:nvPr>
        </p:nvSpPr>
        <p:spPr/>
        <p:txBody>
          <a:bodyPr/>
          <a:lstStyle/>
          <a:p>
            <a:pPr marL="271145" indent="-271145"/>
            <a:r>
              <a:rPr lang="en-US" dirty="0"/>
              <a:t>Software offers a huge range of simulations and tests that can be carried out prior to manufacture </a:t>
            </a:r>
          </a:p>
          <a:p>
            <a:pPr lvl="1"/>
            <a:r>
              <a:rPr lang="en-US" dirty="0"/>
              <a:t>Products tested to ‘destruction’ with little cost </a:t>
            </a:r>
            <a:br>
              <a:rPr lang="en-US" dirty="0"/>
            </a:br>
            <a:r>
              <a:rPr lang="en-US" dirty="0"/>
              <a:t>and numerous tests can be repeated rapidly  </a:t>
            </a:r>
          </a:p>
          <a:p>
            <a:pPr lvl="1"/>
            <a:r>
              <a:rPr lang="en-US" dirty="0"/>
              <a:t>Digital simulations allow engineers to spot errors, </a:t>
            </a:r>
            <a:br>
              <a:rPr lang="en-US" dirty="0"/>
            </a:br>
            <a:r>
              <a:rPr lang="en-US" dirty="0"/>
              <a:t>gather precise data and work to tight tolerances</a:t>
            </a:r>
          </a:p>
          <a:p>
            <a:pPr lvl="1"/>
            <a:r>
              <a:rPr lang="en-US" dirty="0"/>
              <a:t>What savings can be made with virtual tests?</a:t>
            </a:r>
          </a:p>
          <a:p>
            <a:pPr lvl="1"/>
            <a:endParaRPr lang="en-US" dirty="0"/>
          </a:p>
        </p:txBody>
      </p:sp>
      <p:pic>
        <p:nvPicPr>
          <p:cNvPr id="7" name="Picture 6">
            <a:extLst>
              <a:ext uri="{FF2B5EF4-FFF2-40B4-BE49-F238E27FC236}">
                <a16:creationId xmlns:a16="http://schemas.microsoft.com/office/drawing/2014/main" id="{10C3602E-AEA0-4BA1-B98C-711FB7D401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356571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2BFE95-BF3C-463D-9885-B1A47CC6EA3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116"/>
          <a:stretch/>
        </p:blipFill>
        <p:spPr>
          <a:xfrm>
            <a:off x="2653171" y="3835400"/>
            <a:ext cx="6490829" cy="3022601"/>
          </a:xfrm>
          <a:prstGeom prst="rect">
            <a:avLst/>
          </a:prstGeom>
        </p:spPr>
      </p:pic>
      <p:sp>
        <p:nvSpPr>
          <p:cNvPr id="2" name="Text Placeholder 1">
            <a:extLst>
              <a:ext uri="{FF2B5EF4-FFF2-40B4-BE49-F238E27FC236}">
                <a16:creationId xmlns:a16="http://schemas.microsoft.com/office/drawing/2014/main" id="{FA477198-0A3E-4E89-B35F-7304DECCCBA3}"/>
              </a:ext>
            </a:extLst>
          </p:cNvPr>
          <p:cNvSpPr>
            <a:spLocks noGrp="1"/>
          </p:cNvSpPr>
          <p:nvPr>
            <p:ph type="body" sz="quarter" idx="13"/>
          </p:nvPr>
        </p:nvSpPr>
        <p:spPr/>
        <p:txBody>
          <a:bodyPr/>
          <a:lstStyle/>
          <a:p>
            <a:r>
              <a:rPr lang="en-GB" dirty="0"/>
              <a:t>Finite element analysis</a:t>
            </a:r>
          </a:p>
        </p:txBody>
      </p:sp>
      <p:sp>
        <p:nvSpPr>
          <p:cNvPr id="3" name="Text Placeholder 2">
            <a:extLst>
              <a:ext uri="{FF2B5EF4-FFF2-40B4-BE49-F238E27FC236}">
                <a16:creationId xmlns:a16="http://schemas.microsoft.com/office/drawing/2014/main" id="{3BFE2A4E-393F-4E0D-A097-D8FA076BE5DE}"/>
              </a:ext>
            </a:extLst>
          </p:cNvPr>
          <p:cNvSpPr>
            <a:spLocks noGrp="1"/>
          </p:cNvSpPr>
          <p:nvPr>
            <p:ph type="body" sz="quarter" idx="14"/>
          </p:nvPr>
        </p:nvSpPr>
        <p:spPr>
          <a:xfrm>
            <a:off x="724280" y="1704179"/>
            <a:ext cx="7797230" cy="4239421"/>
          </a:xfrm>
        </p:spPr>
        <p:txBody>
          <a:bodyPr/>
          <a:lstStyle/>
          <a:p>
            <a:r>
              <a:rPr lang="en-GB" dirty="0"/>
              <a:t>Finite Element Analysis (FEA) </a:t>
            </a:r>
            <a:r>
              <a:rPr lang="en-US" dirty="0"/>
              <a:t>simulates specific loads and stresses on parts and components</a:t>
            </a:r>
          </a:p>
          <a:p>
            <a:pPr lvl="1"/>
            <a:r>
              <a:rPr lang="en-US" dirty="0">
                <a:latin typeface="Arial" panose="020B0604020202020204" pitchFamily="34" charset="0"/>
                <a:ea typeface="Times New Roman" panose="02020603050405020304" pitchFamily="18" charset="0"/>
              </a:rPr>
              <a:t>FEA can </a:t>
            </a:r>
            <a:r>
              <a:rPr lang="en-GB" dirty="0">
                <a:latin typeface="Arial" panose="020B0604020202020204" pitchFamily="34" charset="0"/>
                <a:ea typeface="Times New Roman" panose="02020603050405020304" pitchFamily="18" charset="0"/>
              </a:rPr>
              <a:t>measure exactly how well products </a:t>
            </a:r>
            <a:br>
              <a:rPr lang="en-GB" dirty="0">
                <a:latin typeface="Arial" panose="020B0604020202020204" pitchFamily="34" charset="0"/>
                <a:ea typeface="Times New Roman" panose="02020603050405020304" pitchFamily="18" charset="0"/>
              </a:rPr>
            </a:br>
            <a:r>
              <a:rPr lang="en-GB" dirty="0">
                <a:latin typeface="Arial" panose="020B0604020202020204" pitchFamily="34" charset="0"/>
                <a:ea typeface="Times New Roman" panose="02020603050405020304" pitchFamily="18" charset="0"/>
              </a:rPr>
              <a:t>will perform under real-world forces</a:t>
            </a:r>
          </a:p>
          <a:p>
            <a:pPr lvl="1"/>
            <a:r>
              <a:rPr lang="en-GB" dirty="0"/>
              <a:t>Mechanical stresses like vibrations, heat, </a:t>
            </a:r>
            <a:br>
              <a:rPr lang="en-GB" dirty="0"/>
            </a:br>
            <a:r>
              <a:rPr lang="en-GB" dirty="0"/>
              <a:t>torsion and compression can be analysed</a:t>
            </a:r>
          </a:p>
          <a:p>
            <a:pPr lvl="1"/>
            <a:r>
              <a:rPr lang="en-GB" dirty="0"/>
              <a:t>Weaknesses in the design can be identified </a:t>
            </a:r>
            <a:br>
              <a:rPr lang="en-GB" dirty="0"/>
            </a:br>
            <a:r>
              <a:rPr lang="en-GB" dirty="0"/>
              <a:t>and resolved to improve performance</a:t>
            </a:r>
          </a:p>
          <a:p>
            <a:pPr lvl="2"/>
            <a:r>
              <a:rPr lang="en-GB" dirty="0"/>
              <a:t>H</a:t>
            </a:r>
            <a:r>
              <a:rPr lang="en-US" dirty="0"/>
              <a:t>ow could tests like this affect</a:t>
            </a:r>
            <a:br>
              <a:rPr lang="en-US" dirty="0"/>
            </a:br>
            <a:r>
              <a:rPr lang="en-US" dirty="0"/>
              <a:t>product warranties?</a:t>
            </a:r>
          </a:p>
          <a:p>
            <a:pPr lvl="1"/>
            <a:endParaRPr lang="en-GB" dirty="0"/>
          </a:p>
        </p:txBody>
      </p:sp>
      <p:pic>
        <p:nvPicPr>
          <p:cNvPr id="8" name="Picture 7">
            <a:extLst>
              <a:ext uri="{FF2B5EF4-FFF2-40B4-BE49-F238E27FC236}">
                <a16:creationId xmlns:a16="http://schemas.microsoft.com/office/drawing/2014/main" id="{D4D724CA-84C0-4E3B-A177-8D0AFEF77F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2011148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2292BD-014A-4053-B158-F3A851732AF1}"/>
              </a:ext>
            </a:extLst>
          </p:cNvPr>
          <p:cNvSpPr>
            <a:spLocks noGrp="1"/>
          </p:cNvSpPr>
          <p:nvPr>
            <p:ph type="body" sz="quarter" idx="13"/>
          </p:nvPr>
        </p:nvSpPr>
        <p:spPr/>
        <p:txBody>
          <a:bodyPr/>
          <a:lstStyle/>
          <a:p>
            <a:r>
              <a:rPr lang="en-GB" dirty="0"/>
              <a:t>Computational fluid dynamics</a:t>
            </a:r>
          </a:p>
        </p:txBody>
      </p:sp>
      <p:sp>
        <p:nvSpPr>
          <p:cNvPr id="3" name="Text Placeholder 2">
            <a:extLst>
              <a:ext uri="{FF2B5EF4-FFF2-40B4-BE49-F238E27FC236}">
                <a16:creationId xmlns:a16="http://schemas.microsoft.com/office/drawing/2014/main" id="{219E1BD1-86CB-4056-A659-E2120FB6A8F7}"/>
              </a:ext>
            </a:extLst>
          </p:cNvPr>
          <p:cNvSpPr>
            <a:spLocks noGrp="1"/>
          </p:cNvSpPr>
          <p:nvPr>
            <p:ph type="body" sz="quarter" idx="14"/>
          </p:nvPr>
        </p:nvSpPr>
        <p:spPr/>
        <p:txBody>
          <a:bodyPr/>
          <a:lstStyle/>
          <a:p>
            <a:r>
              <a:rPr lang="en-GB" dirty="0"/>
              <a:t>Computational fluid dynamics (CFD) simulates </a:t>
            </a:r>
            <a:br>
              <a:rPr lang="en-GB" dirty="0"/>
            </a:br>
            <a:r>
              <a:rPr lang="en-GB" dirty="0"/>
              <a:t>the flow of gases and liquids</a:t>
            </a:r>
          </a:p>
          <a:p>
            <a:pPr lvl="1"/>
            <a:r>
              <a:rPr lang="en-GB" dirty="0"/>
              <a:t>Tests can mimic extreme weather </a:t>
            </a:r>
            <a:br>
              <a:rPr lang="en-GB" dirty="0"/>
            </a:br>
            <a:r>
              <a:rPr lang="en-GB" dirty="0"/>
              <a:t>conditions with virtual wind </a:t>
            </a:r>
            <a:br>
              <a:rPr lang="en-GB" dirty="0"/>
            </a:br>
            <a:r>
              <a:rPr lang="en-GB" dirty="0"/>
              <a:t>tunnels and wave tanks</a:t>
            </a:r>
          </a:p>
          <a:p>
            <a:pPr lvl="1"/>
            <a:r>
              <a:rPr lang="en-GB" dirty="0"/>
              <a:t>Products can be developed to </a:t>
            </a:r>
            <a:br>
              <a:rPr lang="en-GB" dirty="0"/>
            </a:br>
            <a:r>
              <a:rPr lang="en-GB" dirty="0"/>
              <a:t>optimise the flow of gases and </a:t>
            </a:r>
            <a:br>
              <a:rPr lang="en-GB" dirty="0"/>
            </a:br>
            <a:r>
              <a:rPr lang="en-GB" dirty="0"/>
              <a:t>fluids e.g. vehicle engines</a:t>
            </a:r>
          </a:p>
          <a:p>
            <a:pPr lvl="1"/>
            <a:r>
              <a:rPr lang="en-US" dirty="0">
                <a:solidFill>
                  <a:srgbClr val="ED7D31"/>
                </a:solidFill>
              </a:rPr>
              <a:t>How could CFD be used in the </a:t>
            </a:r>
            <a:br>
              <a:rPr lang="en-US" dirty="0">
                <a:solidFill>
                  <a:srgbClr val="ED7D31"/>
                </a:solidFill>
              </a:rPr>
            </a:br>
            <a:r>
              <a:rPr lang="en-US" dirty="0">
                <a:solidFill>
                  <a:srgbClr val="ED7D31"/>
                </a:solidFill>
              </a:rPr>
              <a:t>development of an artificial </a:t>
            </a:r>
            <a:br>
              <a:rPr lang="en-US" dirty="0">
                <a:solidFill>
                  <a:srgbClr val="ED7D31"/>
                </a:solidFill>
              </a:rPr>
            </a:br>
            <a:r>
              <a:rPr lang="en-US" dirty="0">
                <a:solidFill>
                  <a:srgbClr val="ED7D31"/>
                </a:solidFill>
              </a:rPr>
              <a:t>heart valve?</a:t>
            </a:r>
            <a:endParaRPr lang="en-GB" dirty="0"/>
          </a:p>
          <a:p>
            <a:endParaRPr lang="en-GB" dirty="0"/>
          </a:p>
        </p:txBody>
      </p:sp>
      <p:pic>
        <p:nvPicPr>
          <p:cNvPr id="7" name="Picture 6">
            <a:extLst>
              <a:ext uri="{FF2B5EF4-FFF2-40B4-BE49-F238E27FC236}">
                <a16:creationId xmlns:a16="http://schemas.microsoft.com/office/drawing/2014/main" id="{68104D7A-1E73-4AFF-9E07-D70666C0FE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20520" y="1886569"/>
            <a:ext cx="3531793" cy="4971431"/>
          </a:xfrm>
          <a:prstGeom prst="rect">
            <a:avLst/>
          </a:prstGeom>
        </p:spPr>
      </p:pic>
      <p:pic>
        <p:nvPicPr>
          <p:cNvPr id="9" name="Picture 8">
            <a:extLst>
              <a:ext uri="{FF2B5EF4-FFF2-40B4-BE49-F238E27FC236}">
                <a16:creationId xmlns:a16="http://schemas.microsoft.com/office/drawing/2014/main" id="{A5A36F17-A730-4FE2-ABE7-0D4A43F9C9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1602252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79C67E-4501-4AE4-BC4E-2DDB97BCD46A}"/>
              </a:ext>
            </a:extLst>
          </p:cNvPr>
          <p:cNvSpPr>
            <a:spLocks noGrp="1"/>
          </p:cNvSpPr>
          <p:nvPr>
            <p:ph type="body" sz="quarter" idx="13"/>
          </p:nvPr>
        </p:nvSpPr>
        <p:spPr/>
        <p:txBody>
          <a:bodyPr/>
          <a:lstStyle/>
          <a:p>
            <a:r>
              <a:rPr lang="en-GB" dirty="0"/>
              <a:t>Case study</a:t>
            </a:r>
          </a:p>
        </p:txBody>
      </p:sp>
      <p:sp>
        <p:nvSpPr>
          <p:cNvPr id="3" name="Text Placeholder 2">
            <a:extLst>
              <a:ext uri="{FF2B5EF4-FFF2-40B4-BE49-F238E27FC236}">
                <a16:creationId xmlns:a16="http://schemas.microsoft.com/office/drawing/2014/main" id="{EC853DE7-4386-4B83-9DBA-871BFB19B1FA}"/>
              </a:ext>
            </a:extLst>
          </p:cNvPr>
          <p:cNvSpPr>
            <a:spLocks noGrp="1"/>
          </p:cNvSpPr>
          <p:nvPr>
            <p:ph type="body" sz="quarter" idx="14"/>
          </p:nvPr>
        </p:nvSpPr>
        <p:spPr/>
        <p:txBody>
          <a:bodyPr/>
          <a:lstStyle/>
          <a:p>
            <a:r>
              <a:rPr lang="en-US" dirty="0"/>
              <a:t>Digital modelling and testing is invaluable when designing extremely complex, high-cost projects</a:t>
            </a:r>
          </a:p>
          <a:p>
            <a:pPr lvl="1"/>
            <a:r>
              <a:rPr lang="en-US" dirty="0"/>
              <a:t>Submarines are designed to endure some of the </a:t>
            </a:r>
            <a:br>
              <a:rPr lang="en-US" dirty="0"/>
            </a:br>
            <a:r>
              <a:rPr lang="en-US" dirty="0"/>
              <a:t>strongest forces on Earth</a:t>
            </a:r>
          </a:p>
          <a:p>
            <a:pPr lvl="1"/>
            <a:r>
              <a:rPr lang="en-US" dirty="0"/>
              <a:t>CAD can test scenarios, and accurately record data, that would be impossible to conduct in real-life</a:t>
            </a:r>
          </a:p>
          <a:p>
            <a:pPr lvl="2"/>
            <a:r>
              <a:rPr lang="en-US" dirty="0"/>
              <a:t>How could CAD modelling save lives?</a:t>
            </a:r>
          </a:p>
          <a:p>
            <a:pPr lvl="1"/>
            <a:endParaRPr lang="en-US" dirty="0"/>
          </a:p>
          <a:p>
            <a:pPr lvl="1"/>
            <a:endParaRPr lang="en-US" dirty="0"/>
          </a:p>
          <a:p>
            <a:endParaRPr lang="en-GB" dirty="0"/>
          </a:p>
        </p:txBody>
      </p:sp>
      <p:pic>
        <p:nvPicPr>
          <p:cNvPr id="5" name="Picture 4">
            <a:extLst>
              <a:ext uri="{FF2B5EF4-FFF2-40B4-BE49-F238E27FC236}">
                <a16:creationId xmlns:a16="http://schemas.microsoft.com/office/drawing/2014/main" id="{E842EC1E-B8B6-42E3-B82D-33C5A8697C8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2788" y="4553884"/>
            <a:ext cx="8438423" cy="1756956"/>
          </a:xfrm>
          <a:prstGeom prst="rect">
            <a:avLst/>
          </a:prstGeom>
        </p:spPr>
      </p:pic>
      <p:pic>
        <p:nvPicPr>
          <p:cNvPr id="8" name="Picture 7">
            <a:extLst>
              <a:ext uri="{FF2B5EF4-FFF2-40B4-BE49-F238E27FC236}">
                <a16:creationId xmlns:a16="http://schemas.microsoft.com/office/drawing/2014/main" id="{170F3C6A-2ED1-4203-BDF1-5ABD095658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3380028549"/>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3EF4A3-4802-4C82-8E9F-3ED7B4FA8510}">
  <ds:schemaRefs>
    <ds:schemaRef ds:uri="http://schemas.microsoft.com/office/2006/documentManagement/types"/>
    <ds:schemaRef ds:uri="http://purl.org/dc/terms/"/>
    <ds:schemaRef ds:uri="http://schemas.openxmlformats.org/package/2006/metadata/core-properties"/>
    <ds:schemaRef ds:uri="94dce8ab-38ff-4714-b1ed-1fc5e4d9abd1"/>
    <ds:schemaRef ds:uri="http://purl.org/dc/dcmitype/"/>
    <ds:schemaRef ds:uri="http://schemas.microsoft.com/office/infopath/2007/PartnerControls"/>
    <ds:schemaRef ds:uri="http://purl.org/dc/elements/1.1/"/>
    <ds:schemaRef ds:uri="1ef05dc5-97a2-498b-bf7c-bd189143a1ff"/>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0F3DECA-68BD-4AAE-A4EF-E1DD1FF45403}"/>
</file>

<file path=customXml/itemProps3.xml><?xml version="1.0" encoding="utf-8"?>
<ds:datastoreItem xmlns:ds="http://schemas.openxmlformats.org/officeDocument/2006/customXml" ds:itemID="{286BE57D-A5D7-4691-B825-8DAFAF6B0D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2305</TotalTime>
  <Words>362</Words>
  <Application>Microsoft Office PowerPoint</Application>
  <PresentationFormat>On-screen Show (4:3)</PresentationFormat>
  <Paragraphs>110</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Museo 900</vt:lpstr>
      <vt:lpstr>Museo 500</vt:lpstr>
      <vt:lpstr>Times New Roman</vt:lpstr>
      <vt:lpstr>Calibri</vt:lpstr>
      <vt:lpstr>Museo900-Regular</vt:lpstr>
      <vt:lpstr>Museo 700</vt:lpstr>
      <vt:lpstr>Museo 100</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Gray</dc:creator>
  <cp:lastModifiedBy>Robert Heathcote</cp:lastModifiedBy>
  <cp:revision>1150</cp:revision>
  <cp:lastPrinted>2018-06-24T20:42:52Z</cp:lastPrinted>
  <dcterms:created xsi:type="dcterms:W3CDTF">2016-07-06T09:17:47Z</dcterms:created>
  <dcterms:modified xsi:type="dcterms:W3CDTF">2018-06-28T11:41:53Z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