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5" r:id="rId10"/>
    <p:sldId id="264" r:id="rId11"/>
    <p:sldId id="266" r:id="rId12"/>
    <p:sldId id="271" r:id="rId13"/>
    <p:sldId id="267" r:id="rId14"/>
    <p:sldId id="275" r:id="rId15"/>
    <p:sldId id="268" r:id="rId16"/>
    <p:sldId id="269" r:id="rId17"/>
    <p:sldId id="272" r:id="rId18"/>
    <p:sldId id="273" r:id="rId19"/>
    <p:sldId id="270" r:id="rId20"/>
    <p:sldId id="276" r:id="rId21"/>
    <p:sldId id="274" r:id="rId22"/>
  </p:sldIdLst>
  <p:sldSz cx="9144000" cy="6858000" type="screen4x3"/>
  <p:notesSz cx="6858000" cy="9144000"/>
  <p:embeddedFontLst>
    <p:embeddedFont>
      <p:font typeface="Museo900-Regular" panose="02000000000000000000" pitchFamily="2" charset="0"/>
      <p:bold r:id="rId24"/>
    </p:embeddedFont>
    <p:embeddedFont>
      <p:font typeface="Museo300-Regular" panose="02000000000000000000" pitchFamily="2" charset="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8BDC"/>
    <a:srgbClr val="81E2DC"/>
    <a:srgbClr val="E98BD4"/>
    <a:srgbClr val="3D1493"/>
    <a:srgbClr val="7BD90B"/>
    <a:srgbClr val="DCEBEB"/>
    <a:srgbClr val="474495"/>
    <a:srgbClr val="F0EBA2"/>
    <a:srgbClr val="008933"/>
    <a:srgbClr val="B60B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59" d="100"/>
          <a:sy n="159" d="100"/>
        </p:scale>
        <p:origin x="1746" y="144"/>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6" name="Picture 35" descr="Unit 1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7" name="Picture 6" descr="Arrow Unit 1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28BDC"/>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1E2D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644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1" name="Picture 50" descr="Unit 1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Health</a:t>
            </a:r>
            <a:r>
              <a:rPr lang="en-US" sz="1200" b="1" baseline="0" dirty="0">
                <a:solidFill>
                  <a:srgbClr val="FFFFFF"/>
                </a:solidFill>
                <a:effectLst>
                  <a:glow rad="228600">
                    <a:schemeClr val="tx1">
                      <a:alpha val="40000"/>
                    </a:schemeClr>
                  </a:glow>
                </a:effectLst>
                <a:latin typeface="Arial"/>
                <a:cs typeface="Arial"/>
              </a:rPr>
              <a:t> and Safety</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49" name="Picture 48" descr="Logo Unit 17.ai"/>
          <p:cNvPicPr>
            <a:picLocks noChangeAspect="1"/>
          </p:cNvPicPr>
          <p:nvPr userDrawn="1"/>
        </p:nvPicPr>
        <p:blipFill>
          <a:blip r:embed="rId4">
            <a:duotone>
              <a:prstClr val="black"/>
              <a:srgbClr val="328BDC">
                <a:tint val="45000"/>
                <a:satMod val="400000"/>
              </a:srgbClr>
            </a:duotone>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7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Health</a:t>
            </a:r>
            <a:r>
              <a:rPr lang="en-US" sz="1200" b="1" baseline="0" dirty="0">
                <a:solidFill>
                  <a:srgbClr val="FFFFFF"/>
                </a:solidFill>
                <a:effectLst>
                  <a:glow rad="228600">
                    <a:schemeClr val="tx1">
                      <a:alpha val="40000"/>
                    </a:schemeClr>
                  </a:glow>
                </a:effectLst>
                <a:latin typeface="Arial"/>
                <a:cs typeface="Arial"/>
              </a:rPr>
              <a:t> and Safety</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7" name="Picture 6" descr="Logo Unit 17.ai"/>
          <p:cNvPicPr>
            <a:picLocks noChangeAspect="1"/>
          </p:cNvPicPr>
          <p:nvPr userDrawn="1"/>
        </p:nvPicPr>
        <p:blipFill>
          <a:blip r:embed="rId3">
            <a:duotone>
              <a:prstClr val="black"/>
              <a:srgbClr val="328BDC">
                <a:tint val="45000"/>
                <a:satMod val="400000"/>
              </a:srgbClr>
            </a:duotone>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5" name="Picture 74" descr="Unit 1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76" name="Picture 7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7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9" name="TextBox 78"/>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Health</a:t>
            </a:r>
            <a:r>
              <a:rPr lang="en-US" sz="1200" b="1" baseline="0" dirty="0">
                <a:solidFill>
                  <a:srgbClr val="FFFFFF"/>
                </a:solidFill>
                <a:effectLst>
                  <a:glow rad="228600">
                    <a:schemeClr val="tx1">
                      <a:alpha val="40000"/>
                    </a:schemeClr>
                  </a:glow>
                </a:effectLst>
                <a:latin typeface="Arial"/>
                <a:cs typeface="Arial"/>
              </a:rPr>
              <a:t> and Safety</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3" name="Picture 72" descr="Unit 1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7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7" name="TextBox 76"/>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Health</a:t>
            </a:r>
            <a:r>
              <a:rPr lang="en-US" sz="1200" b="1" baseline="0" dirty="0">
                <a:solidFill>
                  <a:srgbClr val="FFFFFF"/>
                </a:solidFill>
                <a:effectLst>
                  <a:glow rad="228600">
                    <a:schemeClr val="tx1">
                      <a:alpha val="40000"/>
                    </a:schemeClr>
                  </a:glow>
                </a:effectLst>
                <a:latin typeface="Arial"/>
                <a:cs typeface="Arial"/>
              </a:rPr>
              <a:t> and Safety</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Health</a:t>
            </a:r>
            <a:r>
              <a:rPr lang="en-US" sz="1200" b="1" baseline="0" dirty="0">
                <a:solidFill>
                  <a:srgbClr val="FFFFFF"/>
                </a:solidFill>
                <a:effectLst>
                  <a:glow rad="228600">
                    <a:schemeClr val="tx1">
                      <a:alpha val="40000"/>
                    </a:schemeClr>
                  </a:glow>
                </a:effectLst>
                <a:latin typeface="Arial"/>
                <a:cs typeface="Arial"/>
              </a:rPr>
              <a:t> and Safety</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7" name="Picture 6" descr="Logo Unit 17.ai"/>
          <p:cNvPicPr>
            <a:picLocks noChangeAspect="1"/>
          </p:cNvPicPr>
          <p:nvPr userDrawn="1"/>
        </p:nvPicPr>
        <p:blipFill>
          <a:blip r:embed="rId3">
            <a:duotone>
              <a:prstClr val="black"/>
              <a:srgbClr val="328BDC">
                <a:tint val="45000"/>
                <a:satMod val="400000"/>
              </a:srgbClr>
            </a:duotone>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74957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Health and safety</a:t>
            </a:r>
          </a:p>
          <a:p>
            <a:pPr lvl="1"/>
            <a:r>
              <a:rPr lang="en-US" dirty="0"/>
              <a:t>Computer crime and cyber security</a:t>
            </a:r>
          </a:p>
          <a:p>
            <a:pPr lvl="1">
              <a:spcBef>
                <a:spcPts val="2400"/>
              </a:spcBef>
            </a:pPr>
            <a:r>
              <a:rPr lang="en-GB" dirty="0">
                <a:solidFill>
                  <a:srgbClr val="83D5C9"/>
                </a:solidFill>
              </a:rPr>
              <a:t>3</a:t>
            </a:r>
            <a:r>
              <a:rPr lang="en-US" baseline="30000" dirty="0" err="1">
                <a:solidFill>
                  <a:srgbClr val="83D5C9"/>
                </a:solidFill>
              </a:rPr>
              <a:t>rd</a:t>
            </a:r>
            <a:r>
              <a:rPr lang="en-US">
                <a:solidFill>
                  <a:srgbClr val="83D5C9"/>
                </a:solidFill>
              </a:rPr>
              <a:t> Edition</a:t>
            </a:r>
            <a:endParaRPr lang="en-US" dirty="0">
              <a:solidFill>
                <a:srgbClr val="83D5C9"/>
              </a:solidFill>
            </a:endParaRP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A well-designed workstation</a:t>
            </a:r>
          </a:p>
        </p:txBody>
      </p:sp>
      <p:sp>
        <p:nvSpPr>
          <p:cNvPr id="8" name="TextBox 7"/>
          <p:cNvSpPr txBox="1"/>
          <p:nvPr/>
        </p:nvSpPr>
        <p:spPr>
          <a:xfrm>
            <a:off x="4788023" y="1988967"/>
            <a:ext cx="3911839" cy="4093428"/>
          </a:xfrm>
          <a:prstGeom prst="rect">
            <a:avLst/>
          </a:prstGeom>
          <a:noFill/>
        </p:spPr>
        <p:txBody>
          <a:bodyPr wrap="square" rtlCol="0">
            <a:spAutoFit/>
          </a:bodyPr>
          <a:lstStyle/>
          <a:p>
            <a:pPr marL="357188" indent="-357188"/>
            <a:r>
              <a:rPr lang="en-GB" sz="2000" b="1" dirty="0">
                <a:solidFill>
                  <a:srgbClr val="FF0000"/>
                </a:solidFill>
                <a:latin typeface="Arial" panose="020B0604020202020204" pitchFamily="34" charset="0"/>
                <a:cs typeface="Arial" panose="020B0604020202020204" pitchFamily="34" charset="0"/>
              </a:rPr>
              <a:t>A</a:t>
            </a:r>
            <a:r>
              <a:rPr lang="en-GB" sz="2000" dirty="0">
                <a:solidFill>
                  <a:schemeClr val="bg1"/>
                </a:solidFill>
                <a:latin typeface="Arial" panose="020B0604020202020204" pitchFamily="34" charset="0"/>
                <a:cs typeface="Arial" panose="020B0604020202020204" pitchFamily="34" charset="0"/>
              </a:rPr>
              <a:t>: 45cm between eyes &amp; screen</a:t>
            </a:r>
          </a:p>
          <a:p>
            <a:pPr marL="357188" indent="-357188"/>
            <a:r>
              <a:rPr lang="en-GB" sz="2000" b="1" dirty="0">
                <a:solidFill>
                  <a:srgbClr val="FF0000"/>
                </a:solidFill>
                <a:latin typeface="Arial" panose="020B0604020202020204" pitchFamily="34" charset="0"/>
                <a:cs typeface="Arial" panose="020B0604020202020204" pitchFamily="34" charset="0"/>
              </a:rPr>
              <a:t>B</a:t>
            </a:r>
            <a:r>
              <a:rPr lang="en-GB" sz="2000" dirty="0">
                <a:solidFill>
                  <a:schemeClr val="bg1"/>
                </a:solidFill>
                <a:latin typeface="Arial" panose="020B0604020202020204" pitchFamily="34" charset="0"/>
                <a:cs typeface="Arial" panose="020B0604020202020204" pitchFamily="34" charset="0"/>
              </a:rPr>
              <a:t>: adjustable screen at or slightly below eye level</a:t>
            </a:r>
          </a:p>
          <a:p>
            <a:pPr marL="357188" indent="-357188"/>
            <a:r>
              <a:rPr lang="en-GB" sz="2000" b="1" dirty="0">
                <a:solidFill>
                  <a:srgbClr val="FF0000"/>
                </a:solidFill>
                <a:latin typeface="Arial" panose="020B0604020202020204" pitchFamily="34" charset="0"/>
                <a:cs typeface="Arial" panose="020B0604020202020204" pitchFamily="34" charset="0"/>
              </a:rPr>
              <a:t>C</a:t>
            </a:r>
            <a:r>
              <a:rPr lang="en-GB" sz="2000" dirty="0">
                <a:solidFill>
                  <a:schemeClr val="bg1"/>
                </a:solidFill>
                <a:latin typeface="Arial" panose="020B0604020202020204" pitchFamily="34" charset="0"/>
                <a:cs typeface="Arial" panose="020B0604020202020204" pitchFamily="34" charset="0"/>
              </a:rPr>
              <a:t>: chair supports lower back and shoulder blades</a:t>
            </a:r>
          </a:p>
          <a:p>
            <a:pPr marL="357188" indent="-357188"/>
            <a:r>
              <a:rPr lang="en-GB" sz="2000" b="1" dirty="0">
                <a:solidFill>
                  <a:srgbClr val="FF0000"/>
                </a:solidFill>
                <a:latin typeface="Arial" panose="020B0604020202020204" pitchFamily="34" charset="0"/>
                <a:cs typeface="Arial" panose="020B0604020202020204" pitchFamily="34" charset="0"/>
              </a:rPr>
              <a:t>D</a:t>
            </a:r>
            <a:r>
              <a:rPr lang="en-GB" sz="2000" dirty="0">
                <a:solidFill>
                  <a:schemeClr val="bg1"/>
                </a:solidFill>
                <a:latin typeface="Arial" panose="020B0604020202020204" pitchFamily="34" charset="0"/>
                <a:cs typeface="Arial" panose="020B0604020202020204" pitchFamily="34" charset="0"/>
              </a:rPr>
              <a:t>: elbow angle between 90–120 degrees, keyboard within easy reach</a:t>
            </a:r>
          </a:p>
          <a:p>
            <a:pPr marL="357188" indent="-357188"/>
            <a:r>
              <a:rPr lang="en-GB" sz="2000" b="1" dirty="0">
                <a:solidFill>
                  <a:srgbClr val="FF0000"/>
                </a:solidFill>
                <a:latin typeface="Arial" panose="020B0604020202020204" pitchFamily="34" charset="0"/>
                <a:cs typeface="Arial" panose="020B0604020202020204" pitchFamily="34" charset="0"/>
              </a:rPr>
              <a:t>E</a:t>
            </a:r>
            <a:r>
              <a:rPr lang="en-GB" sz="2000" dirty="0">
                <a:solidFill>
                  <a:schemeClr val="bg1"/>
                </a:solidFill>
                <a:latin typeface="Arial" panose="020B0604020202020204" pitchFamily="34" charset="0"/>
                <a:cs typeface="Arial" panose="020B0604020202020204" pitchFamily="34" charset="0"/>
              </a:rPr>
              <a:t>: wrist support for mouse hand to prevent wrist strain</a:t>
            </a:r>
          </a:p>
          <a:p>
            <a:pPr marL="357188" indent="-357188"/>
            <a:r>
              <a:rPr lang="en-GB" sz="2000" b="1" dirty="0">
                <a:solidFill>
                  <a:srgbClr val="FF0000"/>
                </a:solidFill>
                <a:latin typeface="Arial" panose="020B0604020202020204" pitchFamily="34" charset="0"/>
                <a:cs typeface="Arial" panose="020B0604020202020204" pitchFamily="34" charset="0"/>
              </a:rPr>
              <a:t>F</a:t>
            </a:r>
            <a:r>
              <a:rPr lang="en-GB" sz="2000" dirty="0">
                <a:solidFill>
                  <a:schemeClr val="bg1"/>
                </a:solidFill>
                <a:latin typeface="Arial" panose="020B0604020202020204" pitchFamily="34" charset="0"/>
                <a:cs typeface="Arial" panose="020B0604020202020204" pitchFamily="34" charset="0"/>
              </a:rPr>
              <a:t>: chair is height adjustable</a:t>
            </a:r>
          </a:p>
          <a:p>
            <a:pPr marL="357188" indent="-357188"/>
            <a:r>
              <a:rPr lang="en-GB" sz="2000" b="1" dirty="0">
                <a:solidFill>
                  <a:srgbClr val="FF0000"/>
                </a:solidFill>
                <a:latin typeface="Arial" panose="020B0604020202020204" pitchFamily="34" charset="0"/>
                <a:cs typeface="Arial" panose="020B0604020202020204" pitchFamily="34" charset="0"/>
              </a:rPr>
              <a:t>G</a:t>
            </a:r>
            <a:r>
              <a:rPr lang="en-GB" sz="2000" dirty="0">
                <a:solidFill>
                  <a:schemeClr val="bg1"/>
                </a:solidFill>
                <a:latin typeface="Arial" panose="020B0604020202020204" pitchFamily="34" charset="0"/>
                <a:cs typeface="Arial" panose="020B0604020202020204" pitchFamily="34" charset="0"/>
              </a:rPr>
              <a:t>: feet should touch the floor – add foot rest if too high</a:t>
            </a:r>
          </a:p>
        </p:txBody>
      </p:sp>
      <p:pic>
        <p:nvPicPr>
          <p:cNvPr id="9" name="Picture 2" descr="C:\Users\Rob\Desktop\workstation.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708" y="1729776"/>
            <a:ext cx="4611811" cy="461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well-designed environment</a:t>
            </a:r>
          </a:p>
        </p:txBody>
      </p:sp>
      <p:sp>
        <p:nvSpPr>
          <p:cNvPr id="3" name="Text Placeholder 2"/>
          <p:cNvSpPr>
            <a:spLocks noGrp="1"/>
          </p:cNvSpPr>
          <p:nvPr>
            <p:ph type="body" sz="quarter" idx="14"/>
          </p:nvPr>
        </p:nvSpPr>
        <p:spPr/>
        <p:txBody>
          <a:bodyPr/>
          <a:lstStyle/>
          <a:p>
            <a:r>
              <a:rPr lang="en-GB" dirty="0"/>
              <a:t>Proper lighting</a:t>
            </a:r>
          </a:p>
          <a:p>
            <a:pPr lvl="1"/>
            <a:r>
              <a:rPr lang="en-GB" dirty="0"/>
              <a:t>Not too bright or too dim</a:t>
            </a:r>
          </a:p>
          <a:p>
            <a:r>
              <a:rPr lang="en-GB" dirty="0"/>
              <a:t>Reduce glare on the screen</a:t>
            </a:r>
          </a:p>
          <a:p>
            <a:pPr lvl="1"/>
            <a:r>
              <a:rPr lang="en-GB" dirty="0"/>
              <a:t>Make sure lights aren’t reflecting </a:t>
            </a:r>
            <a:br>
              <a:rPr lang="en-GB" dirty="0"/>
            </a:br>
            <a:r>
              <a:rPr lang="en-GB" dirty="0"/>
              <a:t>directly off your screen</a:t>
            </a:r>
          </a:p>
          <a:p>
            <a:r>
              <a:rPr lang="en-GB" dirty="0"/>
              <a:t>Take regular breaks</a:t>
            </a:r>
          </a:p>
          <a:p>
            <a:pPr lvl="1"/>
            <a:r>
              <a:rPr lang="en-GB" dirty="0"/>
              <a:t>Stand, stretch, or just look into the distance every </a:t>
            </a:r>
            <a:br>
              <a:rPr lang="en-GB" dirty="0"/>
            </a:br>
            <a:r>
              <a:rPr lang="en-GB" dirty="0"/>
              <a:t>15 minutes or so</a:t>
            </a:r>
          </a:p>
          <a:p>
            <a:endParaRPr lang="en-GB" dirty="0"/>
          </a:p>
        </p:txBody>
      </p:sp>
      <p:pic>
        <p:nvPicPr>
          <p:cNvPr id="4" name="Picture 2" descr="http://www.curiouserandcuriouser.com/shop/445-1155-thickbox/nud-teal-textile-cable-flex-pendant-light-fitti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rcRect l="38788" t="28968" r="38509"/>
          <a:stretch/>
        </p:blipFill>
        <p:spPr bwMode="auto">
          <a:xfrm>
            <a:off x="7448709" y="664487"/>
            <a:ext cx="1247775" cy="390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2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Complete </a:t>
            </a:r>
            <a:r>
              <a:rPr lang="en-GB" b="1" dirty="0"/>
              <a:t>Task 1</a:t>
            </a:r>
          </a:p>
        </p:txBody>
      </p:sp>
      <p:pic>
        <p:nvPicPr>
          <p:cNvPr id="7" name="Picture 6" descr="Worksheet 5 spot the difference - before"/>
          <p:cNvPicPr/>
          <p:nvPr/>
        </p:nvPicPr>
        <p:blipFill>
          <a:blip r:embed="rId2" cstate="print">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1090612" y="2565401"/>
            <a:ext cx="3250842" cy="3049759"/>
          </a:xfrm>
          <a:prstGeom prst="rect">
            <a:avLst/>
          </a:prstGeom>
          <a:noFill/>
          <a:ln>
            <a:noFill/>
          </a:ln>
        </p:spPr>
      </p:pic>
      <p:pic>
        <p:nvPicPr>
          <p:cNvPr id="8" name="Picture 7" descr="Worksheet 5 spot the difference - after-cup"/>
          <p:cNvPicPr/>
          <p:nvPr/>
        </p:nvPicPr>
        <p:blipFill>
          <a:blip r:embed="rId3" cstate="print">
            <a:clrChange>
              <a:clrFrom>
                <a:srgbClr val="FEFDFB"/>
              </a:clrFrom>
              <a:clrTo>
                <a:srgbClr val="FEFDFB">
                  <a:alpha val="0"/>
                </a:srgbClr>
              </a:clrTo>
            </a:clrChange>
            <a:extLst>
              <a:ext uri="{28A0092B-C50C-407E-A947-70E740481C1C}">
                <a14:useLocalDpi xmlns:a14="http://schemas.microsoft.com/office/drawing/2010/main" val="0"/>
              </a:ext>
            </a:extLst>
          </a:blip>
          <a:srcRect/>
          <a:stretch>
            <a:fillRect/>
          </a:stretch>
        </p:blipFill>
        <p:spPr bwMode="auto">
          <a:xfrm>
            <a:off x="5071310" y="2565400"/>
            <a:ext cx="3005074" cy="3049759"/>
          </a:xfrm>
          <a:prstGeom prst="rect">
            <a:avLst/>
          </a:prstGeom>
          <a:noFill/>
          <a:ln>
            <a:noFill/>
          </a:ln>
        </p:spPr>
      </p:pic>
    </p:spTree>
    <p:extLst>
      <p:ext uri="{BB962C8B-B14F-4D97-AF65-F5344CB8AC3E}">
        <p14:creationId xmlns:p14="http://schemas.microsoft.com/office/powerpoint/2010/main" val="65841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Health and safety crime</a:t>
            </a:r>
          </a:p>
        </p:txBody>
      </p:sp>
      <p:sp>
        <p:nvSpPr>
          <p:cNvPr id="3" name="Text Placeholder 2"/>
          <p:cNvSpPr>
            <a:spLocks noGrp="1"/>
          </p:cNvSpPr>
          <p:nvPr>
            <p:ph type="body" sz="quarter" idx="14"/>
          </p:nvPr>
        </p:nvSpPr>
        <p:spPr/>
        <p:txBody>
          <a:bodyPr/>
          <a:lstStyle/>
          <a:p>
            <a:r>
              <a:rPr lang="en-GB" dirty="0"/>
              <a:t>Employers have a duty to:</a:t>
            </a:r>
          </a:p>
          <a:p>
            <a:pPr lvl="1"/>
            <a:r>
              <a:rPr lang="en-GB" dirty="0"/>
              <a:t>ensure the health and safety of their workers</a:t>
            </a:r>
          </a:p>
          <a:p>
            <a:pPr lvl="1"/>
            <a:r>
              <a:rPr lang="en-GB" dirty="0"/>
              <a:t>ensure the safety of the workplace</a:t>
            </a:r>
          </a:p>
          <a:p>
            <a:pPr lvl="1"/>
            <a:r>
              <a:rPr lang="en-GB" dirty="0"/>
              <a:t>avoid risks to the health and safety of non-employees</a:t>
            </a:r>
          </a:p>
          <a:p>
            <a:r>
              <a:rPr lang="en-GB" dirty="0"/>
              <a:t>Employers ignoring these regulations may have to pay a fine, or in the worst cases, face a prison sentence</a:t>
            </a:r>
          </a:p>
          <a:p>
            <a:endParaRPr lang="en-GB" dirty="0"/>
          </a:p>
        </p:txBody>
      </p:sp>
    </p:spTree>
    <p:extLst>
      <p:ext uri="{BB962C8B-B14F-4D97-AF65-F5344CB8AC3E}">
        <p14:creationId xmlns:p14="http://schemas.microsoft.com/office/powerpoint/2010/main" val="45956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2"/>
            <a:ext cx="7816470" cy="1127283"/>
          </a:xfrm>
        </p:spPr>
        <p:txBody>
          <a:bodyPr/>
          <a:lstStyle/>
          <a:p>
            <a:r>
              <a:rPr lang="en-GB" dirty="0"/>
              <a:t>Other health effects of </a:t>
            </a:r>
            <a:br>
              <a:rPr lang="en-GB" dirty="0"/>
            </a:br>
            <a:r>
              <a:rPr lang="en-GB" dirty="0"/>
              <a:t>using computers</a:t>
            </a:r>
          </a:p>
        </p:txBody>
      </p:sp>
      <p:sp>
        <p:nvSpPr>
          <p:cNvPr id="3" name="Text Placeholder 2"/>
          <p:cNvSpPr>
            <a:spLocks noGrp="1"/>
          </p:cNvSpPr>
          <p:nvPr>
            <p:ph type="body" sz="quarter" idx="14"/>
          </p:nvPr>
        </p:nvSpPr>
        <p:spPr>
          <a:xfrm>
            <a:off x="711581" y="2400215"/>
            <a:ext cx="7797230" cy="3453607"/>
          </a:xfrm>
        </p:spPr>
        <p:txBody>
          <a:bodyPr/>
          <a:lstStyle/>
          <a:p>
            <a:r>
              <a:rPr lang="en-GB" dirty="0"/>
              <a:t>Electronic Screen Syndrome</a:t>
            </a:r>
          </a:p>
          <a:p>
            <a:r>
              <a:rPr lang="en-GB" dirty="0"/>
              <a:t>TATT (Tired All the Time) Syndrome </a:t>
            </a:r>
          </a:p>
          <a:p>
            <a:r>
              <a:rPr lang="en-GB" dirty="0"/>
              <a:t>Blue Light Syndrome</a:t>
            </a:r>
          </a:p>
          <a:p>
            <a:r>
              <a:rPr lang="en-GB" dirty="0"/>
              <a:t>Text claw</a:t>
            </a:r>
          </a:p>
          <a:p>
            <a:endParaRPr lang="en-GB" dirty="0"/>
          </a:p>
          <a:p>
            <a:pPr marL="0" indent="0">
              <a:buNone/>
            </a:pPr>
            <a:endParaRPr lang="en-GB" dirty="0"/>
          </a:p>
        </p:txBody>
      </p:sp>
    </p:spTree>
    <p:extLst>
      <p:ext uri="{BB962C8B-B14F-4D97-AF65-F5344CB8AC3E}">
        <p14:creationId xmlns:p14="http://schemas.microsoft.com/office/powerpoint/2010/main" val="384351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b\Desktop\E-waste-In-North-East.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620"/>
          <a:stretch/>
        </p:blipFill>
        <p:spPr bwMode="auto">
          <a:xfrm>
            <a:off x="1" y="663008"/>
            <a:ext cx="9144000" cy="61949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751B9DF-4DA1-4F35-9DE2-DACAC12C71C7}"/>
              </a:ext>
            </a:extLst>
          </p:cNvPr>
          <p:cNvSpPr/>
          <p:nvPr/>
        </p:nvSpPr>
        <p:spPr>
          <a:xfrm>
            <a:off x="0" y="663009"/>
            <a:ext cx="9144000" cy="1095454"/>
          </a:xfrm>
          <a:prstGeom prst="rect">
            <a:avLst/>
          </a:prstGeom>
          <a:gradFill flip="none" rotWithShape="1">
            <a:gsLst>
              <a:gs pos="0">
                <a:schemeClr val="bg1">
                  <a:alpha val="69000"/>
                </a:schemeClr>
              </a:gs>
              <a:gs pos="100000">
                <a:schemeClr val="bg1">
                  <a:alpha val="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724279" y="906233"/>
            <a:ext cx="8189061" cy="670772"/>
          </a:xfrm>
        </p:spPr>
        <p:txBody>
          <a:bodyPr/>
          <a:lstStyle/>
          <a:p>
            <a:r>
              <a:rPr lang="en-GB" dirty="0"/>
              <a:t>What happens to old computers?</a:t>
            </a:r>
          </a:p>
        </p:txBody>
      </p:sp>
    </p:spTree>
    <p:extLst>
      <p:ext uri="{BB962C8B-B14F-4D97-AF65-F5344CB8AC3E}">
        <p14:creationId xmlns:p14="http://schemas.microsoft.com/office/powerpoint/2010/main" val="129407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Hazardous waste</a:t>
            </a:r>
          </a:p>
        </p:txBody>
      </p:sp>
      <p:sp>
        <p:nvSpPr>
          <p:cNvPr id="3" name="Text Placeholder 2"/>
          <p:cNvSpPr>
            <a:spLocks noGrp="1"/>
          </p:cNvSpPr>
          <p:nvPr>
            <p:ph type="body" sz="quarter" idx="14"/>
          </p:nvPr>
        </p:nvSpPr>
        <p:spPr/>
        <p:txBody>
          <a:bodyPr/>
          <a:lstStyle/>
          <a:p>
            <a:r>
              <a:rPr lang="en-GB" dirty="0"/>
              <a:t>Hazardous materials in electronic devices can leach into the earth and get into water supplies</a:t>
            </a:r>
          </a:p>
          <a:p>
            <a:r>
              <a:rPr lang="en-GB" dirty="0"/>
              <a:t>Incinerating them causes pollution in the atmosphere</a:t>
            </a:r>
          </a:p>
          <a:p>
            <a:pPr lvl="1"/>
            <a:r>
              <a:rPr lang="en-GB" dirty="0"/>
              <a:t>There are laws governing safe disposal of electronics </a:t>
            </a:r>
            <a:br>
              <a:rPr lang="en-GB" dirty="0"/>
            </a:br>
            <a:r>
              <a:rPr lang="en-GB" dirty="0"/>
              <a:t>and ‘e-waste’</a:t>
            </a:r>
          </a:p>
        </p:txBody>
      </p:sp>
    </p:spTree>
    <p:extLst>
      <p:ext uri="{BB962C8B-B14F-4D97-AF65-F5344CB8AC3E}">
        <p14:creationId xmlns:p14="http://schemas.microsoft.com/office/powerpoint/2010/main" val="425770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Recycling options</a:t>
            </a:r>
          </a:p>
        </p:txBody>
      </p:sp>
      <p:sp>
        <p:nvSpPr>
          <p:cNvPr id="3" name="Text Placeholder 2"/>
          <p:cNvSpPr>
            <a:spLocks noGrp="1"/>
          </p:cNvSpPr>
          <p:nvPr>
            <p:ph type="body" sz="quarter" idx="14"/>
          </p:nvPr>
        </p:nvSpPr>
        <p:spPr>
          <a:xfrm>
            <a:off x="724280" y="1704179"/>
            <a:ext cx="7797230" cy="4766959"/>
          </a:xfrm>
        </p:spPr>
        <p:txBody>
          <a:bodyPr/>
          <a:lstStyle/>
          <a:p>
            <a:r>
              <a:rPr lang="en-US" b="1" dirty="0">
                <a:solidFill>
                  <a:srgbClr val="328BDC"/>
                </a:solidFill>
              </a:rPr>
              <a:t>Return to the Manufacturer </a:t>
            </a:r>
            <a:r>
              <a:rPr lang="en-US" dirty="0"/>
              <a:t>– Some companies offer a part exchange scheme to exchange old products for part payment towards newer products</a:t>
            </a:r>
          </a:p>
          <a:p>
            <a:r>
              <a:rPr lang="en-US" b="1" dirty="0">
                <a:solidFill>
                  <a:srgbClr val="328BDC"/>
                </a:solidFill>
              </a:rPr>
              <a:t>Professional Waste Disposal </a:t>
            </a:r>
            <a:r>
              <a:rPr lang="en-US" dirty="0"/>
              <a:t>– Companies will collect and dispose of your items properly</a:t>
            </a:r>
          </a:p>
          <a:p>
            <a:r>
              <a:rPr lang="en-US" b="1" dirty="0">
                <a:solidFill>
                  <a:srgbClr val="328BDC"/>
                </a:solidFill>
              </a:rPr>
              <a:t>Donate to charity </a:t>
            </a:r>
            <a:r>
              <a:rPr lang="en-US" dirty="0"/>
              <a:t>–  A number of non-profit </a:t>
            </a:r>
            <a:r>
              <a:rPr lang="en-US" dirty="0" err="1"/>
              <a:t>organisations</a:t>
            </a:r>
            <a:r>
              <a:rPr lang="en-US" dirty="0"/>
              <a:t> collect items either for re-use or </a:t>
            </a:r>
            <a:br>
              <a:rPr lang="en-US" dirty="0"/>
            </a:br>
            <a:r>
              <a:rPr lang="en-US" dirty="0"/>
              <a:t>for recycling</a:t>
            </a:r>
          </a:p>
          <a:p>
            <a:r>
              <a:rPr lang="en-US" b="1" dirty="0">
                <a:solidFill>
                  <a:srgbClr val="328BDC"/>
                </a:solidFill>
              </a:rPr>
              <a:t>Give to family or friends </a:t>
            </a:r>
            <a:r>
              <a:rPr lang="en-US" dirty="0"/>
              <a:t>–  Help the environment too</a:t>
            </a:r>
          </a:p>
          <a:p>
            <a:endParaRPr lang="en-US" i="1" dirty="0"/>
          </a:p>
          <a:p>
            <a:endParaRPr lang="en-US" dirty="0"/>
          </a:p>
        </p:txBody>
      </p:sp>
    </p:spTree>
    <p:extLst>
      <p:ext uri="{BB962C8B-B14F-4D97-AF65-F5344CB8AC3E}">
        <p14:creationId xmlns:p14="http://schemas.microsoft.com/office/powerpoint/2010/main" val="37683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Research task</a:t>
            </a:r>
          </a:p>
        </p:txBody>
      </p:sp>
      <p:sp>
        <p:nvSpPr>
          <p:cNvPr id="5" name="Text Placeholder 4"/>
          <p:cNvSpPr>
            <a:spLocks noGrp="1"/>
          </p:cNvSpPr>
          <p:nvPr>
            <p:ph type="body" sz="quarter" idx="14"/>
          </p:nvPr>
        </p:nvSpPr>
        <p:spPr/>
        <p:txBody>
          <a:bodyPr/>
          <a:lstStyle/>
          <a:p>
            <a:r>
              <a:rPr lang="en-GB" dirty="0"/>
              <a:t>In pairs or small groups, research ways of recycling old computers and phones safely</a:t>
            </a:r>
          </a:p>
          <a:p>
            <a:pPr lvl="1"/>
            <a:r>
              <a:rPr lang="en-GB" dirty="0"/>
              <a:t>What are the hazards of giving your old computer to a recycling company or taking it to a rubbish dump?</a:t>
            </a:r>
          </a:p>
        </p:txBody>
      </p:sp>
    </p:spTree>
    <p:extLst>
      <p:ext uri="{BB962C8B-B14F-4D97-AF65-F5344CB8AC3E}">
        <p14:creationId xmlns:p14="http://schemas.microsoft.com/office/powerpoint/2010/main" val="406344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about data on old </a:t>
            </a:r>
            <a:br>
              <a:rPr lang="en-GB" dirty="0"/>
            </a:br>
            <a:r>
              <a:rPr lang="en-GB" dirty="0"/>
              <a:t>hard disks?</a:t>
            </a:r>
          </a:p>
        </p:txBody>
      </p:sp>
      <p:sp>
        <p:nvSpPr>
          <p:cNvPr id="3" name="Text Placeholder 2"/>
          <p:cNvSpPr>
            <a:spLocks noGrp="1"/>
          </p:cNvSpPr>
          <p:nvPr>
            <p:ph type="body" sz="quarter" idx="14"/>
          </p:nvPr>
        </p:nvSpPr>
        <p:spPr>
          <a:xfrm>
            <a:off x="724280" y="2198453"/>
            <a:ext cx="4795071" cy="3453607"/>
          </a:xfrm>
        </p:spPr>
        <p:txBody>
          <a:bodyPr/>
          <a:lstStyle/>
          <a:p>
            <a:r>
              <a:rPr lang="en-GB" dirty="0"/>
              <a:t>Using a data recovery program, someone can recover files from your hard disk, even if you have deleted them or reformatted your hard drive</a:t>
            </a:r>
          </a:p>
          <a:p>
            <a:pPr lvl="1"/>
            <a:r>
              <a:rPr lang="en-GB" dirty="0"/>
              <a:t>What have you got on your computer that you would not </a:t>
            </a:r>
            <a:br>
              <a:rPr lang="en-GB" dirty="0"/>
            </a:br>
            <a:r>
              <a:rPr lang="en-GB" dirty="0"/>
              <a:t>want to be recovered by </a:t>
            </a:r>
            <a:br>
              <a:rPr lang="en-GB" dirty="0"/>
            </a:br>
            <a:r>
              <a:rPr lang="en-GB" dirty="0"/>
              <a:t>someone else?</a:t>
            </a:r>
          </a:p>
        </p:txBody>
      </p:sp>
      <p:pic>
        <p:nvPicPr>
          <p:cNvPr id="4" name="Picture 2" descr="C:\Users\Rob\Desktop\harddisk.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01591" y="2542570"/>
            <a:ext cx="4195518" cy="310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8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Learn about some of the common health and safety problems associated with computer use</a:t>
            </a:r>
          </a:p>
          <a:p>
            <a:r>
              <a:rPr lang="en-GB" dirty="0"/>
              <a:t>Learn ways of avoiding these problems</a:t>
            </a:r>
          </a:p>
          <a:p>
            <a:r>
              <a:rPr lang="en-GB" dirty="0"/>
              <a:t>Learn about Health and Safety law</a:t>
            </a:r>
          </a:p>
          <a:p>
            <a:r>
              <a:rPr lang="en-GB" dirty="0"/>
              <a:t>Learn about the need to dispose of computer equipment in a responsible manner</a:t>
            </a:r>
          </a:p>
          <a:p>
            <a:endParaRPr lang="en-GB" dirty="0"/>
          </a:p>
        </p:txBody>
      </p:sp>
      <p:sp>
        <p:nvSpPr>
          <p:cNvPr id="4" name="Text Placeholder 3"/>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1573896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pPr marL="0" indent="0">
              <a:buNone/>
            </a:pPr>
            <a:r>
              <a:rPr lang="en-GB" dirty="0"/>
              <a:t>You have learned:</a:t>
            </a:r>
          </a:p>
          <a:p>
            <a:r>
              <a:rPr lang="en-GB" sz="2400" dirty="0"/>
              <a:t>about some of the common health and safety problems associated with computer use</a:t>
            </a:r>
          </a:p>
          <a:p>
            <a:r>
              <a:rPr lang="en-GB" sz="2400" dirty="0"/>
              <a:t>ways of avoiding these problems</a:t>
            </a:r>
          </a:p>
          <a:p>
            <a:r>
              <a:rPr lang="en-GB" sz="2400" dirty="0"/>
              <a:t>about Health and Safety law</a:t>
            </a:r>
          </a:p>
          <a:p>
            <a:r>
              <a:rPr lang="en-GB" sz="2400" dirty="0"/>
              <a:t>of the need to dispose of computer equipment in a responsible manner</a:t>
            </a:r>
          </a:p>
          <a:p>
            <a:endParaRPr lang="en-GB" dirty="0"/>
          </a:p>
        </p:txBody>
      </p:sp>
    </p:spTree>
    <p:extLst>
      <p:ext uri="{BB962C8B-B14F-4D97-AF65-F5344CB8AC3E}">
        <p14:creationId xmlns:p14="http://schemas.microsoft.com/office/powerpoint/2010/main" val="136149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71173" y="1921056"/>
            <a:ext cx="7797230" cy="3453607"/>
          </a:xfrm>
        </p:spPr>
        <p:txBody>
          <a:bodyPr/>
          <a:lstStyle/>
          <a:p>
            <a:pPr marL="0" indent="0" algn="ctr">
              <a:buNone/>
            </a:pPr>
            <a:r>
              <a:rPr lang="en-GB" sz="5400" b="1" dirty="0">
                <a:solidFill>
                  <a:srgbClr val="328BDC"/>
                </a:solidFill>
              </a:rPr>
              <a:t>Are you sitting comfortably?</a:t>
            </a:r>
            <a:br>
              <a:rPr lang="en-GB" sz="5400" b="1" dirty="0">
                <a:solidFill>
                  <a:srgbClr val="328BDC"/>
                </a:solidFill>
              </a:rPr>
            </a:br>
            <a:br>
              <a:rPr lang="en-GB" sz="2800" b="1" dirty="0"/>
            </a:br>
            <a:r>
              <a:rPr lang="en-GB" sz="2800" b="1" i="1" dirty="0"/>
              <a:t>Have you been hunched over your </a:t>
            </a:r>
            <a:br>
              <a:rPr lang="en-GB" sz="2800" b="1" i="1" dirty="0"/>
            </a:br>
            <a:r>
              <a:rPr lang="en-GB" sz="2800" b="1" i="1" dirty="0"/>
              <a:t>computer for too long?</a:t>
            </a:r>
            <a:endParaRPr lang="en-GB" sz="2800" b="1" dirty="0"/>
          </a:p>
          <a:p>
            <a:endParaRPr lang="en-GB" dirty="0"/>
          </a:p>
        </p:txBody>
      </p:sp>
    </p:spTree>
    <p:extLst>
      <p:ext uri="{BB962C8B-B14F-4D97-AF65-F5344CB8AC3E}">
        <p14:creationId xmlns:p14="http://schemas.microsoft.com/office/powerpoint/2010/main" val="197242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Rob\Desktop\xra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62172"/>
            <a:ext cx="9144000" cy="619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2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Health and safety issues</a:t>
            </a:r>
          </a:p>
        </p:txBody>
      </p:sp>
      <p:sp>
        <p:nvSpPr>
          <p:cNvPr id="3" name="Text Placeholder 2"/>
          <p:cNvSpPr>
            <a:spLocks noGrp="1"/>
          </p:cNvSpPr>
          <p:nvPr>
            <p:ph type="body" sz="quarter" idx="14"/>
          </p:nvPr>
        </p:nvSpPr>
        <p:spPr/>
        <p:txBody>
          <a:bodyPr/>
          <a:lstStyle/>
          <a:p>
            <a:r>
              <a:rPr lang="en-GB" dirty="0"/>
              <a:t>What are the possible problems related to using computers for prolonged periods?</a:t>
            </a:r>
          </a:p>
          <a:p>
            <a:endParaRPr lang="en-GB" dirty="0"/>
          </a:p>
        </p:txBody>
      </p:sp>
      <p:pic>
        <p:nvPicPr>
          <p:cNvPr id="4" name="Picture 2" descr="C:\Users\Rob\Desktop\hospitalbad.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72695" y="2860689"/>
            <a:ext cx="5731911" cy="382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7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b\Desktop\eyestra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4309" y="2930670"/>
            <a:ext cx="5939691" cy="393194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Computers and your health</a:t>
            </a:r>
          </a:p>
        </p:txBody>
      </p:sp>
      <p:sp>
        <p:nvSpPr>
          <p:cNvPr id="3" name="Text Placeholder 2"/>
          <p:cNvSpPr>
            <a:spLocks noGrp="1"/>
          </p:cNvSpPr>
          <p:nvPr>
            <p:ph type="body" sz="quarter" idx="14"/>
          </p:nvPr>
        </p:nvSpPr>
        <p:spPr/>
        <p:txBody>
          <a:bodyPr/>
          <a:lstStyle/>
          <a:p>
            <a:r>
              <a:rPr lang="en-GB" sz="2400" dirty="0"/>
              <a:t>Headaches and eye strain from staring at a screen for too long</a:t>
            </a:r>
          </a:p>
          <a:p>
            <a:pPr lvl="1"/>
            <a:r>
              <a:rPr lang="en-GB" sz="1900" dirty="0"/>
              <a:t>What advice would you </a:t>
            </a:r>
            <a:br>
              <a:rPr lang="en-GB" sz="1900" dirty="0"/>
            </a:br>
            <a:r>
              <a:rPr lang="en-GB" sz="1900" dirty="0"/>
              <a:t>give to someone who </a:t>
            </a:r>
            <a:br>
              <a:rPr lang="en-GB" sz="1900" dirty="0"/>
            </a:br>
            <a:r>
              <a:rPr lang="en-GB" sz="1900" dirty="0"/>
              <a:t>works long hours at </a:t>
            </a:r>
            <a:br>
              <a:rPr lang="en-GB" sz="1900" dirty="0"/>
            </a:br>
            <a:r>
              <a:rPr lang="en-GB" sz="1900" dirty="0"/>
              <a:t>a computer to </a:t>
            </a:r>
            <a:br>
              <a:rPr lang="en-GB" sz="1900" dirty="0"/>
            </a:br>
            <a:r>
              <a:rPr lang="en-GB" sz="1900" dirty="0"/>
              <a:t>avoid eye strain?</a:t>
            </a:r>
          </a:p>
        </p:txBody>
      </p:sp>
    </p:spTree>
    <p:extLst>
      <p:ext uri="{BB962C8B-B14F-4D97-AF65-F5344CB8AC3E}">
        <p14:creationId xmlns:p14="http://schemas.microsoft.com/office/powerpoint/2010/main" val="174885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Computers and your health</a:t>
            </a:r>
          </a:p>
        </p:txBody>
      </p:sp>
      <p:sp>
        <p:nvSpPr>
          <p:cNvPr id="3" name="Text Placeholder 2"/>
          <p:cNvSpPr>
            <a:spLocks noGrp="1"/>
          </p:cNvSpPr>
          <p:nvPr>
            <p:ph type="body" sz="quarter" idx="14"/>
          </p:nvPr>
        </p:nvSpPr>
        <p:spPr/>
        <p:txBody>
          <a:bodyPr/>
          <a:lstStyle/>
          <a:p>
            <a:r>
              <a:rPr lang="en-GB" sz="2400" dirty="0"/>
              <a:t>Back problems can arise from poor posture and sitting in one position for hours at a time</a:t>
            </a:r>
          </a:p>
        </p:txBody>
      </p:sp>
      <p:pic>
        <p:nvPicPr>
          <p:cNvPr id="4" name="Picture 2" descr="C:\Users\Rob\Desktop\backproblem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00691" y="2813835"/>
            <a:ext cx="5399719" cy="404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6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Computers and your health</a:t>
            </a:r>
          </a:p>
        </p:txBody>
      </p:sp>
      <p:sp>
        <p:nvSpPr>
          <p:cNvPr id="3" name="Text Placeholder 2"/>
          <p:cNvSpPr>
            <a:spLocks noGrp="1"/>
          </p:cNvSpPr>
          <p:nvPr>
            <p:ph type="body" sz="quarter" idx="14"/>
          </p:nvPr>
        </p:nvSpPr>
        <p:spPr>
          <a:xfrm>
            <a:off x="724280" y="1704180"/>
            <a:ext cx="7797230" cy="3680620"/>
          </a:xfrm>
        </p:spPr>
        <p:txBody>
          <a:bodyPr/>
          <a:lstStyle/>
          <a:p>
            <a:r>
              <a:rPr lang="en-GB" dirty="0"/>
              <a:t>Repetitive Strain Injury (RSI) is caused by repeating the same actions over and over again</a:t>
            </a:r>
          </a:p>
          <a:p>
            <a:r>
              <a:rPr lang="en-GB" dirty="0"/>
              <a:t>Home and school habits and environments can become an RSI risk for children</a:t>
            </a:r>
          </a:p>
          <a:p>
            <a:pPr marL="723600" lvl="2" indent="-280800">
              <a:buFont typeface="Arial" panose="020B0604020202020204" pitchFamily="34" charset="0"/>
              <a:buChar char="•"/>
            </a:pPr>
            <a:r>
              <a:rPr lang="en-GB" dirty="0">
                <a:solidFill>
                  <a:srgbClr val="328BDC"/>
                </a:solidFill>
              </a:rPr>
              <a:t>There are cases of children </a:t>
            </a:r>
            <a:br>
              <a:rPr lang="en-GB" dirty="0">
                <a:solidFill>
                  <a:srgbClr val="328BDC"/>
                </a:solidFill>
              </a:rPr>
            </a:br>
            <a:r>
              <a:rPr lang="en-GB" dirty="0">
                <a:solidFill>
                  <a:srgbClr val="328BDC"/>
                </a:solidFill>
              </a:rPr>
              <a:t>as young as 7 with serious </a:t>
            </a:r>
            <a:br>
              <a:rPr lang="en-GB" dirty="0">
                <a:solidFill>
                  <a:srgbClr val="328BDC"/>
                </a:solidFill>
              </a:rPr>
            </a:br>
            <a:r>
              <a:rPr lang="en-GB" dirty="0">
                <a:solidFill>
                  <a:srgbClr val="328BDC"/>
                </a:solidFill>
              </a:rPr>
              <a:t>RSI conditions</a:t>
            </a:r>
          </a:p>
          <a:p>
            <a:pPr marL="723600" lvl="2" indent="-280800">
              <a:buFont typeface="Arial" panose="020B0604020202020204" pitchFamily="34" charset="0"/>
              <a:buChar char="•"/>
            </a:pPr>
            <a:r>
              <a:rPr lang="en-GB" dirty="0">
                <a:solidFill>
                  <a:srgbClr val="328BDC"/>
                </a:solidFill>
              </a:rPr>
              <a:t>Teenagers with RSI need </a:t>
            </a:r>
            <a:br>
              <a:rPr lang="en-GB" dirty="0">
                <a:solidFill>
                  <a:srgbClr val="328BDC"/>
                </a:solidFill>
              </a:rPr>
            </a:br>
            <a:r>
              <a:rPr lang="en-GB" dirty="0">
                <a:solidFill>
                  <a:srgbClr val="328BDC"/>
                </a:solidFill>
              </a:rPr>
              <a:t>support in class and exams</a:t>
            </a:r>
          </a:p>
          <a:p>
            <a:endParaRPr lang="en-GB" dirty="0"/>
          </a:p>
        </p:txBody>
      </p:sp>
      <p:pic>
        <p:nvPicPr>
          <p:cNvPr id="5" name="Picture 2" descr="C:\Users\Rob\Desktop\rsi.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4902043" y="4035972"/>
            <a:ext cx="4240032" cy="282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8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Health and safety regulations</a:t>
            </a:r>
          </a:p>
        </p:txBody>
      </p:sp>
      <p:sp>
        <p:nvSpPr>
          <p:cNvPr id="3" name="Text Placeholder 2"/>
          <p:cNvSpPr>
            <a:spLocks noGrp="1"/>
          </p:cNvSpPr>
          <p:nvPr>
            <p:ph type="body" sz="quarter" idx="14"/>
          </p:nvPr>
        </p:nvSpPr>
        <p:spPr>
          <a:xfrm>
            <a:off x="724280" y="1704179"/>
            <a:ext cx="7797230" cy="4720067"/>
          </a:xfrm>
        </p:spPr>
        <p:txBody>
          <a:bodyPr/>
          <a:lstStyle/>
          <a:p>
            <a:pPr marL="342900" lvl="2" indent="-342900"/>
            <a:r>
              <a:rPr lang="en-GB" sz="2500" dirty="0">
                <a:solidFill>
                  <a:schemeClr val="tx1"/>
                </a:solidFill>
              </a:rPr>
              <a:t>The law states that an employer must:</a:t>
            </a:r>
          </a:p>
          <a:p>
            <a:pPr lvl="2"/>
            <a:r>
              <a:rPr lang="en-GB" sz="2400" dirty="0">
                <a:solidFill>
                  <a:srgbClr val="328BDC"/>
                </a:solidFill>
              </a:rPr>
              <a:t>provide tiltable screens</a:t>
            </a:r>
          </a:p>
          <a:p>
            <a:pPr lvl="2"/>
            <a:r>
              <a:rPr lang="en-GB" sz="2400" dirty="0">
                <a:solidFill>
                  <a:srgbClr val="328BDC"/>
                </a:solidFill>
              </a:rPr>
              <a:t>provide anti-glare screen filters</a:t>
            </a:r>
          </a:p>
          <a:p>
            <a:pPr lvl="2"/>
            <a:r>
              <a:rPr lang="en-GB" sz="2400" dirty="0">
                <a:solidFill>
                  <a:srgbClr val="328BDC"/>
                </a:solidFill>
              </a:rPr>
              <a:t>provide adjustable chairs</a:t>
            </a:r>
          </a:p>
          <a:p>
            <a:pPr lvl="2"/>
            <a:r>
              <a:rPr lang="en-GB" sz="2400" dirty="0">
                <a:solidFill>
                  <a:srgbClr val="328BDC"/>
                </a:solidFill>
              </a:rPr>
              <a:t>provide foot supports</a:t>
            </a:r>
          </a:p>
          <a:p>
            <a:pPr lvl="2"/>
            <a:r>
              <a:rPr lang="en-GB" sz="2400" dirty="0">
                <a:solidFill>
                  <a:srgbClr val="328BDC"/>
                </a:solidFill>
              </a:rPr>
              <a:t>make sure lighting is suitable</a:t>
            </a:r>
          </a:p>
          <a:p>
            <a:pPr lvl="2"/>
            <a:r>
              <a:rPr lang="en-GB" sz="2400" dirty="0">
                <a:solidFill>
                  <a:srgbClr val="328BDC"/>
                </a:solidFill>
              </a:rPr>
              <a:t>make sure workstations are not cramped</a:t>
            </a:r>
          </a:p>
          <a:p>
            <a:pPr lvl="2"/>
            <a:r>
              <a:rPr lang="en-GB" sz="2400" dirty="0">
                <a:solidFill>
                  <a:srgbClr val="328BDC"/>
                </a:solidFill>
              </a:rPr>
              <a:t>plan work at a computer so that there are </a:t>
            </a:r>
            <a:br>
              <a:rPr lang="en-GB" sz="2400" dirty="0">
                <a:solidFill>
                  <a:srgbClr val="328BDC"/>
                </a:solidFill>
              </a:rPr>
            </a:br>
            <a:r>
              <a:rPr lang="en-GB" sz="2400" dirty="0">
                <a:solidFill>
                  <a:srgbClr val="328BDC"/>
                </a:solidFill>
              </a:rPr>
              <a:t>frequent breaks </a:t>
            </a:r>
          </a:p>
          <a:p>
            <a:pPr lvl="2"/>
            <a:r>
              <a:rPr lang="en-GB" sz="2400" dirty="0">
                <a:solidFill>
                  <a:srgbClr val="328BDC"/>
                </a:solidFill>
              </a:rPr>
              <a:t>pay for appropriate eye and eyesight tests by </a:t>
            </a:r>
            <a:br>
              <a:rPr lang="en-GB" sz="2400" dirty="0">
                <a:solidFill>
                  <a:srgbClr val="328BDC"/>
                </a:solidFill>
              </a:rPr>
            </a:br>
            <a:r>
              <a:rPr lang="en-GB" sz="2400" dirty="0">
                <a:solidFill>
                  <a:srgbClr val="328BDC"/>
                </a:solidFill>
              </a:rPr>
              <a:t>an optician </a:t>
            </a:r>
          </a:p>
          <a:p>
            <a:endParaRPr lang="en-GB" dirty="0"/>
          </a:p>
        </p:txBody>
      </p:sp>
    </p:spTree>
    <p:extLst>
      <p:ext uri="{BB962C8B-B14F-4D97-AF65-F5344CB8AC3E}">
        <p14:creationId xmlns:p14="http://schemas.microsoft.com/office/powerpoint/2010/main" val="982426620"/>
      </p:ext>
    </p:extLst>
  </p:cSld>
  <p:clrMapOvr>
    <a:masterClrMapping/>
  </p:clrMapOvr>
</p:sld>
</file>

<file path=ppt/theme/theme1.xml><?xml version="1.0" encoding="utf-8"?>
<a:theme xmlns:a="http://schemas.openxmlformats.org/drawingml/2006/main" name="Unit 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2B53CD-DA0D-4984-97A6-E1A3CE483A4E}"/>
</file>

<file path=customXml/itemProps2.xml><?xml version="1.0" encoding="utf-8"?>
<ds:datastoreItem xmlns:ds="http://schemas.openxmlformats.org/officeDocument/2006/customXml" ds:itemID="{BA256B5E-5973-47AE-847D-AA579ACE90C3}"/>
</file>

<file path=customXml/itemProps3.xml><?xml version="1.0" encoding="utf-8"?>
<ds:datastoreItem xmlns:ds="http://schemas.openxmlformats.org/officeDocument/2006/customXml" ds:itemID="{34208898-7A30-47AB-A361-1A7E3273D000}"/>
</file>

<file path=docProps/app.xml><?xml version="1.0" encoding="utf-8"?>
<Properties xmlns="http://schemas.openxmlformats.org/officeDocument/2006/extended-properties" xmlns:vt="http://schemas.openxmlformats.org/officeDocument/2006/docPropsVTypes">
  <Template>Unit 18</Template>
  <TotalTime>1323</TotalTime>
  <Words>580</Words>
  <Application>Microsoft Office PowerPoint</Application>
  <PresentationFormat>On-screen Show (4:3)</PresentationFormat>
  <Paragraphs>81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Museo900-Regular</vt:lpstr>
      <vt:lpstr>Museo300-Regular</vt:lpstr>
      <vt:lpstr>Calibri</vt:lpstr>
      <vt:lpstr>Arial</vt:lpstr>
      <vt:lpstr>Unit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30</cp:revision>
  <dcterms:created xsi:type="dcterms:W3CDTF">2014-10-14T11:23:38Z</dcterms:created>
  <dcterms:modified xsi:type="dcterms:W3CDTF">2017-10-13T10:12:33Z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