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62" r:id="rId4"/>
    <p:sldId id="263" r:id="rId5"/>
    <p:sldId id="264" r:id="rId6"/>
    <p:sldId id="275" r:id="rId7"/>
    <p:sldId id="265" r:id="rId8"/>
    <p:sldId id="276" r:id="rId9"/>
    <p:sldId id="278" r:id="rId10"/>
    <p:sldId id="267" r:id="rId11"/>
    <p:sldId id="277" r:id="rId12"/>
    <p:sldId id="266" r:id="rId13"/>
    <p:sldId id="268" r:id="rId14"/>
    <p:sldId id="269" r:id="rId15"/>
    <p:sldId id="279" r:id="rId16"/>
    <p:sldId id="272" r:id="rId17"/>
    <p:sldId id="273" r:id="rId18"/>
    <p:sldId id="270" r:id="rId19"/>
    <p:sldId id="271" r:id="rId20"/>
    <p:sldId id="274" r:id="rId21"/>
  </p:sldIdLst>
  <p:sldSz cx="9144000" cy="6858000" type="screen4x3"/>
  <p:notesSz cx="6858000" cy="9144000"/>
  <p:embeddedFontLst>
    <p:embeddedFont>
      <p:font typeface="Museo 100" panose="02000000000000000000" pitchFamily="2" charset="0"/>
      <p:regular r:id="rId23"/>
    </p:embeddedFont>
    <p:embeddedFont>
      <p:font typeface="Museo 900" panose="02000000000000000000" pitchFamily="2" charset="0"/>
      <p:bold r:id="rId24"/>
    </p:embeddedFont>
    <p:embeddedFont>
      <p:font typeface="Museo900-Regular" panose="02000000000000000000" pitchFamily="2" charset="0"/>
      <p:bold r:id="rId25"/>
    </p:embeddedFont>
    <p:embeddedFont>
      <p:font typeface="Museo 700" panose="02000000000000000000" pitchFamily="2" charset="0"/>
      <p:bold r:id="rId26"/>
    </p:embeddedFont>
    <p:embeddedFont>
      <p:font typeface="Museo 500" panose="02000000000000000000" pitchFamily="2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999"/>
    <a:srgbClr val="843754"/>
    <a:srgbClr val="EE3127"/>
    <a:srgbClr val="A41E21"/>
    <a:srgbClr val="238296"/>
    <a:srgbClr val="5C89A4"/>
    <a:srgbClr val="D1919B"/>
    <a:srgbClr val="C396A3"/>
    <a:srgbClr val="98A639"/>
    <a:srgbClr val="B2C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1350" y="96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01/05/2015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5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it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E35999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E35999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E35999"/>
                </a:solidFill>
                <a:latin typeface="Arial"/>
                <a:cs typeface="Arial"/>
              </a:rPr>
              <a:t>2</a:t>
            </a:r>
            <a:endParaRPr lang="en-US" sz="4500" b="1" dirty="0">
              <a:solidFill>
                <a:srgbClr val="E359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8437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E3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288929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Unit 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Structured programming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1" name="Picture 40" descr="Logo Unit 2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Logo Unit 2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60" name="Picture 59" descr="Unit 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6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Structured programming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50" name="Picture 49" descr="Unit 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Structured programming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Unit 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Structured programming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Structured programming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Unit 2</a:t>
            </a: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Problem solving </a:t>
            </a:r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theory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Try the exercises in </a:t>
            </a:r>
            <a:r>
              <a:rPr lang="en-GB" b="1" dirty="0" smtClean="0"/>
              <a:t>Task 1</a:t>
            </a:r>
            <a:r>
              <a:rPr lang="en-GB" dirty="0" smtClean="0"/>
              <a:t> on </a:t>
            </a:r>
            <a:r>
              <a:rPr lang="en-GB" b="1" dirty="0" smtClean="0"/>
              <a:t>Worksheet 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96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 definition of structured programming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086984"/>
            <a:ext cx="7797230" cy="3836738"/>
          </a:xfrm>
        </p:spPr>
        <p:txBody>
          <a:bodyPr/>
          <a:lstStyle/>
          <a:p>
            <a:r>
              <a:rPr lang="en-GB" dirty="0" smtClean="0"/>
              <a:t>Structured programming is a method of writing a computer program which uses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Top-down analysis for problem-solving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Modularization for program structure and organisation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Structured code for the individual modules</a:t>
            </a:r>
          </a:p>
          <a:p>
            <a:r>
              <a:rPr lang="en-GB" dirty="0" smtClean="0"/>
              <a:t>We have looked at what is meant by structured code and why that is desirable</a:t>
            </a:r>
          </a:p>
          <a:p>
            <a:r>
              <a:rPr lang="en-GB" dirty="0" smtClean="0"/>
              <a:t>Now we will look at top-down analysis and modularisation</a:t>
            </a:r>
          </a:p>
        </p:txBody>
      </p:sp>
    </p:spTree>
    <p:extLst>
      <p:ext uri="{BB962C8B-B14F-4D97-AF65-F5344CB8AC3E}">
        <p14:creationId xmlns:p14="http://schemas.microsoft.com/office/powerpoint/2010/main" val="3038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 top-down design model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542075"/>
          </a:xfrm>
        </p:spPr>
        <p:txBody>
          <a:bodyPr/>
          <a:lstStyle/>
          <a:p>
            <a:r>
              <a:rPr lang="en-GB" dirty="0" smtClean="0"/>
              <a:t>Structured programming uses a top-down design technique</a:t>
            </a:r>
          </a:p>
          <a:p>
            <a:r>
              <a:rPr lang="en-GB" dirty="0" smtClean="0"/>
              <a:t>The program is divided into modules, which are called from the main program</a:t>
            </a:r>
          </a:p>
          <a:p>
            <a:r>
              <a:rPr lang="en-GB" dirty="0" smtClean="0"/>
              <a:t>Any of the modules may be further broken down into smaller sub-tasks, with the smallest modules performing a single function</a:t>
            </a:r>
          </a:p>
          <a:p>
            <a:r>
              <a:rPr lang="en-GB" dirty="0" smtClean="0"/>
              <a:t>A </a:t>
            </a:r>
            <a:r>
              <a:rPr lang="en-GB" dirty="0" smtClean="0">
                <a:solidFill>
                  <a:srgbClr val="E35999"/>
                </a:solidFill>
              </a:rPr>
              <a:t>hierarchy chart </a:t>
            </a:r>
            <a:r>
              <a:rPr lang="en-GB" dirty="0" smtClean="0"/>
              <a:t>may be used to show the overall program structure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3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Hierarchy chart</a:t>
            </a:r>
            <a:endParaRPr lang="en-GB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53" name="Group 52"/>
          <p:cNvGrpSpPr/>
          <p:nvPr/>
        </p:nvGrpSpPr>
        <p:grpSpPr>
          <a:xfrm>
            <a:off x="973683" y="1704186"/>
            <a:ext cx="7259382" cy="4187286"/>
            <a:chOff x="682583" y="2149573"/>
            <a:chExt cx="7259382" cy="4187286"/>
          </a:xfrm>
        </p:grpSpPr>
        <p:cxnSp>
          <p:nvCxnSpPr>
            <p:cNvPr id="26" name="Straight Connector 25"/>
            <p:cNvCxnSpPr>
              <a:stCxn id="6" idx="2"/>
            </p:cNvCxnSpPr>
            <p:nvPr/>
          </p:nvCxnSpPr>
          <p:spPr>
            <a:xfrm>
              <a:off x="4425939" y="2868208"/>
              <a:ext cx="0" cy="6971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72784" y="4307806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224827" y="4306803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342071" y="4302726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54235" y="4302726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342071" y="5111863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411319" y="4038505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3447144" y="2149573"/>
              <a:ext cx="1957589" cy="718635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 results report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6373" y="3350199"/>
              <a:ext cx="1957589" cy="735523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Initialise variables 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59889" y="3350199"/>
              <a:ext cx="1957589" cy="735523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Print report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2583" y="4527770"/>
              <a:ext cx="1403796" cy="668651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Open file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40173" y="4527770"/>
              <a:ext cx="1403796" cy="668651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Process all records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52337" y="4527770"/>
              <a:ext cx="1403796" cy="668651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Close file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38169" y="4527770"/>
              <a:ext cx="1403796" cy="668651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Calculate averages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64415" y="5668208"/>
              <a:ext cx="1403796" cy="668651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Read record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38669" y="5668207"/>
              <a:ext cx="1403796" cy="668651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Process record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0176" y="3350199"/>
              <a:ext cx="1957589" cy="735523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Process file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172135" y="3074270"/>
              <a:ext cx="46909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65165" y="4314423"/>
              <a:ext cx="58749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479190" y="5409127"/>
              <a:ext cx="16742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74681" y="3074270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855483" y="3074270"/>
              <a:ext cx="1" cy="277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479194" y="5398085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153444" y="5398085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 rot="16200000">
            <a:off x="101918" y="2932725"/>
            <a:ext cx="1259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E35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 </a:t>
            </a:r>
            <a:endParaRPr lang="en-GB" sz="1600" b="1" dirty="0">
              <a:solidFill>
                <a:srgbClr val="E35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102180" y="4105718"/>
            <a:ext cx="1259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E35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 </a:t>
            </a:r>
            <a:endParaRPr lang="en-GB" sz="1600" b="1" dirty="0">
              <a:solidFill>
                <a:srgbClr val="E35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102180" y="5211744"/>
            <a:ext cx="1259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E35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 </a:t>
            </a:r>
            <a:endParaRPr lang="en-GB" sz="1600" b="1" dirty="0">
              <a:solidFill>
                <a:srgbClr val="E35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Hierarchy chart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640679"/>
            <a:ext cx="2874837" cy="4284497"/>
          </a:xfrm>
        </p:spPr>
        <p:txBody>
          <a:bodyPr/>
          <a:lstStyle/>
          <a:p>
            <a:r>
              <a:rPr lang="en-GB" sz="2000" dirty="0" smtClean="0"/>
              <a:t>Any module shown below another module is part of the module above</a:t>
            </a:r>
          </a:p>
          <a:p>
            <a:r>
              <a:rPr lang="en-GB" sz="2000" dirty="0" smtClean="0"/>
              <a:t>Execution takes place from left to right, always at the lowest level component</a:t>
            </a:r>
          </a:p>
          <a:p>
            <a:r>
              <a:rPr lang="en-GB" sz="2000" dirty="0" smtClean="0"/>
              <a:t>Selection and iteration are not shown in a hierarchy chart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3389026" y="2154240"/>
            <a:ext cx="5167611" cy="3091568"/>
            <a:chOff x="534504" y="1660427"/>
            <a:chExt cx="7533690" cy="4931376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1376273" y="4302727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217850" y="4302269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354235" y="4302726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342073" y="4326122"/>
              <a:ext cx="0" cy="1252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3490176" y="1704179"/>
              <a:ext cx="1957589" cy="948869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 results report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236374" y="3136853"/>
              <a:ext cx="1957589" cy="948869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Initialise 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variables 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91256" y="3136853"/>
              <a:ext cx="1957589" cy="948869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Print report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34504" y="4527770"/>
              <a:ext cx="1678104" cy="787969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Open file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00347" y="4531398"/>
              <a:ext cx="1678104" cy="787969"/>
            </a:xfrm>
            <a:prstGeom prst="rect">
              <a:avLst/>
            </a:prstGeom>
            <a:solidFill>
              <a:srgbClr val="E35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Process all records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519942" y="4527770"/>
              <a:ext cx="1678104" cy="787969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Close file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90090" y="4527770"/>
              <a:ext cx="1678104" cy="787969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Calculate averages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01680" y="5856970"/>
              <a:ext cx="1566732" cy="734833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Read record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375934" y="5856968"/>
              <a:ext cx="1566732" cy="734833"/>
            </a:xfrm>
            <a:prstGeom prst="rect">
              <a:avLst/>
            </a:prstGeom>
            <a:solidFill>
              <a:srgbClr val="8437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Process record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490176" y="3136853"/>
              <a:ext cx="1957589" cy="948869"/>
            </a:xfrm>
            <a:prstGeom prst="rect">
              <a:avLst/>
            </a:prstGeom>
            <a:solidFill>
              <a:srgbClr val="E35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Process file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2215167" y="2859110"/>
              <a:ext cx="46909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365165" y="4314423"/>
              <a:ext cx="58749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479189" y="5597887"/>
              <a:ext cx="16742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6" idx="2"/>
              <a:endCxn id="85" idx="0"/>
            </p:cNvCxnSpPr>
            <p:nvPr/>
          </p:nvCxnSpPr>
          <p:spPr>
            <a:xfrm>
              <a:off x="4468971" y="2653048"/>
              <a:ext cx="0" cy="4838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233948" y="2859110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887358" y="2859110"/>
              <a:ext cx="1" cy="277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490303" y="5579229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142334" y="5579229"/>
              <a:ext cx="1" cy="277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3490176" y="1660427"/>
              <a:ext cx="333932" cy="441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43737" y="3134082"/>
              <a:ext cx="333932" cy="441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69165" y="4508334"/>
              <a:ext cx="333932" cy="441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86218" y="5827231"/>
              <a:ext cx="333932" cy="441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397286" y="5797763"/>
              <a:ext cx="333932" cy="441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527482" y="4543125"/>
              <a:ext cx="333932" cy="441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429235" y="4527770"/>
              <a:ext cx="333932" cy="441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864791" y="3136853"/>
              <a:ext cx="333932" cy="441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4468615" y="4077683"/>
              <a:ext cx="1" cy="2250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627923" y="5738749"/>
            <a:ext cx="6578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Aft>
                <a:spcPts val="1400"/>
              </a:spcAft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Why are two of the boxes shown in a paler colour?</a:t>
            </a:r>
          </a:p>
        </p:txBody>
      </p:sp>
    </p:spTree>
    <p:extLst>
      <p:ext uri="{BB962C8B-B14F-4D97-AF65-F5344CB8AC3E}">
        <p14:creationId xmlns:p14="http://schemas.microsoft.com/office/powerpoint/2010/main" val="21108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Benefits of structured </a:t>
            </a:r>
            <a:r>
              <a:rPr lang="en-GB" dirty="0" smtClean="0"/>
              <a:t>programming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140771"/>
            <a:ext cx="7797230" cy="3438393"/>
          </a:xfrm>
        </p:spPr>
        <p:txBody>
          <a:bodyPr/>
          <a:lstStyle/>
          <a:p>
            <a:r>
              <a:rPr lang="en-GB" dirty="0" smtClean="0"/>
              <a:t>Programs are more easily and quickly written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Large programs are broken down into subtasks that are easier to program and manage</a:t>
            </a:r>
          </a:p>
          <a:p>
            <a:pPr lvl="1"/>
            <a:r>
              <a:rPr lang="en-GB" dirty="0">
                <a:solidFill>
                  <a:srgbClr val="E35999"/>
                </a:solidFill>
              </a:rPr>
              <a:t>Each module can be individually tested</a:t>
            </a:r>
          </a:p>
          <a:p>
            <a:pPr lvl="1"/>
            <a:r>
              <a:rPr lang="en-GB" dirty="0">
                <a:solidFill>
                  <a:srgbClr val="E35999"/>
                </a:solidFill>
              </a:rPr>
              <a:t>Modules can be re-used several times in a program</a:t>
            </a:r>
          </a:p>
          <a:p>
            <a:pPr lvl="1"/>
            <a:r>
              <a:rPr lang="en-GB" dirty="0">
                <a:solidFill>
                  <a:srgbClr val="E35999"/>
                </a:solidFill>
              </a:rPr>
              <a:t>Frequently used modules can be saved in a library and used by other programs</a:t>
            </a:r>
          </a:p>
          <a:p>
            <a:pPr lvl="1"/>
            <a:r>
              <a:rPr lang="en-GB" dirty="0">
                <a:solidFill>
                  <a:srgbClr val="E35999"/>
                </a:solidFill>
              </a:rPr>
              <a:t>Several programmers can simultaneously work on different modules, shortening development </a:t>
            </a:r>
            <a:r>
              <a:rPr lang="en-GB" dirty="0" smtClean="0">
                <a:solidFill>
                  <a:srgbClr val="E35999"/>
                </a:solidFill>
              </a:rPr>
              <a:t>time</a:t>
            </a:r>
            <a:endParaRPr lang="en-GB" dirty="0">
              <a:solidFill>
                <a:srgbClr val="E35999"/>
              </a:solidFill>
            </a:endParaRPr>
          </a:p>
          <a:p>
            <a:pPr lvl="1"/>
            <a:endParaRPr lang="en-GB" dirty="0">
              <a:solidFill>
                <a:srgbClr val="E35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Benefits of structured programming (</a:t>
            </a:r>
            <a:r>
              <a:rPr lang="en-GB" dirty="0"/>
              <a:t>continued)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130014"/>
            <a:ext cx="7797230" cy="3926228"/>
          </a:xfrm>
        </p:spPr>
        <p:txBody>
          <a:bodyPr/>
          <a:lstStyle/>
          <a:p>
            <a:r>
              <a:rPr lang="en-GB" dirty="0" smtClean="0"/>
              <a:t>Programs are more reliable and have fewer errors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It is easier to find errors in small self-contained modules</a:t>
            </a:r>
          </a:p>
          <a:p>
            <a:r>
              <a:rPr lang="en-GB" dirty="0" smtClean="0"/>
              <a:t>Programs take less time to test and debug</a:t>
            </a:r>
          </a:p>
          <a:p>
            <a:r>
              <a:rPr lang="en-GB" dirty="0" smtClean="0"/>
              <a:t>Programs are easier to maintain</a:t>
            </a:r>
          </a:p>
          <a:p>
            <a:pPr lvl="1">
              <a:spcAft>
                <a:spcPts val="800"/>
              </a:spcAft>
            </a:pPr>
            <a:r>
              <a:rPr lang="en-GB" dirty="0" smtClean="0">
                <a:solidFill>
                  <a:srgbClr val="E35999"/>
                </a:solidFill>
              </a:rPr>
              <a:t>A well-organised, modular program is easier to follow</a:t>
            </a:r>
          </a:p>
          <a:p>
            <a:pPr lvl="1">
              <a:spcAft>
                <a:spcPts val="800"/>
              </a:spcAft>
            </a:pPr>
            <a:r>
              <a:rPr lang="en-GB" dirty="0" smtClean="0">
                <a:solidFill>
                  <a:srgbClr val="E35999"/>
                </a:solidFill>
              </a:rPr>
              <a:t>It is easier to find which module needs to be changed</a:t>
            </a:r>
          </a:p>
          <a:p>
            <a:pPr lvl="1">
              <a:spcAft>
                <a:spcPts val="800"/>
              </a:spcAft>
            </a:pPr>
            <a:r>
              <a:rPr lang="en-GB" dirty="0" smtClean="0">
                <a:solidFill>
                  <a:srgbClr val="E35999"/>
                </a:solidFill>
              </a:rPr>
              <a:t>Self-contained modules mean that the change should not affect the rest of the program</a:t>
            </a:r>
          </a:p>
          <a:p>
            <a:pPr lvl="1">
              <a:spcAft>
                <a:spcPts val="800"/>
              </a:spcAft>
            </a:pPr>
            <a:r>
              <a:rPr lang="en-GB" dirty="0" smtClean="0">
                <a:solidFill>
                  <a:srgbClr val="E35999"/>
                </a:solidFill>
              </a:rPr>
              <a:t>New features can be added by adding new modules</a:t>
            </a:r>
          </a:p>
        </p:txBody>
      </p:sp>
    </p:spTree>
    <p:extLst>
      <p:ext uri="{BB962C8B-B14F-4D97-AF65-F5344CB8AC3E}">
        <p14:creationId xmlns:p14="http://schemas.microsoft.com/office/powerpoint/2010/main" val="41576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Good programming practice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36221"/>
          </a:xfrm>
        </p:spPr>
        <p:txBody>
          <a:bodyPr/>
          <a:lstStyle/>
          <a:p>
            <a:r>
              <a:rPr lang="en-GB" dirty="0" smtClean="0"/>
              <a:t>Use meaningful names for variables and subroutines</a:t>
            </a:r>
          </a:p>
          <a:p>
            <a:r>
              <a:rPr lang="en-GB" dirty="0" smtClean="0"/>
              <a:t>Add lots of comments to explain each module</a:t>
            </a:r>
          </a:p>
          <a:p>
            <a:r>
              <a:rPr lang="en-GB" dirty="0" smtClean="0"/>
              <a:t>Each module should perform a single task</a:t>
            </a:r>
          </a:p>
          <a:p>
            <a:r>
              <a:rPr lang="en-GB" dirty="0" smtClean="0"/>
              <a:t>Selection and iteration structures should have single entry and exit points</a:t>
            </a:r>
          </a:p>
          <a:p>
            <a:r>
              <a:rPr lang="en-GB" dirty="0" smtClean="0"/>
              <a:t>Keep each module self-contained by passing parameters and using local variables in subroutines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2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try the questions in </a:t>
            </a:r>
            <a:r>
              <a:rPr lang="en-GB" b="1" dirty="0" smtClean="0"/>
              <a:t>Task 2</a:t>
            </a:r>
            <a:r>
              <a:rPr lang="en-GB" dirty="0" smtClean="0"/>
              <a:t>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1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57225"/>
            <a:ext cx="9144000" cy="62007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Modular programming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Modular design and programming techniques are most useful for large, complex programs</a:t>
            </a:r>
          </a:p>
          <a:p>
            <a:r>
              <a:rPr lang="en-GB" dirty="0" smtClean="0"/>
              <a:t>Some programs have thousands or even millions of lines of code</a:t>
            </a:r>
          </a:p>
          <a:p>
            <a:r>
              <a:rPr lang="en-GB" dirty="0" smtClean="0"/>
              <a:t>In small programs of less than a page of code, it may not be worth writing individual modules for every subtask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8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Understand the structured approach to program design and construction</a:t>
            </a:r>
          </a:p>
          <a:p>
            <a:r>
              <a:rPr lang="en-GB" dirty="0" smtClean="0"/>
              <a:t>Be able to construct and use hierarchy charts when designing programs</a:t>
            </a:r>
          </a:p>
          <a:p>
            <a:r>
              <a:rPr lang="en-GB" dirty="0" smtClean="0"/>
              <a:t>Be able to explain the advantages of the structured 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4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aim of structured programming is to help programmers to write programs that 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can be thoroughly tested and proved to be error free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are easy to understand and maintain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minimise duplication of effort</a:t>
            </a:r>
          </a:p>
          <a:p>
            <a:r>
              <a:rPr lang="en-GB" dirty="0" smtClean="0"/>
              <a:t>Hierarchy charts are: 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a useful design tool for breaking down a large program into manageable chunks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useful for documentation purposes</a:t>
            </a:r>
            <a:endParaRPr lang="en-GB" dirty="0">
              <a:solidFill>
                <a:srgbClr val="E35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Structured programming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91314"/>
          </a:xfrm>
        </p:spPr>
        <p:txBody>
          <a:bodyPr/>
          <a:lstStyle/>
          <a:p>
            <a:r>
              <a:rPr lang="en-GB" dirty="0" smtClean="0"/>
              <a:t>In a high-level, procedural language such as Pascal, Visual Basic, Python or C#, an algorithm can be implemented using just three basic structures: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Sequence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Selection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Iteration</a:t>
            </a:r>
          </a:p>
          <a:p>
            <a:r>
              <a:rPr lang="en-GB" dirty="0" smtClean="0"/>
              <a:t>Can you give examples of each of these structures?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Sequence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8"/>
            <a:ext cx="7797230" cy="4542075"/>
          </a:xfrm>
        </p:spPr>
        <p:txBody>
          <a:bodyPr/>
          <a:lstStyle/>
          <a:p>
            <a:r>
              <a:rPr lang="en-GB" dirty="0" smtClean="0"/>
              <a:t>A sequence consists of one or more statements following one after the other</a:t>
            </a:r>
          </a:p>
          <a:p>
            <a:r>
              <a:rPr lang="en-GB" dirty="0" smtClean="0"/>
              <a:t>Here is an example written in pseudocode: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 smtClean="0">
                <a:solidFill>
                  <a:srgbClr val="E35999"/>
                </a:solidFill>
              </a:rPr>
              <a:t>hoursWorked</a:t>
            </a:r>
            <a:r>
              <a:rPr lang="en-GB" dirty="0" smtClean="0">
                <a:solidFill>
                  <a:srgbClr val="E35999"/>
                </a:solidFill>
              </a:rPr>
              <a:t> </a:t>
            </a:r>
            <a:r>
              <a:rPr lang="en-GB" dirty="0" smtClean="0">
                <a:solidFill>
                  <a:srgbClr val="E35999"/>
                </a:solidFill>
                <a:sym typeface="Wingdings" panose="05000000000000000000" pitchFamily="2" charset="2"/>
              </a:rPr>
              <a:t></a:t>
            </a:r>
            <a:r>
              <a:rPr lang="en-GB" dirty="0" smtClean="0">
                <a:solidFill>
                  <a:srgbClr val="E35999"/>
                </a:solidFill>
              </a:rPr>
              <a:t> USERINPUT</a:t>
            </a:r>
          </a:p>
          <a:p>
            <a:pPr marL="0" indent="0">
              <a:buNone/>
            </a:pPr>
            <a:r>
              <a:rPr lang="en-GB" dirty="0">
                <a:solidFill>
                  <a:srgbClr val="E35999"/>
                </a:solidFill>
              </a:rPr>
              <a:t>	</a:t>
            </a:r>
            <a:r>
              <a:rPr lang="en-GB" dirty="0" err="1" smtClean="0">
                <a:solidFill>
                  <a:srgbClr val="E35999"/>
                </a:solidFill>
              </a:rPr>
              <a:t>hourlyRate</a:t>
            </a:r>
            <a:r>
              <a:rPr lang="en-GB" dirty="0" smtClean="0">
                <a:solidFill>
                  <a:srgbClr val="E35999"/>
                </a:solidFill>
              </a:rPr>
              <a:t> </a:t>
            </a:r>
            <a:r>
              <a:rPr lang="en-GB" dirty="0" smtClean="0">
                <a:solidFill>
                  <a:srgbClr val="E35999"/>
                </a:solidFill>
                <a:sym typeface="Wingdings" panose="05000000000000000000" pitchFamily="2" charset="2"/>
              </a:rPr>
              <a:t> USERINPUT</a:t>
            </a:r>
            <a:endParaRPr lang="en-GB" dirty="0" smtClean="0">
              <a:solidFill>
                <a:srgbClr val="E359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E35999"/>
                </a:solidFill>
              </a:rPr>
              <a:t>	</a:t>
            </a:r>
            <a:r>
              <a:rPr lang="en-GB" dirty="0" err="1" smtClean="0">
                <a:solidFill>
                  <a:srgbClr val="E35999"/>
                </a:solidFill>
              </a:rPr>
              <a:t>totalCharge</a:t>
            </a:r>
            <a:r>
              <a:rPr lang="en-GB" dirty="0" smtClean="0">
                <a:solidFill>
                  <a:srgbClr val="E35999"/>
                </a:solidFill>
              </a:rPr>
              <a:t> </a:t>
            </a:r>
            <a:r>
              <a:rPr lang="en-GB" dirty="0" smtClean="0">
                <a:solidFill>
                  <a:srgbClr val="E35999"/>
                </a:solidFill>
                <a:sym typeface="Wingdings" panose="05000000000000000000" pitchFamily="2" charset="2"/>
              </a:rPr>
              <a:t> </a:t>
            </a:r>
            <a:r>
              <a:rPr lang="en-GB" dirty="0" err="1" smtClean="0">
                <a:solidFill>
                  <a:srgbClr val="E35999"/>
                </a:solidFill>
                <a:sym typeface="Wingdings" panose="05000000000000000000" pitchFamily="2" charset="2"/>
              </a:rPr>
              <a:t>hoursWorked</a:t>
            </a:r>
            <a:r>
              <a:rPr lang="en-GB" dirty="0" smtClean="0">
                <a:solidFill>
                  <a:srgbClr val="E35999"/>
                </a:solidFill>
                <a:sym typeface="Wingdings" panose="05000000000000000000" pitchFamily="2" charset="2"/>
              </a:rPr>
              <a:t> * </a:t>
            </a:r>
            <a:r>
              <a:rPr lang="en-GB" dirty="0" err="1" smtClean="0">
                <a:solidFill>
                  <a:srgbClr val="E35999"/>
                </a:solidFill>
                <a:sym typeface="Wingdings" panose="05000000000000000000" pitchFamily="2" charset="2"/>
              </a:rPr>
              <a:t>hourlyRate</a:t>
            </a:r>
            <a:endParaRPr lang="en-GB" dirty="0" smtClean="0">
              <a:solidFill>
                <a:srgbClr val="E35999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E35999"/>
                </a:solidFill>
                <a:sym typeface="Wingdings" panose="05000000000000000000" pitchFamily="2" charset="2"/>
              </a:rPr>
              <a:t>	</a:t>
            </a:r>
            <a:r>
              <a:rPr lang="en-GB" dirty="0" smtClean="0">
                <a:solidFill>
                  <a:srgbClr val="E35999"/>
                </a:solidFill>
                <a:sym typeface="Wingdings" panose="05000000000000000000" pitchFamily="2" charset="2"/>
              </a:rPr>
              <a:t>OUTPUT “Total charge: ”, </a:t>
            </a:r>
            <a:r>
              <a:rPr lang="en-GB" dirty="0" err="1" smtClean="0">
                <a:solidFill>
                  <a:srgbClr val="E35999"/>
                </a:solidFill>
                <a:sym typeface="Wingdings" panose="05000000000000000000" pitchFamily="2" charset="2"/>
              </a:rPr>
              <a:t>totalCharge</a:t>
            </a:r>
            <a:endParaRPr lang="en-GB" dirty="0">
              <a:solidFill>
                <a:srgbClr val="E35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94270" y="2025214"/>
            <a:ext cx="5113649" cy="45584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Selection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8046233" cy="43488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Selection is implemented using an IF…THEN…ELSE statement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	</a:t>
            </a:r>
            <a:r>
              <a:rPr lang="en-GB" dirty="0" smtClean="0">
                <a:solidFill>
                  <a:srgbClr val="E35999"/>
                </a:solidFill>
              </a:rPr>
              <a:t>IF </a:t>
            </a:r>
            <a:r>
              <a:rPr lang="en-GB" dirty="0" err="1" smtClean="0">
                <a:solidFill>
                  <a:srgbClr val="E35999"/>
                </a:solidFill>
              </a:rPr>
              <a:t>sunIsShining</a:t>
            </a:r>
            <a:r>
              <a:rPr lang="en-GB" dirty="0" smtClean="0">
                <a:solidFill>
                  <a:srgbClr val="E35999"/>
                </a:solidFill>
              </a:rPr>
              <a:t> THEN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</a:rPr>
              <a:t>	</a:t>
            </a:r>
            <a:r>
              <a:rPr lang="en-GB" dirty="0" smtClean="0">
                <a:solidFill>
                  <a:srgbClr val="E35999"/>
                </a:solidFill>
              </a:rPr>
              <a:t>	</a:t>
            </a:r>
            <a:r>
              <a:rPr lang="en-GB" dirty="0" err="1" smtClean="0">
                <a:solidFill>
                  <a:srgbClr val="E35999"/>
                </a:solidFill>
              </a:rPr>
              <a:t>takeSunhat</a:t>
            </a:r>
            <a:endParaRPr lang="en-GB" dirty="0" smtClean="0">
              <a:solidFill>
                <a:srgbClr val="E35999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</a:rPr>
              <a:t>	</a:t>
            </a:r>
            <a:r>
              <a:rPr lang="en-GB" dirty="0" smtClean="0">
                <a:solidFill>
                  <a:srgbClr val="E35999"/>
                </a:solidFill>
              </a:rPr>
              <a:t>ELSE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</a:rPr>
              <a:t>	</a:t>
            </a:r>
            <a:r>
              <a:rPr lang="en-GB" dirty="0" smtClean="0">
                <a:solidFill>
                  <a:srgbClr val="E35999"/>
                </a:solidFill>
              </a:rPr>
              <a:t>	</a:t>
            </a:r>
            <a:r>
              <a:rPr lang="en-GB" dirty="0" err="1" smtClean="0">
                <a:solidFill>
                  <a:srgbClr val="E35999"/>
                </a:solidFill>
              </a:rPr>
              <a:t>takeUmbrella</a:t>
            </a:r>
            <a:endParaRPr lang="en-GB" dirty="0" smtClean="0">
              <a:solidFill>
                <a:srgbClr val="E35999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solidFill>
                  <a:srgbClr val="E35999"/>
                </a:solidFill>
              </a:rPr>
              <a:t>	</a:t>
            </a:r>
            <a:r>
              <a:rPr lang="en-GB" dirty="0" smtClean="0">
                <a:solidFill>
                  <a:srgbClr val="E35999"/>
                </a:solidFill>
              </a:rPr>
              <a:t>ENDIF</a:t>
            </a:r>
          </a:p>
          <a:p>
            <a:pPr>
              <a:spcAft>
                <a:spcPts val="600"/>
              </a:spcAft>
            </a:pPr>
            <a:r>
              <a:rPr lang="en-GB" dirty="0"/>
              <a:t>Some languages also have a CASE statement, which you may come across in your practical programming </a:t>
            </a:r>
            <a:r>
              <a:rPr lang="en-GB" dirty="0" smtClean="0"/>
              <a:t>classes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5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79" y="906233"/>
            <a:ext cx="8096991" cy="670772"/>
          </a:xfrm>
        </p:spPr>
        <p:txBody>
          <a:bodyPr/>
          <a:lstStyle/>
          <a:p>
            <a:r>
              <a:rPr lang="en-GB" dirty="0" smtClean="0"/>
              <a:t>A complex conditional statement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113525"/>
          </a:xfrm>
        </p:spPr>
        <p:txBody>
          <a:bodyPr/>
          <a:lstStyle/>
          <a:p>
            <a:r>
              <a:rPr lang="en-GB" dirty="0" smtClean="0"/>
              <a:t>In pseudocode or program code, how would you code the following?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en-GB" sz="2500" dirty="0" smtClean="0">
                <a:solidFill>
                  <a:schemeClr val="tx1"/>
                </a:solidFill>
              </a:rPr>
              <a:t>A grade is assigned as follows</a:t>
            </a:r>
          </a:p>
          <a:p>
            <a:pPr marL="901700" lvl="1" indent="0">
              <a:buNone/>
            </a:pPr>
            <a:r>
              <a:rPr lang="en-GB" sz="2500" dirty="0" smtClean="0"/>
              <a:t>	</a:t>
            </a:r>
            <a:r>
              <a:rPr lang="en-GB" sz="2500" dirty="0" smtClean="0">
                <a:solidFill>
                  <a:srgbClr val="E35999"/>
                </a:solidFill>
              </a:rPr>
              <a:t>Mark = 70 or more, grade= A</a:t>
            </a:r>
          </a:p>
          <a:p>
            <a:pPr marL="901700" lvl="1" indent="0">
              <a:buNone/>
            </a:pPr>
            <a:r>
              <a:rPr lang="en-GB" sz="2500" dirty="0" smtClean="0">
                <a:solidFill>
                  <a:srgbClr val="E35999"/>
                </a:solidFill>
              </a:rPr>
              <a:t>Mark between 60 and 69, grade = B</a:t>
            </a:r>
          </a:p>
          <a:p>
            <a:pPr marL="901700" lvl="1" indent="0">
              <a:buNone/>
            </a:pPr>
            <a:r>
              <a:rPr lang="en-GB" sz="2500" dirty="0">
                <a:solidFill>
                  <a:srgbClr val="E35999"/>
                </a:solidFill>
              </a:rPr>
              <a:t>Mark between </a:t>
            </a:r>
            <a:r>
              <a:rPr lang="en-GB" sz="2500" dirty="0" smtClean="0">
                <a:solidFill>
                  <a:srgbClr val="E35999"/>
                </a:solidFill>
              </a:rPr>
              <a:t>50 </a:t>
            </a:r>
            <a:r>
              <a:rPr lang="en-GB" sz="2500" dirty="0">
                <a:solidFill>
                  <a:srgbClr val="E35999"/>
                </a:solidFill>
              </a:rPr>
              <a:t>and </a:t>
            </a:r>
            <a:r>
              <a:rPr lang="en-GB" sz="2500" dirty="0" smtClean="0">
                <a:solidFill>
                  <a:srgbClr val="E35999"/>
                </a:solidFill>
              </a:rPr>
              <a:t>59</a:t>
            </a:r>
            <a:r>
              <a:rPr lang="en-GB" sz="2500" dirty="0">
                <a:solidFill>
                  <a:srgbClr val="E35999"/>
                </a:solidFill>
              </a:rPr>
              <a:t>, grade = </a:t>
            </a:r>
            <a:r>
              <a:rPr lang="en-GB" sz="2500" dirty="0" smtClean="0">
                <a:solidFill>
                  <a:srgbClr val="E35999"/>
                </a:solidFill>
              </a:rPr>
              <a:t>C</a:t>
            </a:r>
            <a:endParaRPr lang="en-GB" sz="2500" dirty="0">
              <a:solidFill>
                <a:srgbClr val="E35999"/>
              </a:solidFill>
            </a:endParaRPr>
          </a:p>
          <a:p>
            <a:pPr marL="901700" lvl="1" indent="0">
              <a:buNone/>
            </a:pPr>
            <a:r>
              <a:rPr lang="en-GB" sz="2500" dirty="0">
                <a:solidFill>
                  <a:srgbClr val="E35999"/>
                </a:solidFill>
              </a:rPr>
              <a:t>Mark between </a:t>
            </a:r>
            <a:r>
              <a:rPr lang="en-GB" sz="2500" dirty="0" smtClean="0">
                <a:solidFill>
                  <a:srgbClr val="E35999"/>
                </a:solidFill>
              </a:rPr>
              <a:t>40 </a:t>
            </a:r>
            <a:r>
              <a:rPr lang="en-GB" sz="2500" dirty="0">
                <a:solidFill>
                  <a:srgbClr val="E35999"/>
                </a:solidFill>
              </a:rPr>
              <a:t>and </a:t>
            </a:r>
            <a:r>
              <a:rPr lang="en-GB" sz="2500" dirty="0" smtClean="0">
                <a:solidFill>
                  <a:srgbClr val="E35999"/>
                </a:solidFill>
              </a:rPr>
              <a:t>49, </a:t>
            </a:r>
            <a:r>
              <a:rPr lang="en-GB" sz="2500" dirty="0">
                <a:solidFill>
                  <a:srgbClr val="E35999"/>
                </a:solidFill>
              </a:rPr>
              <a:t>grade = </a:t>
            </a:r>
            <a:r>
              <a:rPr lang="en-GB" sz="2500" dirty="0" smtClean="0">
                <a:solidFill>
                  <a:srgbClr val="E35999"/>
                </a:solidFill>
              </a:rPr>
              <a:t>D</a:t>
            </a:r>
            <a:endParaRPr lang="en-GB" sz="2500" dirty="0">
              <a:solidFill>
                <a:srgbClr val="E35999"/>
              </a:solidFill>
            </a:endParaRPr>
          </a:p>
          <a:p>
            <a:pPr marL="901700" lvl="1" indent="0">
              <a:buNone/>
            </a:pPr>
            <a:r>
              <a:rPr lang="en-GB" sz="2500" dirty="0">
                <a:solidFill>
                  <a:srgbClr val="E35999"/>
                </a:solidFill>
              </a:rPr>
              <a:t>Mark </a:t>
            </a:r>
            <a:r>
              <a:rPr lang="en-GB" sz="2500" dirty="0" smtClean="0">
                <a:solidFill>
                  <a:srgbClr val="E35999"/>
                </a:solidFill>
              </a:rPr>
              <a:t>&lt;40, </a:t>
            </a:r>
            <a:r>
              <a:rPr lang="en-GB" sz="2500" dirty="0">
                <a:solidFill>
                  <a:srgbClr val="E35999"/>
                </a:solidFill>
              </a:rPr>
              <a:t>grade = </a:t>
            </a:r>
            <a:r>
              <a:rPr lang="en-GB" sz="2500" dirty="0" smtClean="0">
                <a:solidFill>
                  <a:srgbClr val="E35999"/>
                </a:solidFill>
              </a:rPr>
              <a:t>F</a:t>
            </a:r>
            <a:endParaRPr lang="en-GB" sz="2500" dirty="0">
              <a:solidFill>
                <a:srgbClr val="E35999"/>
              </a:solidFill>
            </a:endParaRPr>
          </a:p>
          <a:p>
            <a:pPr marL="444500" lvl="1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543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56386" y="2642060"/>
            <a:ext cx="5787612" cy="940236"/>
          </a:xfrm>
          <a:prstGeom prst="rect">
            <a:avLst/>
          </a:prstGeom>
          <a:solidFill>
            <a:srgbClr val="8437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356386" y="3827487"/>
            <a:ext cx="5787612" cy="940236"/>
          </a:xfrm>
          <a:prstGeom prst="rect">
            <a:avLst/>
          </a:prstGeom>
          <a:solidFill>
            <a:srgbClr val="8437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356386" y="5012914"/>
            <a:ext cx="5787612" cy="940236"/>
          </a:xfrm>
          <a:prstGeom prst="rect">
            <a:avLst/>
          </a:prstGeom>
          <a:solidFill>
            <a:srgbClr val="8437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748136"/>
          </a:xfrm>
        </p:spPr>
        <p:txBody>
          <a:bodyPr/>
          <a:lstStyle/>
          <a:p>
            <a:r>
              <a:rPr lang="en-GB" dirty="0" smtClean="0"/>
              <a:t>Iteration means repetition. Most high level languages have three iterative structures:</a:t>
            </a:r>
          </a:p>
          <a:p>
            <a:pPr marL="444500" lvl="1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</a:rPr>
              <a:t>WHILE </a:t>
            </a:r>
            <a:r>
              <a:rPr lang="en-GB" i="1" dirty="0" smtClean="0">
                <a:solidFill>
                  <a:srgbClr val="E35999"/>
                </a:solidFill>
              </a:rPr>
              <a:t>condition	</a:t>
            </a:r>
          </a:p>
          <a:p>
            <a:pPr marL="444500" lvl="1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</a:rPr>
              <a:t>	</a:t>
            </a:r>
            <a:r>
              <a:rPr lang="en-GB" dirty="0" smtClean="0">
                <a:solidFill>
                  <a:srgbClr val="E35999"/>
                </a:solidFill>
              </a:rPr>
              <a:t>	</a:t>
            </a:r>
            <a:r>
              <a:rPr lang="en-GB" i="1" dirty="0" smtClean="0">
                <a:solidFill>
                  <a:srgbClr val="E35999"/>
                </a:solidFill>
              </a:rPr>
              <a:t>statements</a:t>
            </a:r>
          </a:p>
          <a:p>
            <a:pPr marL="444500" lvl="1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</a:rPr>
              <a:t>	</a:t>
            </a:r>
            <a:r>
              <a:rPr lang="en-GB" dirty="0" smtClean="0">
                <a:solidFill>
                  <a:srgbClr val="E35999"/>
                </a:solidFill>
              </a:rPr>
              <a:t>ENDWHILE</a:t>
            </a:r>
          </a:p>
          <a:p>
            <a:pPr marL="444500" lvl="1" indent="0">
              <a:spcAft>
                <a:spcPts val="0"/>
              </a:spcAft>
              <a:buNone/>
            </a:pPr>
            <a:endParaRPr lang="en-GB" dirty="0">
              <a:solidFill>
                <a:srgbClr val="E35999"/>
              </a:solidFill>
            </a:endParaRPr>
          </a:p>
          <a:p>
            <a:pPr marL="444500" lvl="1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</a:rPr>
              <a:t>FOR x = n to m</a:t>
            </a:r>
          </a:p>
          <a:p>
            <a:pPr marL="444500" lvl="1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</a:rPr>
              <a:t>	</a:t>
            </a:r>
            <a:r>
              <a:rPr lang="en-GB" dirty="0" smtClean="0">
                <a:solidFill>
                  <a:srgbClr val="E35999"/>
                </a:solidFill>
              </a:rPr>
              <a:t>	</a:t>
            </a:r>
            <a:r>
              <a:rPr lang="en-GB" i="1" dirty="0" smtClean="0">
                <a:solidFill>
                  <a:srgbClr val="E35999"/>
                </a:solidFill>
              </a:rPr>
              <a:t>statements</a:t>
            </a:r>
          </a:p>
          <a:p>
            <a:pPr marL="444500" lvl="1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</a:rPr>
              <a:t>ENDFOR</a:t>
            </a:r>
          </a:p>
          <a:p>
            <a:pPr marL="444500" lvl="1" indent="0">
              <a:spcAft>
                <a:spcPts val="0"/>
              </a:spcAft>
              <a:buNone/>
            </a:pPr>
            <a:endParaRPr lang="en-GB" dirty="0">
              <a:solidFill>
                <a:srgbClr val="E35999"/>
              </a:solidFill>
            </a:endParaRPr>
          </a:p>
          <a:p>
            <a:pPr marL="444500" lvl="1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</a:rPr>
              <a:t>REPEAT</a:t>
            </a:r>
          </a:p>
          <a:p>
            <a:pPr marL="444500" lvl="1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</a:rPr>
              <a:t>	</a:t>
            </a:r>
            <a:r>
              <a:rPr lang="en-GB" dirty="0" smtClean="0">
                <a:solidFill>
                  <a:srgbClr val="E35999"/>
                </a:solidFill>
              </a:rPr>
              <a:t>	</a:t>
            </a:r>
            <a:r>
              <a:rPr lang="en-GB" i="1" dirty="0" smtClean="0">
                <a:solidFill>
                  <a:srgbClr val="E35999"/>
                </a:solidFill>
              </a:rPr>
              <a:t>statements</a:t>
            </a:r>
          </a:p>
          <a:p>
            <a:pPr marL="444500" lvl="1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</a:rPr>
              <a:t>UNTIL</a:t>
            </a:r>
            <a:r>
              <a:rPr lang="en-GB" i="1" dirty="0" smtClean="0">
                <a:solidFill>
                  <a:srgbClr val="E35999"/>
                </a:solidFill>
              </a:rPr>
              <a:t> condition</a:t>
            </a:r>
            <a:endParaRPr lang="en-GB" dirty="0">
              <a:solidFill>
                <a:srgbClr val="E35999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Iteration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56386" y="2900244"/>
            <a:ext cx="5787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is tested before entering the loop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6386" y="3943662"/>
            <a:ext cx="578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loop is performed a specified number of times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6386" y="5277541"/>
            <a:ext cx="5787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is tested at the end of the loop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6" y="659322"/>
            <a:ext cx="4141694" cy="620943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High level language structures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580624" cy="3453607"/>
          </a:xfrm>
        </p:spPr>
        <p:txBody>
          <a:bodyPr/>
          <a:lstStyle/>
          <a:p>
            <a:r>
              <a:rPr lang="en-GB" dirty="0" smtClean="0"/>
              <a:t>Structured programming is only possible </a:t>
            </a:r>
            <a:br>
              <a:rPr lang="en-GB" dirty="0" smtClean="0"/>
            </a:br>
            <a:r>
              <a:rPr lang="en-GB" dirty="0" smtClean="0"/>
              <a:t>because the structures are built in to programming languages like Python, Java, VB and C#</a:t>
            </a:r>
          </a:p>
          <a:p>
            <a:r>
              <a:rPr lang="en-GB" dirty="0" smtClean="0"/>
              <a:t>Early programming languages had no </a:t>
            </a:r>
            <a:br>
              <a:rPr lang="en-GB" dirty="0" smtClean="0"/>
            </a:br>
            <a:r>
              <a:rPr lang="en-GB" dirty="0" smtClean="0"/>
              <a:t>iterative statements</a:t>
            </a:r>
          </a:p>
          <a:p>
            <a:r>
              <a:rPr lang="en-GB" dirty="0" smtClean="0"/>
              <a:t>A selection statement could only be written like this: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>
                <a:solidFill>
                  <a:srgbClr val="E35999"/>
                </a:solidFill>
              </a:rPr>
              <a:t>IF (condition) GO TO label</a:t>
            </a:r>
          </a:p>
          <a:p>
            <a:r>
              <a:rPr lang="en-GB" dirty="0" smtClean="0"/>
              <a:t>This led to “spaghetti” programs which </a:t>
            </a:r>
            <a:br>
              <a:rPr lang="en-GB" dirty="0" smtClean="0"/>
            </a:br>
            <a:r>
              <a:rPr lang="en-GB" dirty="0" smtClean="0"/>
              <a:t>were very difficult to follow!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9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38511" y="3248809"/>
            <a:ext cx="4905487" cy="360919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 revolution in programming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8234190" cy="4325560"/>
          </a:xfrm>
        </p:spPr>
        <p:txBody>
          <a:bodyPr/>
          <a:lstStyle/>
          <a:p>
            <a:pPr marL="342900" indent="-342900">
              <a:spcAft>
                <a:spcPts val="0"/>
              </a:spcAft>
            </a:pPr>
            <a:r>
              <a:rPr lang="en-GB" dirty="0" smtClean="0"/>
              <a:t>Can you rewrite the code below using structured programming? Which version is easier to follow?</a:t>
            </a:r>
            <a:endParaRPr lang="en-GB" dirty="0">
              <a:solidFill>
                <a:srgbClr val="E35999"/>
              </a:solidFill>
            </a:endParaRPr>
          </a:p>
          <a:p>
            <a:pPr marL="1431925" lvl="1" indent="-1431925" defTabSz="357188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</a:rPr>
              <a:t>	n </a:t>
            </a:r>
            <a:r>
              <a:rPr lang="en-GB" dirty="0" smtClean="0">
                <a:solidFill>
                  <a:srgbClr val="E35999"/>
                </a:solidFill>
                <a:sym typeface="Wingdings" panose="05000000000000000000" pitchFamily="2" charset="2"/>
              </a:rPr>
              <a:t>= 1</a:t>
            </a:r>
            <a:endParaRPr lang="en-GB" dirty="0" smtClean="0">
              <a:solidFill>
                <a:srgbClr val="E35999"/>
              </a:solidFill>
            </a:endParaRPr>
          </a:p>
          <a:p>
            <a:pPr marL="1431925" lvl="1" indent="-1431925">
              <a:spcAft>
                <a:spcPts val="0"/>
              </a:spcAft>
              <a:buNone/>
              <a:tabLst>
                <a:tab pos="1073150" algn="l"/>
              </a:tabLst>
            </a:pPr>
            <a:r>
              <a:rPr lang="en-GB" dirty="0" smtClean="0">
                <a:solidFill>
                  <a:srgbClr val="E35999"/>
                </a:solidFill>
              </a:rPr>
              <a:t>		LABEL1</a:t>
            </a:r>
          </a:p>
          <a:p>
            <a:pPr marL="1431925" lvl="1" indent="-1431925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</a:rPr>
              <a:t>	a = </a:t>
            </a:r>
            <a:r>
              <a:rPr lang="en-GB" dirty="0" smtClean="0">
                <a:solidFill>
                  <a:srgbClr val="E35999"/>
                </a:solidFill>
              </a:rPr>
              <a:t>USERINPUT</a:t>
            </a:r>
          </a:p>
          <a:p>
            <a:pPr marL="1431925" lvl="1" indent="-1431925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</a:rPr>
              <a:t>	</a:t>
            </a:r>
            <a:r>
              <a:rPr lang="en-GB" dirty="0" smtClean="0">
                <a:solidFill>
                  <a:srgbClr val="E35999"/>
                </a:solidFill>
              </a:rPr>
              <a:t>b = a * a</a:t>
            </a:r>
            <a:endParaRPr lang="en-GB" dirty="0">
              <a:solidFill>
                <a:srgbClr val="E35999"/>
              </a:solidFill>
            </a:endParaRPr>
          </a:p>
          <a:p>
            <a:pPr marL="1431925" lvl="1" indent="-1431925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</a:rPr>
              <a:t>	OUTPUT “Square = ”, b</a:t>
            </a:r>
          </a:p>
          <a:p>
            <a:pPr marL="1431925" lvl="1" indent="-1431925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</a:rPr>
              <a:t>	</a:t>
            </a:r>
            <a:r>
              <a:rPr lang="en-GB" dirty="0" smtClean="0">
                <a:solidFill>
                  <a:srgbClr val="E35999"/>
                </a:solidFill>
              </a:rPr>
              <a:t>n = n + 1</a:t>
            </a:r>
          </a:p>
          <a:p>
            <a:pPr marL="1431925" lvl="1" indent="-1431925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</a:rPr>
              <a:t>	</a:t>
            </a:r>
            <a:r>
              <a:rPr lang="en-GB" dirty="0" smtClean="0">
                <a:solidFill>
                  <a:srgbClr val="E35999"/>
                </a:solidFill>
              </a:rPr>
              <a:t>IF n &lt; 5 GOTO LABEL1</a:t>
            </a:r>
          </a:p>
          <a:p>
            <a:pPr marL="357188" lvl="1" indent="-357188">
              <a:spcBef>
                <a:spcPts val="1200"/>
              </a:spcBef>
              <a:spcAft>
                <a:spcPts val="0"/>
              </a:spcAft>
              <a:tabLst>
                <a:tab pos="357188" algn="l"/>
              </a:tabLst>
            </a:pPr>
            <a:r>
              <a:rPr lang="en-GB" sz="2500" dirty="0" smtClean="0">
                <a:solidFill>
                  <a:schemeClr val="tx1"/>
                </a:solidFill>
              </a:rPr>
              <a:t>Many programmers in the 1960s </a:t>
            </a:r>
            <a:br>
              <a:rPr lang="en-GB" sz="2500" dirty="0" smtClean="0">
                <a:solidFill>
                  <a:schemeClr val="tx1"/>
                </a:solidFill>
              </a:rPr>
            </a:br>
            <a:r>
              <a:rPr lang="en-GB" sz="2500" dirty="0" smtClean="0">
                <a:solidFill>
                  <a:schemeClr val="tx1"/>
                </a:solidFill>
              </a:rPr>
              <a:t>were very resistant to the idea of </a:t>
            </a:r>
            <a:br>
              <a:rPr lang="en-GB" sz="2500" dirty="0" smtClean="0">
                <a:solidFill>
                  <a:schemeClr val="tx1"/>
                </a:solidFill>
              </a:rPr>
            </a:br>
            <a:r>
              <a:rPr lang="en-GB" sz="2500" dirty="0" smtClean="0">
                <a:solidFill>
                  <a:schemeClr val="tx1"/>
                </a:solidFill>
              </a:rPr>
              <a:t>writing structured programs!</a:t>
            </a:r>
          </a:p>
        </p:txBody>
      </p:sp>
    </p:spTree>
    <p:extLst>
      <p:ext uri="{BB962C8B-B14F-4D97-AF65-F5344CB8AC3E}">
        <p14:creationId xmlns:p14="http://schemas.microsoft.com/office/powerpoint/2010/main" val="39480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2</Template>
  <TotalTime>1614</TotalTime>
  <Words>759</Words>
  <Application>Microsoft Office PowerPoint</Application>
  <PresentationFormat>On-screen Show (4:3)</PresentationFormat>
  <Paragraphs>162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Museo 100</vt:lpstr>
      <vt:lpstr>Museo 900</vt:lpstr>
      <vt:lpstr>Arial</vt:lpstr>
      <vt:lpstr>Wingdings</vt:lpstr>
      <vt:lpstr>Museo900-Regular</vt:lpstr>
      <vt:lpstr>Museo 700</vt:lpstr>
      <vt:lpstr>Museo 500</vt:lpstr>
      <vt:lpstr>Calibri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Robert Heathcote</cp:lastModifiedBy>
  <cp:revision>55</cp:revision>
  <dcterms:created xsi:type="dcterms:W3CDTF">2015-03-16T11:36:39Z</dcterms:created>
  <dcterms:modified xsi:type="dcterms:W3CDTF">2015-05-01T07:56:31Z</dcterms:modified>
</cp:coreProperties>
</file>