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74" r:id="rId3"/>
    <p:sldId id="275" r:id="rId4"/>
    <p:sldId id="276" r:id="rId5"/>
    <p:sldId id="277" r:id="rId6"/>
    <p:sldId id="278" r:id="rId7"/>
    <p:sldId id="285" r:id="rId8"/>
    <p:sldId id="284" r:id="rId9"/>
    <p:sldId id="280" r:id="rId10"/>
    <p:sldId id="282" r:id="rId11"/>
    <p:sldId id="261" r:id="rId12"/>
    <p:sldId id="262" r:id="rId13"/>
    <p:sldId id="287" r:id="rId14"/>
    <p:sldId id="264" r:id="rId15"/>
    <p:sldId id="267" r:id="rId16"/>
    <p:sldId id="281" r:id="rId17"/>
    <p:sldId id="286" r:id="rId18"/>
    <p:sldId id="269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embeddedFontLst>
    <p:embeddedFont>
      <p:font typeface="Museo 900" panose="02000000000000000000" pitchFamily="2" charset="0"/>
      <p:bold r:id="rId25"/>
    </p:embeddedFont>
    <p:embeddedFont>
      <p:font typeface="Museo 100" panose="02000000000000000000" pitchFamily="2" charset="0"/>
      <p:regular r:id="rId26"/>
    </p:embeddedFont>
    <p:embeddedFont>
      <p:font typeface="Museo900-Regular" panose="02000000000000000000" pitchFamily="2" charset="0"/>
      <p:bold r:id="rId27"/>
    </p:embeddedFont>
    <p:embeddedFont>
      <p:font typeface="Museo 700" panose="02000000000000000000" pitchFamily="2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Museo 500" panose="02000000000000000000" pitchFamily="2" charset="0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6AB4"/>
    <a:srgbClr val="36A7D4"/>
    <a:srgbClr val="843754"/>
    <a:srgbClr val="E35999"/>
    <a:srgbClr val="EE3127"/>
    <a:srgbClr val="A41E21"/>
    <a:srgbClr val="238296"/>
    <a:srgbClr val="5C89A4"/>
    <a:srgbClr val="D1919B"/>
    <a:srgbClr val="C39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96" y="288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18/06/2015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Unit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36A7D4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36A7D4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36A7D4"/>
                </a:solidFill>
                <a:latin typeface="Arial"/>
                <a:cs typeface="Arial"/>
              </a:rPr>
              <a:t>2</a:t>
            </a:r>
            <a:endParaRPr lang="en-US" sz="4500" b="1" dirty="0">
              <a:solidFill>
                <a:srgbClr val="36A7D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246A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36A7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1714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Unit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</p:txBody>
      </p:sp>
      <p:pic>
        <p:nvPicPr>
          <p:cNvPr id="44" name="Picture 43" descr="Logo Unit 1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Unit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Box 6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0" name="Picture 69" descr="Logo Unit 1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5" name="Picture 54" descr="Unit 1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Unit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246AB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36A7D4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Box 50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Selection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1 Fundamentals of programming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1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Selection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</a:t>
            </a:r>
            <a:r>
              <a:rPr lang="en-US" sz="2000" dirty="0">
                <a:latin typeface="Museo 100" panose="02000000000000000000" pitchFamily="50" charset="0"/>
              </a:rPr>
              <a:t>1</a:t>
            </a: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Fundamentals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of </a:t>
            </a:r>
            <a:r>
              <a:rPr lang="en-US" sz="2000" dirty="0">
                <a:latin typeface="Museo 100" panose="02000000000000000000" pitchFamily="50" charset="0"/>
              </a:rPr>
              <a:t>programming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Boolean expressions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Answers: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61230"/>
              </p:ext>
            </p:extLst>
          </p:nvPr>
        </p:nvGraphicFramePr>
        <p:xfrm>
          <a:off x="1029080" y="2377440"/>
          <a:ext cx="7309346" cy="315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3701225"/>
                <a:gridCol w="1988121"/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or False?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 defTabSz="457200" rtl="0" eaLnBrk="1" latinLnBrk="0" hangingPunct="1">
                        <a:buNone/>
                      </a:pPr>
                      <a:r>
                        <a:rPr lang="en-GB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&gt; Y AND Z &gt; Y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2437" lvl="1" indent="0">
                        <a:buNone/>
                      </a:pPr>
                      <a:r>
                        <a:rPr lang="en-GB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+ 3 &gt; Y OR X -2 &lt;=Y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 &lt;= Y AND Y=Z) OR (Z&lt;X)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 &lt;= Y) AND (Y=Z OR Z&lt;X)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mod X = 0 AND Z mod X = 2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((Z &gt; X) AND (Z &gt; Y))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3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IF .. THEN.. ELSE.. END IF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816470" cy="1953421"/>
          </a:xfrm>
        </p:spPr>
        <p:txBody>
          <a:bodyPr/>
          <a:lstStyle/>
          <a:p>
            <a:r>
              <a:rPr lang="en-GB" dirty="0" smtClean="0"/>
              <a:t>Often, alternative statements need to be executed if the given condition is not met</a:t>
            </a:r>
          </a:p>
          <a:p>
            <a:r>
              <a:rPr lang="en-GB" dirty="0" smtClean="0"/>
              <a:t>The </a:t>
            </a:r>
            <a:r>
              <a:rPr lang="en-GB" b="1" dirty="0" smtClean="0">
                <a:solidFill>
                  <a:srgbClr val="246AB4"/>
                </a:solidFill>
              </a:rPr>
              <a:t>IF .. THEN .. ELSE </a:t>
            </a:r>
            <a:r>
              <a:rPr lang="en-GB" dirty="0" smtClean="0"/>
              <a:t>statement provides this option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08655" y="3790489"/>
            <a:ext cx="384772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condition c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statements a, b, c,..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statements x, y, z,..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GB" sz="2000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tabLst>
                <a:tab pos="441325" algn="l"/>
              </a:tabLst>
            </a:pPr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Which statement would be executed in each of the statements </a:t>
            </a:r>
            <a:r>
              <a:rPr lang="en-GB" dirty="0" smtClean="0"/>
              <a:t>below?</a:t>
            </a:r>
          </a:p>
          <a:p>
            <a:pPr marL="909637" lvl="1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X </a:t>
            </a:r>
            <a:r>
              <a:rPr lang="en-GB" sz="2000" dirty="0"/>
              <a:t>= 5, Y = 6, A = 9, B = 10</a:t>
            </a:r>
          </a:p>
          <a:p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82210" y="3672168"/>
            <a:ext cx="367284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en-GB" sz="1800" dirty="0"/>
              <a:t>IF X &gt; Y AND A &lt;= B THEN</a:t>
            </a:r>
          </a:p>
          <a:p>
            <a:r>
              <a:rPr lang="en-GB" sz="1800" dirty="0"/>
              <a:t>	OUTPUT “Option 1”</a:t>
            </a:r>
          </a:p>
          <a:p>
            <a:r>
              <a:rPr lang="en-GB" sz="1800" dirty="0"/>
              <a:t>ELSE</a:t>
            </a:r>
          </a:p>
          <a:p>
            <a:r>
              <a:rPr lang="en-GB" sz="1800" dirty="0"/>
              <a:t>	OUTPUT “Option 2”</a:t>
            </a:r>
          </a:p>
          <a:p>
            <a:r>
              <a:rPr lang="en-GB" sz="1800" dirty="0"/>
              <a:t>END IF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5850" y="3676313"/>
            <a:ext cx="3373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X &gt; Y 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 </a:t>
            </a:r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&lt;= B THEN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“Option 1”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“Option 2”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</p:txBody>
      </p:sp>
    </p:spTree>
    <p:extLst>
      <p:ext uri="{BB962C8B-B14F-4D97-AF65-F5344CB8AC3E}">
        <p14:creationId xmlns:p14="http://schemas.microsoft.com/office/powerpoint/2010/main" val="418423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work through the questions in </a:t>
            </a:r>
            <a:r>
              <a:rPr lang="en-GB" b="1" dirty="0" smtClean="0"/>
              <a:t>Task 1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9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IF .. THEN .. ELSE IF .. ELSE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Use multiple IF ..THEN.. ELSE IF statements </a:t>
            </a:r>
            <a:r>
              <a:rPr lang="en-GB" dirty="0"/>
              <a:t>to evaluate more than one </a:t>
            </a:r>
            <a:r>
              <a:rPr lang="en-GB" dirty="0" smtClean="0"/>
              <a:t>condition</a:t>
            </a:r>
          </a:p>
          <a:p>
            <a:r>
              <a:rPr lang="en-GB" dirty="0" smtClean="0"/>
              <a:t>What would the output be for each of the following values?</a:t>
            </a:r>
          </a:p>
          <a:p>
            <a:pPr lvl="1"/>
            <a:r>
              <a:rPr lang="en-GB" sz="2000" dirty="0" smtClean="0"/>
              <a:t>age </a:t>
            </a:r>
            <a:r>
              <a:rPr lang="en-GB" sz="2000" dirty="0"/>
              <a:t>= 11, </a:t>
            </a:r>
            <a:r>
              <a:rPr lang="en-GB" sz="2000" dirty="0" smtClean="0"/>
              <a:t>age </a:t>
            </a:r>
            <a:r>
              <a:rPr lang="en-GB" sz="2000" dirty="0"/>
              <a:t>= 12 and </a:t>
            </a:r>
            <a:r>
              <a:rPr lang="en-GB" sz="2000" dirty="0" smtClean="0"/>
              <a:t>age </a:t>
            </a:r>
            <a:r>
              <a:rPr lang="en-GB" sz="2000" dirty="0"/>
              <a:t>=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0992" y="4235049"/>
            <a:ext cx="4543045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age &lt; 12 THEN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“Age is less than 12”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IF age = 12 THEN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“Age is 12”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“Age is greater than 12”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GB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CASE .. ENDCASE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CASE statement is the logical equivalent of the </a:t>
            </a:r>
            <a:br>
              <a:rPr lang="en-GB" dirty="0" smtClean="0"/>
            </a:br>
            <a:r>
              <a:rPr lang="en-GB" dirty="0" smtClean="0"/>
              <a:t>IF.. THEN.. ELSE IF statement</a:t>
            </a:r>
          </a:p>
          <a:p>
            <a:pPr lvl="1"/>
            <a:r>
              <a:rPr lang="en-GB" dirty="0" smtClean="0"/>
              <a:t>It is used to make it easier to code multiple condition checks</a:t>
            </a:r>
          </a:p>
          <a:p>
            <a:pPr lvl="1"/>
            <a:r>
              <a:rPr lang="en-GB" dirty="0" smtClean="0"/>
              <a:t>Some languages (e.g. Python) do not have a CASE statement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23896" y="3915318"/>
            <a:ext cx="5396249" cy="215710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08000" tIns="108000" rIns="108000" bIns="108000" rtlCol="0">
            <a:spAutoFit/>
          </a:bodyPr>
          <a:lstStyle/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choice OF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	:OUTPUT “You chose a”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	:OUTPUT “You chose b”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:OUTPUT “You chose c”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“Invalid choice”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ENDCASE</a:t>
            </a:r>
            <a:endParaRPr lang="en-GB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8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Sample 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Suppose you need to calculate </a:t>
            </a:r>
            <a:r>
              <a:rPr lang="en-GB" dirty="0"/>
              <a:t>grades from exam </a:t>
            </a:r>
            <a:r>
              <a:rPr lang="en-GB" dirty="0" smtClean="0"/>
              <a:t>marks and print out the grade for each student</a:t>
            </a:r>
          </a:p>
          <a:p>
            <a:pPr lvl="1"/>
            <a:r>
              <a:rPr lang="en-GB" dirty="0" smtClean="0"/>
              <a:t>What grade boundaries would you select?</a:t>
            </a:r>
          </a:p>
          <a:p>
            <a:pPr lvl="1"/>
            <a:r>
              <a:rPr lang="en-GB" dirty="0" smtClean="0"/>
              <a:t>What input would you need?</a:t>
            </a:r>
          </a:p>
          <a:p>
            <a:pPr lvl="1"/>
            <a:r>
              <a:rPr lang="en-GB" dirty="0" smtClean="0"/>
              <a:t>What conditions would you evaluate?</a:t>
            </a:r>
          </a:p>
          <a:p>
            <a:pPr lvl="1"/>
            <a:r>
              <a:rPr lang="en-GB" dirty="0" smtClean="0"/>
              <a:t>What output statements would you need?</a:t>
            </a:r>
          </a:p>
        </p:txBody>
      </p:sp>
    </p:spTree>
    <p:extLst>
      <p:ext uri="{BB962C8B-B14F-4D97-AF65-F5344CB8AC3E}">
        <p14:creationId xmlns:p14="http://schemas.microsoft.com/office/powerpoint/2010/main" val="381845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4280" y="3162300"/>
            <a:ext cx="5181600" cy="3505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work through </a:t>
            </a:r>
            <a:r>
              <a:rPr lang="en-GB" b="1" dirty="0" smtClean="0"/>
              <a:t>Task 2 </a:t>
            </a:r>
            <a:r>
              <a:rPr lang="en-GB" dirty="0" smtClean="0"/>
              <a:t>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14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Nested IF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the nested IF statement, the second condition is only checked if the first condition is true: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58840" y="2785422"/>
            <a:ext cx="261362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x THEN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y THEN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“A”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 “B”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“C”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</a:p>
          <a:p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“D”</a:t>
            </a:r>
            <a:endParaRPr lang="en-GB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Nested IF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What will the output be if </a:t>
            </a:r>
            <a:r>
              <a:rPr lang="en-GB" b="1" dirty="0" smtClean="0"/>
              <a:t>age</a:t>
            </a:r>
            <a:r>
              <a:rPr lang="en-GB" dirty="0" smtClean="0"/>
              <a:t> is (i) 11 (ii) 12 (iii) 13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03780" y="2504574"/>
            <a:ext cx="5657469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age &gt; 11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age &gt; 12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“Age Group 1”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“Age </a:t>
            </a:r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roup 2”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“Age Group 3”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ENDIF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“This is the end of the program”</a:t>
            </a:r>
            <a:endParaRPr lang="en-GB" sz="2000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8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be </a:t>
            </a:r>
            <a:r>
              <a:rPr lang="en-GB" dirty="0"/>
              <a:t>able to use relational operators </a:t>
            </a:r>
          </a:p>
          <a:p>
            <a:r>
              <a:rPr lang="en-GB" dirty="0" smtClean="0"/>
              <a:t>be </a:t>
            </a:r>
            <a:r>
              <a:rPr lang="en-GB" dirty="0"/>
              <a:t>able to use Boolean operations AND, OR </a:t>
            </a:r>
          </a:p>
          <a:p>
            <a:r>
              <a:rPr lang="en-GB" dirty="0" smtClean="0"/>
              <a:t>be </a:t>
            </a:r>
            <a:r>
              <a:rPr lang="en-GB" dirty="0"/>
              <a:t>able to use nested selection statements </a:t>
            </a:r>
          </a:p>
        </p:txBody>
      </p:sp>
    </p:spTree>
    <p:extLst>
      <p:ext uri="{BB962C8B-B14F-4D97-AF65-F5344CB8AC3E}">
        <p14:creationId xmlns:p14="http://schemas.microsoft.com/office/powerpoint/2010/main" val="16653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Nested IF vs AND operator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Compare these algorithms. What output would each produce with the following input:</a:t>
            </a:r>
          </a:p>
          <a:p>
            <a:pPr marL="0" lvl="1" indent="0">
              <a:spcBef>
                <a:spcPts val="600"/>
              </a:spcBef>
              <a:buNone/>
              <a:tabLst>
                <a:tab pos="441325" algn="l"/>
                <a:tab pos="2239963" algn="l"/>
                <a:tab pos="2697163" algn="l"/>
              </a:tabLst>
            </a:pPr>
            <a:r>
              <a:rPr lang="en-GB" dirty="0" smtClean="0"/>
              <a:t>(i) age 10, height 1m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ii) age </a:t>
            </a:r>
            <a:r>
              <a:rPr lang="en-GB" dirty="0"/>
              <a:t>10, height .95m   </a:t>
            </a:r>
            <a:r>
              <a:rPr lang="en-GB" dirty="0" smtClean="0"/>
              <a:t>(iii) </a:t>
            </a:r>
            <a:r>
              <a:rPr lang="en-GB" dirty="0"/>
              <a:t>age 9, height 1m</a:t>
            </a:r>
          </a:p>
          <a:p>
            <a:pPr marL="0" lvl="1" indent="0">
              <a:buNone/>
              <a:tabLst>
                <a:tab pos="441325" algn="l"/>
                <a:tab pos="2239963" algn="l"/>
                <a:tab pos="2697163" algn="l"/>
              </a:tabLst>
            </a:pPr>
            <a:endParaRPr lang="en-GB" dirty="0"/>
          </a:p>
          <a:p>
            <a:pPr marL="0" lvl="1" indent="0">
              <a:buNone/>
              <a:tabLst>
                <a:tab pos="441325" algn="l"/>
                <a:tab pos="2239963" algn="l"/>
                <a:tab pos="2697163" algn="l"/>
              </a:tabLst>
            </a:pPr>
            <a:endParaRPr lang="en-GB" dirty="0" smtClean="0"/>
          </a:p>
          <a:p>
            <a:pPr marL="0" indent="0">
              <a:buNone/>
            </a:pP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7" name="Rectangle 6"/>
          <p:cNvSpPr/>
          <p:nvPr/>
        </p:nvSpPr>
        <p:spPr>
          <a:xfrm>
            <a:off x="705231" y="3351789"/>
            <a:ext cx="3917384" cy="2800767"/>
          </a:xfrm>
          <a:prstGeom prst="rect">
            <a:avLst/>
          </a:prstGeom>
          <a:noFill/>
          <a:ln w="12700">
            <a:solidFill>
              <a:srgbClr val="246AB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IF age &gt;= 10 AND</a:t>
            </a:r>
            <a:r>
              <a:rPr lang="en-GB" sz="1600" b="1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height &gt;= 1 THEN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457200"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OUTPUT “You can ride the rollercoaster.”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ELSE IF age&gt;10 AND height&lt;1 THEN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457200"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OUTPUT “You are too short to ride.”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ELSE IF Age &lt; 10 THEN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457200"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OUTPUT “You are too young to ride.”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END IF</a:t>
            </a:r>
          </a:p>
          <a:p>
            <a:pPr>
              <a:spcAft>
                <a:spcPts val="0"/>
              </a:spcAft>
            </a:pPr>
            <a:endParaRPr lang="en-GB" sz="1600" dirty="0" smtClean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9955" y="3351789"/>
            <a:ext cx="3879845" cy="2800767"/>
          </a:xfrm>
          <a:prstGeom prst="rect">
            <a:avLst/>
          </a:prstGeom>
          <a:noFill/>
          <a:ln w="12700">
            <a:solidFill>
              <a:srgbClr val="246AB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IF </a:t>
            </a: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age </a:t>
            </a: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&gt;= </a:t>
            </a: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10 </a:t>
            </a: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THEN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IF </a:t>
            </a: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height &gt;= 1 </a:t>
            </a: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THEN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OUTPUT “You can ride </a:t>
            </a: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the </a:t>
            </a: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rollercoaster.”</a:t>
            </a: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</a:t>
            </a: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ELSE 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	OUTPUT “You are too short to ride.”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ELSE </a:t>
            </a:r>
            <a:endParaRPr lang="en-GB" sz="1600" dirty="0">
              <a:solidFill>
                <a:srgbClr val="36A7D4"/>
              </a:solidFill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 marL="457200">
              <a:spcAft>
                <a:spcPts val="0"/>
              </a:spcAft>
            </a:pPr>
            <a:r>
              <a:rPr lang="en-GB" sz="1600" dirty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OUTPUT “You are too young to ride.”</a:t>
            </a:r>
          </a:p>
          <a:p>
            <a:pPr>
              <a:spcAft>
                <a:spcPts val="0"/>
              </a:spcAft>
            </a:pPr>
            <a:r>
              <a:rPr lang="en-GB" sz="1600" dirty="0" smtClean="0">
                <a:solidFill>
                  <a:srgbClr val="36A7D4"/>
                </a:solidFill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END IF</a:t>
            </a:r>
          </a:p>
        </p:txBody>
      </p:sp>
    </p:spTree>
    <p:extLst>
      <p:ext uri="{BB962C8B-B14F-4D97-AF65-F5344CB8AC3E}">
        <p14:creationId xmlns:p14="http://schemas.microsoft.com/office/powerpoint/2010/main" val="40524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800" dirty="0" smtClean="0"/>
              <a:t>Now work through </a:t>
            </a:r>
            <a:r>
              <a:rPr lang="en-GB" sz="2800" b="1" dirty="0" smtClean="0"/>
              <a:t>Task 3</a:t>
            </a:r>
            <a:r>
              <a:rPr lang="en-GB" sz="2800" dirty="0" smtClean="0"/>
              <a:t> on the worksheet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543" y="2143217"/>
            <a:ext cx="5240914" cy="41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IF .. THEN .. ELSE statements can control program flow</a:t>
            </a:r>
          </a:p>
          <a:p>
            <a:pPr lvl="1"/>
            <a:r>
              <a:rPr lang="en-GB" dirty="0" smtClean="0"/>
              <a:t>relational </a:t>
            </a:r>
            <a:r>
              <a:rPr lang="en-GB" dirty="0"/>
              <a:t>operators </a:t>
            </a:r>
            <a:r>
              <a:rPr lang="en-GB" dirty="0" smtClean="0"/>
              <a:t>can be used to compare values within the expression</a:t>
            </a:r>
          </a:p>
          <a:p>
            <a:pPr lvl="1"/>
            <a:r>
              <a:rPr lang="en-GB" dirty="0" smtClean="0"/>
              <a:t>Boolean operators AND, OR can be used to link multiple expressions</a:t>
            </a:r>
            <a:endParaRPr lang="en-GB" dirty="0"/>
          </a:p>
          <a:p>
            <a:pPr lvl="1"/>
            <a:r>
              <a:rPr lang="en-GB" dirty="0" smtClean="0"/>
              <a:t>ELSE IF can be used to evaluate multiple expressions</a:t>
            </a:r>
          </a:p>
          <a:p>
            <a:pPr lvl="1"/>
            <a:r>
              <a:rPr lang="en-GB" dirty="0" smtClean="0"/>
              <a:t>CASE can be used to evaluate multiple expressions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1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IF .. THEN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 smtClean="0"/>
              <a:t>Program flow is controlled by evaluating a Boolean condition</a:t>
            </a:r>
          </a:p>
          <a:p>
            <a:r>
              <a:rPr lang="en-GB" sz="2400" dirty="0" smtClean="0"/>
              <a:t> A Boolean condition evaluates to </a:t>
            </a:r>
            <a:r>
              <a:rPr lang="en-GB" sz="2400" dirty="0">
                <a:solidFill>
                  <a:srgbClr val="246AB4"/>
                </a:solidFill>
              </a:rPr>
              <a:t>T</a:t>
            </a:r>
            <a:r>
              <a:rPr lang="en-GB" sz="2400" dirty="0" smtClean="0">
                <a:solidFill>
                  <a:srgbClr val="246AB4"/>
                </a:solidFill>
              </a:rPr>
              <a:t>rue </a:t>
            </a:r>
            <a:r>
              <a:rPr lang="en-GB" sz="2400" dirty="0" smtClean="0"/>
              <a:t>or </a:t>
            </a:r>
            <a:r>
              <a:rPr lang="en-GB" sz="2400" dirty="0">
                <a:solidFill>
                  <a:srgbClr val="246AB4"/>
                </a:solidFill>
              </a:rPr>
              <a:t>F</a:t>
            </a:r>
            <a:r>
              <a:rPr lang="en-GB" sz="2400" dirty="0" smtClean="0">
                <a:solidFill>
                  <a:srgbClr val="246AB4"/>
                </a:solidFill>
              </a:rPr>
              <a:t>alse</a:t>
            </a:r>
          </a:p>
          <a:p>
            <a:r>
              <a:rPr lang="en-GB" sz="2400" dirty="0" smtClean="0"/>
              <a:t>If the condition is true then one or more statements are executed</a:t>
            </a:r>
          </a:p>
          <a:p>
            <a:pPr marL="1611313" lvl="1" indent="0">
              <a:spcAft>
                <a:spcPts val="600"/>
              </a:spcAft>
              <a:buNone/>
            </a:pP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condition x is True THEN</a:t>
            </a:r>
          </a:p>
          <a:p>
            <a:pPr marL="1611313" lvl="1" indent="0">
              <a:spcAft>
                <a:spcPts val="600"/>
              </a:spcAft>
              <a:buNone/>
              <a:tabLst>
                <a:tab pos="717550" algn="l"/>
              </a:tabLst>
            </a:pPr>
            <a:r>
              <a:rPr lang="en-GB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execute statements 1, 2, 3…</a:t>
            </a:r>
          </a:p>
          <a:p>
            <a:pPr marL="1611313" lvl="1" indent="0">
              <a:spcAft>
                <a:spcPts val="600"/>
              </a:spcAft>
              <a:buNone/>
              <a:tabLst>
                <a:tab pos="717550" algn="l"/>
              </a:tabLst>
            </a:pPr>
            <a:r>
              <a:rPr lang="en-GB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GB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 smtClean="0"/>
              <a:t>If condition </a:t>
            </a:r>
            <a:r>
              <a:rPr lang="en-GB" sz="2400" dirty="0" smtClean="0">
                <a:solidFill>
                  <a:srgbClr val="246AB4"/>
                </a:solidFill>
              </a:rPr>
              <a:t>x</a:t>
            </a:r>
            <a:r>
              <a:rPr lang="en-GB" sz="2400" dirty="0" smtClean="0"/>
              <a:t> is not true, </a:t>
            </a:r>
            <a:r>
              <a:rPr lang="en-GB" sz="2400" dirty="0" smtClean="0">
                <a:solidFill>
                  <a:srgbClr val="246AB4"/>
                </a:solidFill>
              </a:rPr>
              <a:t>statements 1, 2, 3.. </a:t>
            </a:r>
            <a:r>
              <a:rPr lang="en-GB" sz="2400" dirty="0" smtClean="0"/>
              <a:t>are skipped and control passes to the next statement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282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Relational operators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29261"/>
          </a:xfrm>
        </p:spPr>
        <p:txBody>
          <a:bodyPr/>
          <a:lstStyle/>
          <a:p>
            <a:pPr marL="1074738" indent="-528638">
              <a:buNone/>
            </a:pPr>
            <a:r>
              <a:rPr lang="en-GB" dirty="0" smtClean="0"/>
              <a:t>&gt; 	greater than	</a:t>
            </a:r>
          </a:p>
          <a:p>
            <a:pPr marL="1074738" indent="-528638">
              <a:buNone/>
            </a:pPr>
            <a:r>
              <a:rPr lang="en-GB" dirty="0" smtClean="0"/>
              <a:t>&lt; 	less than</a:t>
            </a:r>
          </a:p>
          <a:p>
            <a:pPr marL="1074738" indent="-528638">
              <a:buNone/>
            </a:pPr>
            <a:r>
              <a:rPr lang="en-GB" dirty="0" smtClean="0"/>
              <a:t>=&gt; 	greater than or equal to</a:t>
            </a:r>
          </a:p>
          <a:p>
            <a:pPr marL="1074738" indent="-528638">
              <a:buNone/>
            </a:pPr>
            <a:r>
              <a:rPr lang="en-GB" dirty="0" smtClean="0"/>
              <a:t>=&lt; 	less than or equal to</a:t>
            </a:r>
          </a:p>
          <a:p>
            <a:pPr marL="1074738" indent="-528638">
              <a:buNone/>
              <a:tabLst>
                <a:tab pos="3322638" algn="l"/>
              </a:tabLst>
            </a:pPr>
            <a:r>
              <a:rPr lang="en-GB" dirty="0" smtClean="0"/>
              <a:t>= 	equal to	(== in Python)</a:t>
            </a:r>
          </a:p>
          <a:p>
            <a:pPr marL="1074738" indent="-528638">
              <a:buNone/>
              <a:tabLst>
                <a:tab pos="3322638" algn="l"/>
              </a:tabLst>
            </a:pPr>
            <a:r>
              <a:rPr lang="en-GB" dirty="0" smtClean="0"/>
              <a:t>&lt;&gt; 	not equal to 	(!= in Python)</a:t>
            </a:r>
          </a:p>
          <a:p>
            <a:r>
              <a:rPr lang="en-GB" dirty="0" smtClean="0"/>
              <a:t>Operators vary according to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047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 smtClean="0"/>
              <a:t>Complete the table:</a:t>
            </a:r>
            <a:endParaRPr lang="en-GB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48176"/>
              </p:ext>
            </p:extLst>
          </p:nvPr>
        </p:nvGraphicFramePr>
        <p:xfrm>
          <a:off x="1522563" y="1915460"/>
          <a:ext cx="6096000" cy="270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217"/>
                <a:gridCol w="1342663"/>
                <a:gridCol w="1493134"/>
                <a:gridCol w="2085986"/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or False?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&gt; 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&lt;= 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&gt;= 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&gt;= 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&lt;&gt; 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IF.. THEN.. END IF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80"/>
            <a:ext cx="7667366" cy="13052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In the example below </a:t>
            </a:r>
            <a:r>
              <a:rPr lang="en-GB" dirty="0" smtClean="0">
                <a:solidFill>
                  <a:schemeClr val="tx2"/>
                </a:solidFill>
              </a:rPr>
              <a:t>OUTPUT “Y is less than X”</a:t>
            </a:r>
            <a:r>
              <a:rPr lang="en-GB" dirty="0" smtClean="0"/>
              <a:t> would not be executed as the condition </a:t>
            </a:r>
            <a:r>
              <a:rPr lang="en-GB" dirty="0" smtClean="0">
                <a:solidFill>
                  <a:schemeClr val="tx2"/>
                </a:solidFill>
              </a:rPr>
              <a:t>Y &lt; X </a:t>
            </a:r>
            <a:r>
              <a:rPr lang="en-GB" dirty="0" smtClean="0"/>
              <a:t>is not true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357965" y="3123881"/>
            <a:ext cx="439999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 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3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 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 4</a:t>
            </a:r>
            <a:endParaRPr lang="en-GB" sz="2000" dirty="0" smtClean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X &lt; Y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“X is less than Y”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GB" sz="2000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Y &lt; X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OUTPUT “Y is less than X”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en-GB" sz="2000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Complex Boolean expressions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Boolean expressions can include AND, OR and NOT</a:t>
            </a:r>
          </a:p>
          <a:p>
            <a:r>
              <a:rPr lang="en-GB" dirty="0" smtClean="0"/>
              <a:t>For example: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>
                <a:solidFill>
                  <a:srgbClr val="246A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(grade&lt;0) OR (grade&gt;100) </a:t>
            </a:r>
            <a:r>
              <a:rPr lang="en-GB" smtClean="0">
                <a:solidFill>
                  <a:srgbClr val="246A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 </a:t>
            </a:r>
            <a:r>
              <a:rPr lang="en-GB" smtClean="0">
                <a:solidFill>
                  <a:srgbClr val="246AB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GB" dirty="0" smtClean="0">
              <a:solidFill>
                <a:srgbClr val="246AB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537802"/>
              </p:ext>
            </p:extLst>
          </p:nvPr>
        </p:nvGraphicFramePr>
        <p:xfrm>
          <a:off x="771905" y="3481772"/>
          <a:ext cx="7733920" cy="24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293"/>
                <a:gridCol w="6409627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7D4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Returns TRUE if both conditions are true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Returns TRUE if either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the conditions is true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TRUE expression becomes FALSE and vice versa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26499" y="1875099"/>
            <a:ext cx="7314251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age &gt; 12 AND height &gt; 3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“You can ride the roller coaster”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GB" sz="2000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age &lt;13 OR age &gt; 19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“You are not eligible for teen discount”</a:t>
            </a: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GB" sz="2000" dirty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 NOT ((age &gt; 12) AND (height &gt; 3)) THEN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OUTPUT “You </a:t>
            </a:r>
            <a:r>
              <a:rPr lang="en-GB" sz="2000" dirty="0" smtClean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cannot </a:t>
            </a:r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ride the roller coaster”</a:t>
            </a:r>
          </a:p>
          <a:p>
            <a:r>
              <a:rPr lang="en-GB" sz="2000" dirty="0">
                <a:solidFill>
                  <a:srgbClr val="36A7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</a:p>
          <a:p>
            <a:endParaRPr lang="en-GB" sz="2000" dirty="0" smtClean="0">
              <a:solidFill>
                <a:srgbClr val="36A7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True or false?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67326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Which </a:t>
            </a:r>
            <a:r>
              <a:rPr lang="en-GB" dirty="0"/>
              <a:t>of the following are true?</a:t>
            </a:r>
          </a:p>
          <a:p>
            <a:pPr marL="0" indent="0">
              <a:buNone/>
            </a:pP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49615"/>
              </p:ext>
            </p:extLst>
          </p:nvPr>
        </p:nvGraphicFramePr>
        <p:xfrm>
          <a:off x="1029080" y="2377440"/>
          <a:ext cx="7309346" cy="315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3701225"/>
                <a:gridCol w="1988121"/>
              </a:tblGrid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True or False?</a:t>
                      </a:r>
                      <a:endParaRPr lang="en-GB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6A7D4"/>
                    </a:solidFill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 defTabSz="457200" rtl="0" eaLnBrk="1" latinLnBrk="0" hangingPunct="1">
                        <a:buNone/>
                      </a:pPr>
                      <a:r>
                        <a:rPr lang="en-GB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&gt; Y AND Z &gt; Y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2437" lvl="1" indent="0">
                        <a:buNone/>
                      </a:pPr>
                      <a:r>
                        <a:rPr lang="en-GB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+ 3 &gt; Y OR X -2 &lt;=Y</a:t>
                      </a:r>
                      <a:endParaRPr lang="en-GB" sz="2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 &lt;= Y AND Y=Z) OR (Z&lt;X)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(X &lt;= Y) AND (Y=Z OR Z&lt;X)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mod X = 0 AND Z mod X = 2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((Z &gt; X) AND (Z &gt; Y))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A7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7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</Template>
  <TotalTime>361</TotalTime>
  <Words>835</Words>
  <Application>Microsoft Office PowerPoint</Application>
  <PresentationFormat>On-screen Show (4:3)</PresentationFormat>
  <Paragraphs>257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Museo 900</vt:lpstr>
      <vt:lpstr>Museo 100</vt:lpstr>
      <vt:lpstr>Arial</vt:lpstr>
      <vt:lpstr>Wingdings</vt:lpstr>
      <vt:lpstr>Museo900-Regular</vt:lpstr>
      <vt:lpstr>Museo 700</vt:lpstr>
      <vt:lpstr>Calibri</vt:lpstr>
      <vt:lpstr>Consolas</vt:lpstr>
      <vt:lpstr>Museo 500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Heathcote</dc:creator>
  <cp:lastModifiedBy>Patricia Heathcote</cp:lastModifiedBy>
  <cp:revision>29</cp:revision>
  <dcterms:created xsi:type="dcterms:W3CDTF">2015-05-22T10:06:34Z</dcterms:created>
  <dcterms:modified xsi:type="dcterms:W3CDTF">2015-06-18T08:53:32Z</dcterms:modified>
</cp:coreProperties>
</file>