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Roboto"/>
      <p:regular r:id="rId22"/>
      <p:bold r:id="rId23"/>
      <p:italic r:id="rId24"/>
      <p:boldItalic r:id="rId25"/>
    </p:embeddedFont>
    <p:embeddedFont>
      <p:font typeface="Quicksand"/>
      <p:regular r:id="rId26"/>
      <p:bold r:id="rId27"/>
    </p:embeddedFont>
    <p:embeddedFont>
      <p:font typeface="Quicksand Light"/>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F4F5B38-F59F-4ADF-AD16-852C0EB12E4B}">
  <a:tblStyle styleId="{DF4F5B38-F59F-4ADF-AD16-852C0EB12E4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regular.fntdata"/><Relationship Id="rId21" Type="http://schemas.openxmlformats.org/officeDocument/2006/relationships/slide" Target="slides/slide16.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Quicksand-regular.fntdata"/><Relationship Id="rId25" Type="http://schemas.openxmlformats.org/officeDocument/2006/relationships/font" Target="fonts/Roboto-boldItalic.fntdata"/><Relationship Id="rId28" Type="http://schemas.openxmlformats.org/officeDocument/2006/relationships/font" Target="fonts/QuicksandLight-regular.fntdata"/><Relationship Id="rId27" Type="http://schemas.openxmlformats.org/officeDocument/2006/relationships/font" Target="fonts/Quicksand-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QuicksandLight-bold.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ncce.io/tcc" TargetMode="External"/><Relationship Id="rId3" Type="http://schemas.openxmlformats.org/officeDocument/2006/relationships/hyperlink" Target="about:blank"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illustrations/webdesign-design-web-website-3411373/"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g5ea948baa0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 name="Google Shape;48;g5ea948baa0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000">
                <a:latin typeface="Quicksand"/>
                <a:ea typeface="Quicksand"/>
                <a:cs typeface="Quicksand"/>
                <a:sym typeface="Quicksand"/>
              </a:rPr>
              <a:t>Last updated: 11-05-2021</a:t>
            </a:r>
            <a:endParaRPr sz="1000">
              <a:latin typeface="Quicksand"/>
              <a:ea typeface="Quicksand"/>
              <a:cs typeface="Quicksand"/>
              <a:sym typeface="Quicksand"/>
            </a:endParaRPr>
          </a:p>
          <a:p>
            <a:pPr indent="0" lvl="0" marL="0" rtl="0" algn="l">
              <a:lnSpc>
                <a:spcPct val="115000"/>
              </a:lnSpc>
              <a:spcBef>
                <a:spcPts val="0"/>
              </a:spcBef>
              <a:spcAft>
                <a:spcPts val="0"/>
              </a:spcAft>
              <a:buNone/>
            </a:pPr>
            <a:r>
              <a:t/>
            </a:r>
            <a:endParaRPr sz="1000">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rPr lang="en-GB" sz="1000">
                <a:solidFill>
                  <a:schemeClr val="dk1"/>
                </a:solidFill>
                <a:latin typeface="Quicksand"/>
                <a:ea typeface="Quicksand"/>
                <a:cs typeface="Quicksand"/>
                <a:sym typeface="Quicksand"/>
              </a:rPr>
              <a:t>Resources are updated regularly — the latest version is available at: </a:t>
            </a:r>
            <a:r>
              <a:rPr lang="en-GB" sz="1000" u="sng">
                <a:solidFill>
                  <a:schemeClr val="dk1"/>
                </a:solidFill>
                <a:latin typeface="Quicksand"/>
                <a:ea typeface="Quicksand"/>
                <a:cs typeface="Quicksand"/>
                <a:sym typeface="Quicksand"/>
                <a:hlinkClick r:id="rId2">
                  <a:extLst>
                    <a:ext uri="{A12FA001-AC4F-418D-AE19-62706E023703}">
                      <ahyp:hlinkClr val="tx"/>
                    </a:ext>
                  </a:extLst>
                </a:hlinkClick>
              </a:rPr>
              <a:t>ncce.io/tcc</a:t>
            </a:r>
            <a:r>
              <a:rPr lang="en-GB" sz="1000">
                <a:solidFill>
                  <a:schemeClr val="dk1"/>
                </a:solidFill>
                <a:latin typeface="Quicksand"/>
                <a:ea typeface="Quicksand"/>
                <a:cs typeface="Quicksand"/>
                <a:sym typeface="Quicksand"/>
              </a:rPr>
              <a:t>.</a:t>
            </a:r>
            <a:endParaRPr sz="1000">
              <a:solidFill>
                <a:schemeClr val="dk1"/>
              </a:solidFill>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rPr lang="en-GB" sz="1000">
                <a:solidFill>
                  <a:schemeClr val="dk1"/>
                </a:solidFill>
                <a:latin typeface="Quicksand"/>
                <a:ea typeface="Quicksand"/>
                <a:cs typeface="Quicksand"/>
                <a:sym typeface="Quicksand"/>
              </a:rPr>
              <a:t>This resource is licensed under the Open Government Licence, version 3. For more information on this licence, see</a:t>
            </a:r>
            <a:r>
              <a:rPr lang="en-GB" sz="1000" u="sng">
                <a:solidFill>
                  <a:schemeClr val="dk1"/>
                </a:solidFill>
                <a:latin typeface="Quicksand"/>
                <a:ea typeface="Quicksand"/>
                <a:cs typeface="Quicksand"/>
                <a:sym typeface="Quicksand"/>
                <a:hlinkClick r:id="rId3">
                  <a:extLst>
                    <a:ext uri="{A12FA001-AC4F-418D-AE19-62706E023703}">
                      <ahyp:hlinkClr val="tx"/>
                    </a:ext>
                  </a:extLst>
                </a:hlinkClick>
              </a:rPr>
              <a:t> ncce.io/ogl</a:t>
            </a:r>
            <a:r>
              <a:rPr lang="en-GB" sz="1000">
                <a:solidFill>
                  <a:schemeClr val="dk1"/>
                </a:solidFill>
                <a:latin typeface="Quicksand"/>
                <a:ea typeface="Quicksand"/>
                <a:cs typeface="Quicksand"/>
                <a:sym typeface="Quicksand"/>
              </a:rPr>
              <a:t>.</a:t>
            </a:r>
            <a:endParaRPr sz="1000">
              <a:solidFill>
                <a:schemeClr val="dk1"/>
              </a:solidFill>
              <a:latin typeface="Quicksand"/>
              <a:ea typeface="Quicksand"/>
              <a:cs typeface="Quicksand"/>
              <a:sym typeface="Quicksand"/>
            </a:endParaRPr>
          </a:p>
          <a:p>
            <a:pPr indent="0" lvl="0" marL="0" rtl="0" algn="l">
              <a:lnSpc>
                <a:spcPct val="115000"/>
              </a:lnSpc>
              <a:spcBef>
                <a:spcPts val="0"/>
              </a:spcBef>
              <a:spcAft>
                <a:spcPts val="0"/>
              </a:spcAft>
              <a:buNone/>
            </a:pPr>
            <a:r>
              <a:t/>
            </a:r>
            <a:endParaRPr sz="1000">
              <a:latin typeface="Quicksand"/>
              <a:ea typeface="Quicksand"/>
              <a:cs typeface="Quicksand"/>
              <a:sym typeface="Quicksan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75b2623f06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75b2623f06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6bd5073be9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6bd5073be9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This slide is hidden as it is provides more guidance and scaffolding than the previous slide. It is optional as to whether or not you feel it is necessary to display this to the learners.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75b2623f06_0_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75b2623f06_0_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Image source: </a:t>
            </a:r>
            <a:r>
              <a:rPr lang="en-GB" u="sng">
                <a:solidFill>
                  <a:schemeClr val="hlink"/>
                </a:solidFill>
                <a:hlinkClick r:id="rId2"/>
              </a:rPr>
              <a:t>https://pixabay.com/illustrations/webdesign-design-web-website-3411373/</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75b2623f06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75b2623f06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75b2623f06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75b2623f06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75b2623f06_0_3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75b2623f06_0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Instruct the learners to open their project diaries and </a:t>
            </a:r>
            <a:r>
              <a:rPr lang="en-GB"/>
              <a:t>navigate</a:t>
            </a:r>
            <a:r>
              <a:rPr lang="en-GB"/>
              <a:t> to the slide “Diary Milestone 1”. They will need to place their screenshot and writing on this slide</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5eb07e6303_5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5eb07e6303_5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5ea948baa0_8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5ea948baa0_8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200">
              <a:latin typeface="Quicksand"/>
              <a:ea typeface="Quicksand"/>
              <a:cs typeface="Quicksand"/>
              <a:sym typeface="Quicksan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75b2623f06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75b2623f06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When thinking about what data is being collected, the question is concerned with the semantics (username and password), not the type of data (string, number, yes/no)</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75b2623f06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75b2623f06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75b2623f06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75b2623f06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learners should know what an event handler is as they have experience from the previous lessons of using the “onEvent” blocks, however it is worth highlighting this to the learners.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75b2623f06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75b2623f06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75b2623f06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75b2623f06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75b2623f06_0_3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75b2623f06_0_3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75b2623f06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75b2623f06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3">
    <p:spTree>
      <p:nvGrpSpPr>
        <p:cNvPr id="10" name="Shape 10"/>
        <p:cNvGrpSpPr/>
        <p:nvPr/>
      </p:nvGrpSpPr>
      <p:grpSpPr>
        <a:xfrm>
          <a:off x="0" y="0"/>
          <a:ext cx="0" cy="0"/>
          <a:chOff x="0" y="0"/>
          <a:chExt cx="0" cy="0"/>
        </a:xfrm>
      </p:grpSpPr>
      <p:sp>
        <p:nvSpPr>
          <p:cNvPr id="11" name="Google Shape;11;p2"/>
          <p:cNvSpPr txBox="1"/>
          <p:nvPr>
            <p:ph type="title"/>
          </p:nvPr>
        </p:nvSpPr>
        <p:spPr>
          <a:xfrm>
            <a:off x="526875" y="576775"/>
            <a:ext cx="8095800" cy="2034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5800">
                <a:solidFill>
                  <a:schemeClr val="dk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 name="Google Shape;12;p2"/>
          <p:cNvSpPr txBox="1"/>
          <p:nvPr>
            <p:ph idx="1" type="subTitle"/>
          </p:nvPr>
        </p:nvSpPr>
        <p:spPr>
          <a:xfrm>
            <a:off x="532725" y="2665400"/>
            <a:ext cx="8095800" cy="7311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3" name="Google Shape;13;p2"/>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pic>
        <p:nvPicPr>
          <p:cNvPr id="14" name="Google Shape;14;p2"/>
          <p:cNvPicPr preferRelativeResize="0"/>
          <p:nvPr/>
        </p:nvPicPr>
        <p:blipFill>
          <a:blip r:embed="rId2">
            <a:alphaModFix/>
          </a:blip>
          <a:stretch>
            <a:fillRect/>
          </a:stretch>
        </p:blipFill>
        <p:spPr>
          <a:xfrm>
            <a:off x="7118600" y="4230275"/>
            <a:ext cx="1714500" cy="762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ives / Questions / Lists">
  <p:cSld name="TITLE_4_1_1_1_2">
    <p:spTree>
      <p:nvGrpSpPr>
        <p:cNvPr id="15" name="Shape 15"/>
        <p:cNvGrpSpPr/>
        <p:nvPr/>
      </p:nvGrpSpPr>
      <p:grpSpPr>
        <a:xfrm>
          <a:off x="0" y="0"/>
          <a:ext cx="0" cy="0"/>
          <a:chOff x="0" y="0"/>
          <a:chExt cx="0" cy="0"/>
        </a:xfrm>
      </p:grpSpPr>
      <p:sp>
        <p:nvSpPr>
          <p:cNvPr id="16" name="Google Shape;16;p3"/>
          <p:cNvSpPr txBox="1"/>
          <p:nvPr>
            <p:ph idx="1" type="body"/>
          </p:nvPr>
        </p:nvSpPr>
        <p:spPr>
          <a:xfrm>
            <a:off x="310900" y="1017725"/>
            <a:ext cx="8522100" cy="3811500"/>
          </a:xfrm>
          <a:prstGeom prst="rect">
            <a:avLst/>
          </a:prstGeom>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SzPts val="1800"/>
              <a:buChar char="●"/>
              <a:defRPr/>
            </a:lvl1pPr>
            <a:lvl2pPr indent="-317500" lvl="1" marL="914400" rtl="0">
              <a:lnSpc>
                <a:spcPct val="115000"/>
              </a:lnSpc>
              <a:spcBef>
                <a:spcPts val="1600"/>
              </a:spcBef>
              <a:spcAft>
                <a:spcPts val="0"/>
              </a:spcAft>
              <a:buSzPts val="1400"/>
              <a:buChar char="○"/>
              <a:defRPr/>
            </a:lvl2pPr>
            <a:lvl3pPr indent="-317500" lvl="2" marL="1371600" rtl="0">
              <a:lnSpc>
                <a:spcPct val="115000"/>
              </a:lnSpc>
              <a:spcBef>
                <a:spcPts val="1600"/>
              </a:spcBef>
              <a:spcAft>
                <a:spcPts val="0"/>
              </a:spcAft>
              <a:buSzPts val="1400"/>
              <a:buChar char="■"/>
              <a:defRPr/>
            </a:lvl3pPr>
            <a:lvl4pPr indent="-317500" lvl="3" marL="1828800" rtl="0">
              <a:lnSpc>
                <a:spcPct val="115000"/>
              </a:lnSpc>
              <a:spcBef>
                <a:spcPts val="1600"/>
              </a:spcBef>
              <a:spcAft>
                <a:spcPts val="0"/>
              </a:spcAft>
              <a:buSzPts val="1400"/>
              <a:buChar char="●"/>
              <a:defRPr/>
            </a:lvl4pPr>
            <a:lvl5pPr indent="-317500" lvl="4" marL="2286000" rtl="0">
              <a:lnSpc>
                <a:spcPct val="115000"/>
              </a:lnSpc>
              <a:spcBef>
                <a:spcPts val="1600"/>
              </a:spcBef>
              <a:spcAft>
                <a:spcPts val="0"/>
              </a:spcAft>
              <a:buSzPts val="1400"/>
              <a:buChar char="○"/>
              <a:defRPr/>
            </a:lvl5pPr>
            <a:lvl6pPr indent="-317500" lvl="5" marL="2743200" rtl="0">
              <a:lnSpc>
                <a:spcPct val="115000"/>
              </a:lnSpc>
              <a:spcBef>
                <a:spcPts val="1600"/>
              </a:spcBef>
              <a:spcAft>
                <a:spcPts val="0"/>
              </a:spcAft>
              <a:buSzPts val="1400"/>
              <a:buChar char="■"/>
              <a:defRPr/>
            </a:lvl6pPr>
            <a:lvl7pPr indent="-317500" lvl="6" marL="3200400" rtl="0">
              <a:lnSpc>
                <a:spcPct val="115000"/>
              </a:lnSpc>
              <a:spcBef>
                <a:spcPts val="1600"/>
              </a:spcBef>
              <a:spcAft>
                <a:spcPts val="0"/>
              </a:spcAft>
              <a:buSzPts val="1400"/>
              <a:buChar char="●"/>
              <a:defRPr/>
            </a:lvl7pPr>
            <a:lvl8pPr indent="-317500" lvl="7" marL="3657600" rtl="0">
              <a:lnSpc>
                <a:spcPct val="115000"/>
              </a:lnSpc>
              <a:spcBef>
                <a:spcPts val="1600"/>
              </a:spcBef>
              <a:spcAft>
                <a:spcPts val="0"/>
              </a:spcAft>
              <a:buSzPts val="1400"/>
              <a:buChar char="○"/>
              <a:defRPr/>
            </a:lvl8pPr>
            <a:lvl9pPr indent="-317500" lvl="8" marL="4114800" rtl="0">
              <a:lnSpc>
                <a:spcPct val="115000"/>
              </a:lnSpc>
              <a:spcBef>
                <a:spcPts val="1600"/>
              </a:spcBef>
              <a:spcAft>
                <a:spcPts val="1600"/>
              </a:spcAft>
              <a:buSzPts val="1400"/>
              <a:buChar char="■"/>
              <a:defRPr/>
            </a:lvl9pPr>
          </a:lstStyle>
          <a:p/>
        </p:txBody>
      </p:sp>
      <p:sp>
        <p:nvSpPr>
          <p:cNvPr id="17" name="Google Shape;17;p3"/>
          <p:cNvSpPr txBox="1"/>
          <p:nvPr>
            <p:ph type="title"/>
          </p:nvPr>
        </p:nvSpPr>
        <p:spPr>
          <a:xfrm>
            <a:off x="310900" y="310900"/>
            <a:ext cx="8522100" cy="7068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8" name="Google Shape;18;p3"/>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19" name="Google Shape;19;p3"/>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lvl1pPr lvl="0" algn="r">
              <a:lnSpc>
                <a:spcPct val="100000"/>
              </a:lnSpc>
              <a:spcBef>
                <a:spcPts val="0"/>
              </a:spcBef>
              <a:spcAft>
                <a:spcPts val="0"/>
              </a:spcAft>
              <a:buNone/>
              <a:defRPr b="1" sz="1200"/>
            </a:lvl1pPr>
            <a:lvl2pPr lvl="1">
              <a:spcBef>
                <a:spcPts val="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and text under (with heading)">
  <p:cSld name="TITLE_4_1_1_2_1">
    <p:spTree>
      <p:nvGrpSpPr>
        <p:cNvPr id="20" name="Shape 20"/>
        <p:cNvGrpSpPr/>
        <p:nvPr/>
      </p:nvGrpSpPr>
      <p:grpSpPr>
        <a:xfrm>
          <a:off x="0" y="0"/>
          <a:ext cx="0" cy="0"/>
          <a:chOff x="0" y="0"/>
          <a:chExt cx="0" cy="0"/>
        </a:xfrm>
      </p:grpSpPr>
      <p:sp>
        <p:nvSpPr>
          <p:cNvPr id="21" name="Google Shape;21;p4"/>
          <p:cNvSpPr txBox="1"/>
          <p:nvPr>
            <p:ph idx="1" type="body"/>
          </p:nvPr>
        </p:nvSpPr>
        <p:spPr>
          <a:xfrm>
            <a:off x="310900" y="1017725"/>
            <a:ext cx="8521200" cy="30972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2" name="Google Shape;22;p4"/>
          <p:cNvSpPr txBox="1"/>
          <p:nvPr>
            <p:ph idx="2" type="body"/>
          </p:nvPr>
        </p:nvSpPr>
        <p:spPr>
          <a:xfrm>
            <a:off x="310900" y="4117599"/>
            <a:ext cx="8521200" cy="6981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 name="Google Shape;23;p4"/>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4" name="Google Shape;24;p4"/>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25" name="Google Shape;25;p4"/>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and text under (no heading)">
  <p:cSld name="TITLE_4_1_1_1_4_1">
    <p:spTree>
      <p:nvGrpSpPr>
        <p:cNvPr id="26" name="Shape 26"/>
        <p:cNvGrpSpPr/>
        <p:nvPr/>
      </p:nvGrpSpPr>
      <p:grpSpPr>
        <a:xfrm>
          <a:off x="0" y="0"/>
          <a:ext cx="0" cy="0"/>
          <a:chOff x="0" y="0"/>
          <a:chExt cx="0" cy="0"/>
        </a:xfrm>
      </p:grpSpPr>
      <p:sp>
        <p:nvSpPr>
          <p:cNvPr id="27" name="Google Shape;27;p5"/>
          <p:cNvSpPr txBox="1"/>
          <p:nvPr>
            <p:ph idx="1" type="body"/>
          </p:nvPr>
        </p:nvSpPr>
        <p:spPr>
          <a:xfrm>
            <a:off x="310900" y="472000"/>
            <a:ext cx="8521200" cy="37953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8" name="Google Shape;28;p5"/>
          <p:cNvSpPr txBox="1"/>
          <p:nvPr>
            <p:ph idx="2" type="body"/>
          </p:nvPr>
        </p:nvSpPr>
        <p:spPr>
          <a:xfrm>
            <a:off x="310900" y="4282175"/>
            <a:ext cx="8521200" cy="5460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29" name="Google Shape;29;p5"/>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30" name="Google Shape;30;p5"/>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no text under)">
  <p:cSld name="TITLE_4_1_1_1_3_2_1">
    <p:spTree>
      <p:nvGrpSpPr>
        <p:cNvPr id="31" name="Shape 31"/>
        <p:cNvGrpSpPr/>
        <p:nvPr/>
      </p:nvGrpSpPr>
      <p:grpSpPr>
        <a:xfrm>
          <a:off x="0" y="0"/>
          <a:ext cx="0" cy="0"/>
          <a:chOff x="0" y="0"/>
          <a:chExt cx="0" cy="0"/>
        </a:xfrm>
      </p:grpSpPr>
      <p:sp>
        <p:nvSpPr>
          <p:cNvPr id="32" name="Google Shape;32;p6"/>
          <p:cNvSpPr txBox="1"/>
          <p:nvPr>
            <p:ph idx="1" type="body"/>
          </p:nvPr>
        </p:nvSpPr>
        <p:spPr>
          <a:xfrm>
            <a:off x="310900" y="1017725"/>
            <a:ext cx="8521200" cy="38115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3" name="Google Shape;33;p6"/>
          <p:cNvSpPr txBox="1"/>
          <p:nvPr>
            <p:ph type="title"/>
          </p:nvPr>
        </p:nvSpPr>
        <p:spPr>
          <a:xfrm>
            <a:off x="310900" y="319600"/>
            <a:ext cx="8521200" cy="7089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4" name="Google Shape;34;p6"/>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35" name="Google Shape;35;p6"/>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r Images side by side">
  <p:cSld name="TITLE_4_1_1_1_3_1_1_1">
    <p:spTree>
      <p:nvGrpSpPr>
        <p:cNvPr id="36" name="Shape 36"/>
        <p:cNvGrpSpPr/>
        <p:nvPr/>
      </p:nvGrpSpPr>
      <p:grpSpPr>
        <a:xfrm>
          <a:off x="0" y="0"/>
          <a:ext cx="0" cy="0"/>
          <a:chOff x="0" y="0"/>
          <a:chExt cx="0" cy="0"/>
        </a:xfrm>
      </p:grpSpPr>
      <p:sp>
        <p:nvSpPr>
          <p:cNvPr id="37" name="Google Shape;37;p7"/>
          <p:cNvSpPr txBox="1"/>
          <p:nvPr>
            <p:ph idx="1" type="body"/>
          </p:nvPr>
        </p:nvSpPr>
        <p:spPr>
          <a:xfrm>
            <a:off x="310900" y="1170124"/>
            <a:ext cx="4096500" cy="36591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8" name="Google Shape;38;p7"/>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40" name="Google Shape;40;p7"/>
          <p:cNvSpPr txBox="1"/>
          <p:nvPr>
            <p:ph idx="2" type="body"/>
          </p:nvPr>
        </p:nvSpPr>
        <p:spPr>
          <a:xfrm>
            <a:off x="4736600" y="1170100"/>
            <a:ext cx="4096500" cy="36591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1" name="Google Shape;41;p7"/>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text">
  <p:cSld name="TITLE_4_1_1_1_1_1_1">
    <p:spTree>
      <p:nvGrpSpPr>
        <p:cNvPr id="42" name="Shape 42"/>
        <p:cNvGrpSpPr/>
        <p:nvPr/>
      </p:nvGrpSpPr>
      <p:grpSpPr>
        <a:xfrm>
          <a:off x="0" y="0"/>
          <a:ext cx="0" cy="0"/>
          <a:chOff x="0" y="0"/>
          <a:chExt cx="0" cy="0"/>
        </a:xfrm>
      </p:grpSpPr>
      <p:sp>
        <p:nvSpPr>
          <p:cNvPr id="43" name="Google Shape;43;p8"/>
          <p:cNvSpPr txBox="1"/>
          <p:nvPr>
            <p:ph type="title"/>
          </p:nvPr>
        </p:nvSpPr>
        <p:spPr>
          <a:xfrm>
            <a:off x="310900" y="319600"/>
            <a:ext cx="8521200" cy="4508400"/>
          </a:xfrm>
          <a:prstGeom prst="rect">
            <a:avLst/>
          </a:prstGeom>
        </p:spPr>
        <p:txBody>
          <a:bodyPr anchorCtr="0" anchor="t" bIns="91425" lIns="91425" spcFirstLastPara="1" rIns="91425" wrap="square" tIns="91425">
            <a:noAutofit/>
          </a:bodyPr>
          <a:lstStyle>
            <a:lvl1pPr lvl="0" rtl="0">
              <a:spcBef>
                <a:spcPts val="0"/>
              </a:spcBef>
              <a:spcAft>
                <a:spcPts val="0"/>
              </a:spcAft>
              <a:buNone/>
              <a:defRPr b="0" sz="3600">
                <a:latin typeface="Quicksand Light"/>
                <a:ea typeface="Quicksand Light"/>
                <a:cs typeface="Quicksand Light"/>
                <a:sym typeface="Quicksand Ligh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4" name="Google Shape;44;p8"/>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45" name="Google Shape;45;p8"/>
          <p:cNvSpPr txBox="1"/>
          <p:nvPr>
            <p:ph idx="1"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1155CC">
            <a:alpha val="5590"/>
          </a:srgbClr>
        </a:solidFill>
      </p:bgPr>
    </p:bg>
    <p:spTree>
      <p:nvGrpSpPr>
        <p:cNvPr id="5" name="Shape 5"/>
        <p:cNvGrpSpPr/>
        <p:nvPr/>
      </p:nvGrpSpPr>
      <p:grpSpPr>
        <a:xfrm>
          <a:off x="0" y="0"/>
          <a:ext cx="0" cy="0"/>
          <a:chOff x="0" y="0"/>
          <a:chExt cx="0" cy="0"/>
        </a:xfrm>
      </p:grpSpPr>
      <p:sp>
        <p:nvSpPr>
          <p:cNvPr id="6" name="Google Shape;6;p1"/>
          <p:cNvSpPr/>
          <p:nvPr/>
        </p:nvSpPr>
        <p:spPr>
          <a:xfrm>
            <a:off x="0" y="2725"/>
            <a:ext cx="9144000" cy="306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310900" y="310900"/>
            <a:ext cx="8521500" cy="7068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Clr>
                <a:schemeClr val="dk1"/>
              </a:buClr>
              <a:buSzPts val="2800"/>
              <a:buFont typeface="Quicksand"/>
              <a:buNone/>
              <a:defRPr b="1" sz="2800">
                <a:solidFill>
                  <a:schemeClr val="dk1"/>
                </a:solidFill>
                <a:latin typeface="Quicksand"/>
                <a:ea typeface="Quicksand"/>
                <a:cs typeface="Quicksand"/>
                <a:sym typeface="Quicksa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8" name="Google Shape;8;p1"/>
          <p:cNvSpPr txBox="1"/>
          <p:nvPr>
            <p:ph idx="1" type="body"/>
          </p:nvPr>
        </p:nvSpPr>
        <p:spPr>
          <a:xfrm>
            <a:off x="310900" y="1017725"/>
            <a:ext cx="8521500" cy="38103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1pPr>
            <a:lvl2pPr indent="-317500" lvl="1" marL="9144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2pPr>
            <a:lvl3pPr indent="-317500" lvl="2" marL="13716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3pPr>
            <a:lvl4pPr indent="-317500" lvl="3" marL="18288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4pPr>
            <a:lvl5pPr indent="-317500" lvl="4" marL="22860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5pPr>
            <a:lvl6pPr indent="-317500" lvl="5" marL="27432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6pPr>
            <a:lvl7pPr indent="-317500" lvl="6" marL="32004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7pPr>
            <a:lvl8pPr indent="-317500" lvl="7" marL="36576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8pPr>
            <a:lvl9pPr indent="-317500" lvl="8" marL="4114800">
              <a:lnSpc>
                <a:spcPct val="115000"/>
              </a:lnSpc>
              <a:spcBef>
                <a:spcPts val="1600"/>
              </a:spcBef>
              <a:spcAft>
                <a:spcPts val="1600"/>
              </a:spcAft>
              <a:buClr>
                <a:schemeClr val="dk1"/>
              </a:buClr>
              <a:buSzPts val="1400"/>
              <a:buFont typeface="Quicksand"/>
              <a:buChar char="■"/>
              <a:defRPr>
                <a:solidFill>
                  <a:schemeClr val="dk1"/>
                </a:solidFill>
                <a:latin typeface="Quicksand"/>
                <a:ea typeface="Quicksand"/>
                <a:cs typeface="Quicksand"/>
                <a:sym typeface="Quicksand"/>
              </a:defRPr>
            </a:lvl9pPr>
          </a:lstStyle>
          <a:p/>
        </p:txBody>
      </p:sp>
      <p:sp>
        <p:nvSpPr>
          <p:cNvPr id="9" name="Google Shape;9;p1"/>
          <p:cNvSpPr txBox="1"/>
          <p:nvPr>
            <p:ph idx="12" type="sldNum"/>
          </p:nvPr>
        </p:nvSpPr>
        <p:spPr>
          <a:xfrm>
            <a:off x="8832200" y="4829300"/>
            <a:ext cx="311700" cy="314100"/>
          </a:xfrm>
          <a:prstGeom prst="rect">
            <a:avLst/>
          </a:prstGeom>
          <a:noFill/>
          <a:ln>
            <a:noFill/>
          </a:ln>
        </p:spPr>
        <p:txBody>
          <a:bodyPr anchorCtr="0" anchor="ctr" bIns="91425" lIns="91425" spcFirstLastPara="1" rIns="91425" wrap="square" tIns="91425">
            <a:noAutofit/>
          </a:bodyPr>
          <a:lstStyle>
            <a:lvl1pPr lvl="0" rtl="0" algn="ctr">
              <a:buNone/>
              <a:defRPr sz="800">
                <a:solidFill>
                  <a:srgbClr val="494985"/>
                </a:solidFill>
                <a:latin typeface="Quicksand Light"/>
                <a:ea typeface="Quicksand Light"/>
                <a:cs typeface="Quicksand Light"/>
                <a:sym typeface="Quicksand Light"/>
              </a:defRPr>
            </a:lvl1pPr>
            <a:lvl2pPr lvl="1" rtl="0" algn="ctr">
              <a:buNone/>
              <a:defRPr sz="800">
                <a:solidFill>
                  <a:srgbClr val="494985"/>
                </a:solidFill>
                <a:latin typeface="Quicksand Light"/>
                <a:ea typeface="Quicksand Light"/>
                <a:cs typeface="Quicksand Light"/>
                <a:sym typeface="Quicksand Light"/>
              </a:defRPr>
            </a:lvl2pPr>
            <a:lvl3pPr lvl="2" rtl="0" algn="ctr">
              <a:buNone/>
              <a:defRPr sz="800">
                <a:solidFill>
                  <a:srgbClr val="494985"/>
                </a:solidFill>
                <a:latin typeface="Quicksand Light"/>
                <a:ea typeface="Quicksand Light"/>
                <a:cs typeface="Quicksand Light"/>
                <a:sym typeface="Quicksand Light"/>
              </a:defRPr>
            </a:lvl3pPr>
            <a:lvl4pPr lvl="3" rtl="0" algn="ctr">
              <a:buNone/>
              <a:defRPr sz="800">
                <a:solidFill>
                  <a:srgbClr val="494985"/>
                </a:solidFill>
                <a:latin typeface="Quicksand Light"/>
                <a:ea typeface="Quicksand Light"/>
                <a:cs typeface="Quicksand Light"/>
                <a:sym typeface="Quicksand Light"/>
              </a:defRPr>
            </a:lvl4pPr>
            <a:lvl5pPr lvl="4" rtl="0" algn="ctr">
              <a:buNone/>
              <a:defRPr sz="800">
                <a:solidFill>
                  <a:srgbClr val="494985"/>
                </a:solidFill>
                <a:latin typeface="Quicksand Light"/>
                <a:ea typeface="Quicksand Light"/>
                <a:cs typeface="Quicksand Light"/>
                <a:sym typeface="Quicksand Light"/>
              </a:defRPr>
            </a:lvl5pPr>
            <a:lvl6pPr lvl="5" rtl="0" algn="ctr">
              <a:buNone/>
              <a:defRPr sz="800">
                <a:solidFill>
                  <a:srgbClr val="494985"/>
                </a:solidFill>
                <a:latin typeface="Quicksand Light"/>
                <a:ea typeface="Quicksand Light"/>
                <a:cs typeface="Quicksand Light"/>
                <a:sym typeface="Quicksand Light"/>
              </a:defRPr>
            </a:lvl6pPr>
            <a:lvl7pPr lvl="6" rtl="0" algn="ctr">
              <a:buNone/>
              <a:defRPr sz="800">
                <a:solidFill>
                  <a:srgbClr val="494985"/>
                </a:solidFill>
                <a:latin typeface="Quicksand Light"/>
                <a:ea typeface="Quicksand Light"/>
                <a:cs typeface="Quicksand Light"/>
                <a:sym typeface="Quicksand Light"/>
              </a:defRPr>
            </a:lvl7pPr>
            <a:lvl8pPr lvl="7" rtl="0" algn="ctr">
              <a:buNone/>
              <a:defRPr sz="800">
                <a:solidFill>
                  <a:srgbClr val="494985"/>
                </a:solidFill>
                <a:latin typeface="Quicksand Light"/>
                <a:ea typeface="Quicksand Light"/>
                <a:cs typeface="Quicksand Light"/>
                <a:sym typeface="Quicksand Light"/>
              </a:defRPr>
            </a:lvl8pPr>
            <a:lvl9pPr lvl="8" rtl="0" algn="ctr">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196">
          <p15:clr>
            <a:srgbClr val="EA4335"/>
          </p15:clr>
        </p15:guide>
        <p15:guide id="2" orient="horz" pos="196">
          <p15:clr>
            <a:srgbClr val="EA4335"/>
          </p15:clr>
        </p15:guide>
        <p15:guide id="3" orient="horz" pos="641">
          <p15:clr>
            <a:srgbClr val="EA4335"/>
          </p15:clr>
        </p15:guide>
        <p15:guide id="4" pos="2776">
          <p15:clr>
            <a:srgbClr val="EA4335"/>
          </p15:clr>
        </p15:guide>
        <p15:guide id="5" orient="horz" pos="812">
          <p15:clr>
            <a:srgbClr val="EA4335"/>
          </p15:clr>
        </p15:guide>
        <p15:guide id="6" pos="2984">
          <p15:clr>
            <a:srgbClr val="EA4335"/>
          </p15:clr>
        </p15:guide>
        <p15:guide id="7" pos="5564">
          <p15:clr>
            <a:srgbClr val="EA4335"/>
          </p15:clr>
        </p15:guide>
        <p15:guide id="8" orient="horz" pos="2592">
          <p15:clr>
            <a:srgbClr val="EA4335"/>
          </p15:clr>
        </p15:guide>
        <p15:guide id="9" pos="2448">
          <p15:clr>
            <a:srgbClr val="EA4335"/>
          </p15:clr>
        </p15:guide>
        <p15:guide id="10" pos="3312">
          <p15:clr>
            <a:srgbClr val="EA4335"/>
          </p15:clr>
        </p15:guide>
        <p15:guide id="11" orient="horz" pos="3041">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4.png"/><Relationship Id="rId6" Type="http://schemas.openxmlformats.org/officeDocument/2006/relationships/image" Target="../media/image9.png"/><Relationship Id="rId7"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49" name="Shape 49"/>
        <p:cNvGrpSpPr/>
        <p:nvPr/>
      </p:nvGrpSpPr>
      <p:grpSpPr>
        <a:xfrm>
          <a:off x="0" y="0"/>
          <a:ext cx="0" cy="0"/>
          <a:chOff x="0" y="0"/>
          <a:chExt cx="0" cy="0"/>
        </a:xfrm>
      </p:grpSpPr>
      <p:sp>
        <p:nvSpPr>
          <p:cNvPr id="50" name="Google Shape;50;p9"/>
          <p:cNvSpPr txBox="1"/>
          <p:nvPr>
            <p:ph type="title"/>
          </p:nvPr>
        </p:nvSpPr>
        <p:spPr>
          <a:xfrm>
            <a:off x="526875" y="576775"/>
            <a:ext cx="8095800" cy="203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Lesson 4: </a:t>
            </a:r>
            <a:r>
              <a:rPr lang="en-GB"/>
              <a:t>User input</a:t>
            </a:r>
            <a:endParaRPr/>
          </a:p>
        </p:txBody>
      </p:sp>
      <p:sp>
        <p:nvSpPr>
          <p:cNvPr id="51" name="Google Shape;51;p9"/>
          <p:cNvSpPr txBox="1"/>
          <p:nvPr>
            <p:ph idx="1" type="subTitle"/>
          </p:nvPr>
        </p:nvSpPr>
        <p:spPr>
          <a:xfrm>
            <a:off x="532725" y="2665400"/>
            <a:ext cx="8095800" cy="73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Year 8 – Programming – Mobile app development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42" name="Shape 142"/>
        <p:cNvGrpSpPr/>
        <p:nvPr/>
      </p:nvGrpSpPr>
      <p:grpSpPr>
        <a:xfrm>
          <a:off x="0" y="0"/>
          <a:ext cx="0" cy="0"/>
          <a:chOff x="0" y="0"/>
          <a:chExt cx="0" cy="0"/>
        </a:xfrm>
      </p:grpSpPr>
      <p:sp>
        <p:nvSpPr>
          <p:cNvPr id="143" name="Google Shape;143;p18"/>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Decomposition</a:t>
            </a:r>
            <a:r>
              <a:rPr lang="en-GB"/>
              <a:t> example (Tappy Tap App)</a:t>
            </a:r>
            <a:endParaRPr/>
          </a:p>
        </p:txBody>
      </p:sp>
      <p:sp>
        <p:nvSpPr>
          <p:cNvPr id="144" name="Google Shape;144;p18"/>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45" name="Google Shape;145;p18"/>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2</a:t>
            </a:r>
            <a:endParaRPr/>
          </a:p>
        </p:txBody>
      </p:sp>
      <p:graphicFrame>
        <p:nvGraphicFramePr>
          <p:cNvPr id="146" name="Google Shape;146;p18"/>
          <p:cNvGraphicFramePr/>
          <p:nvPr/>
        </p:nvGraphicFramePr>
        <p:xfrm>
          <a:off x="310900" y="1550175"/>
          <a:ext cx="3000000" cy="3000000"/>
        </p:xfrm>
        <a:graphic>
          <a:graphicData uri="http://schemas.openxmlformats.org/drawingml/2006/table">
            <a:tbl>
              <a:tblPr>
                <a:noFill/>
                <a:tableStyleId>{DF4F5B38-F59F-4ADF-AD16-852C0EB12E4B}</a:tableStyleId>
              </a:tblPr>
              <a:tblGrid>
                <a:gridCol w="2734275"/>
                <a:gridCol w="4709975"/>
              </a:tblGrid>
              <a:tr h="241875">
                <a:tc>
                  <a:txBody>
                    <a:bodyPr/>
                    <a:lstStyle/>
                    <a:p>
                      <a:pPr indent="0" lvl="0" marL="0" rtl="0" algn="l">
                        <a:spcBef>
                          <a:spcPts val="0"/>
                        </a:spcBef>
                        <a:spcAft>
                          <a:spcPts val="0"/>
                        </a:spcAft>
                        <a:buNone/>
                      </a:pPr>
                      <a:r>
                        <a:rPr b="1" lang="en-GB">
                          <a:solidFill>
                            <a:srgbClr val="5B5BA5"/>
                          </a:solidFill>
                          <a:latin typeface="Quicksand"/>
                          <a:ea typeface="Quicksand"/>
                          <a:cs typeface="Quicksand"/>
                          <a:sym typeface="Quicksand"/>
                        </a:rPr>
                        <a:t>Step</a:t>
                      </a:r>
                      <a:endParaRPr b="1">
                        <a:solidFill>
                          <a:srgbClr val="5B5BA5"/>
                        </a:solidFill>
                        <a:latin typeface="Quicksand"/>
                        <a:ea typeface="Quicksand"/>
                        <a:cs typeface="Quicksand"/>
                        <a:sym typeface="Quicksand"/>
                      </a:endParaRPr>
                    </a:p>
                  </a:txBody>
                  <a:tcPr marT="91425" marB="91425" marR="91425" marL="91425"/>
                </a:tc>
                <a:tc>
                  <a:txBody>
                    <a:bodyPr/>
                    <a:lstStyle/>
                    <a:p>
                      <a:pPr indent="0" lvl="0" marL="0" rtl="0" algn="l">
                        <a:spcBef>
                          <a:spcPts val="0"/>
                        </a:spcBef>
                        <a:spcAft>
                          <a:spcPts val="0"/>
                        </a:spcAft>
                        <a:buNone/>
                      </a:pPr>
                      <a:r>
                        <a:rPr b="1" lang="en-GB">
                          <a:solidFill>
                            <a:srgbClr val="5B5BA5"/>
                          </a:solidFill>
                          <a:latin typeface="Quicksand"/>
                          <a:ea typeface="Quicksand"/>
                          <a:cs typeface="Quicksand"/>
                          <a:sym typeface="Quicksand"/>
                        </a:rPr>
                        <a:t>Further decomposition</a:t>
                      </a:r>
                      <a:endParaRPr b="1">
                        <a:solidFill>
                          <a:srgbClr val="5B5BA5"/>
                        </a:solidFill>
                        <a:latin typeface="Quicksand"/>
                        <a:ea typeface="Quicksand"/>
                        <a:cs typeface="Quicksand"/>
                        <a:sym typeface="Quicksand"/>
                      </a:endParaRPr>
                    </a:p>
                  </a:txBody>
                  <a:tcPr marT="91425" marB="91425" marR="91425" marL="91425"/>
                </a:tc>
              </a:tr>
              <a:tr h="557200">
                <a:tc>
                  <a:txBody>
                    <a:bodyPr/>
                    <a:lstStyle/>
                    <a:p>
                      <a:pPr indent="0" lvl="0" marL="0" rtl="0" algn="l">
                        <a:spcBef>
                          <a:spcPts val="0"/>
                        </a:spcBef>
                        <a:spcAft>
                          <a:spcPts val="0"/>
                        </a:spcAft>
                        <a:buNone/>
                      </a:pPr>
                      <a:r>
                        <a:rPr lang="en-GB">
                          <a:solidFill>
                            <a:srgbClr val="5B5BA5"/>
                          </a:solidFill>
                          <a:latin typeface="Quicksand"/>
                          <a:ea typeface="Quicksand"/>
                          <a:cs typeface="Quicksand"/>
                          <a:sym typeface="Quicksand"/>
                        </a:rPr>
                        <a:t>Screens</a:t>
                      </a:r>
                      <a:endParaRPr>
                        <a:solidFill>
                          <a:srgbClr val="5B5BA5"/>
                        </a:solidFill>
                        <a:latin typeface="Quicksand"/>
                        <a:ea typeface="Quicksand"/>
                        <a:cs typeface="Quicksand"/>
                        <a:sym typeface="Quicksand"/>
                      </a:endParaRPr>
                    </a:p>
                  </a:txBody>
                  <a:tcPr marT="91425" marB="91425" marR="91425" marL="91425"/>
                </a:tc>
                <a:tc>
                  <a:txBody>
                    <a:bodyPr/>
                    <a:lstStyle/>
                    <a:p>
                      <a:pPr indent="-304800" lvl="0" marL="457200" rtl="0" algn="l">
                        <a:spcBef>
                          <a:spcPts val="0"/>
                        </a:spcBef>
                        <a:spcAft>
                          <a:spcPts val="0"/>
                        </a:spcAft>
                        <a:buClr>
                          <a:srgbClr val="5B5BA5"/>
                        </a:buClr>
                        <a:buSzPts val="1200"/>
                        <a:buFont typeface="Quicksand"/>
                        <a:buAutoNum type="arabicPeriod"/>
                      </a:pPr>
                      <a:r>
                        <a:rPr lang="en-GB" sz="1200">
                          <a:solidFill>
                            <a:srgbClr val="5B5BA5"/>
                          </a:solidFill>
                          <a:latin typeface="Quicksand"/>
                          <a:ea typeface="Quicksand"/>
                          <a:cs typeface="Quicksand"/>
                          <a:sym typeface="Quicksand"/>
                        </a:rPr>
                        <a:t>Create three empty screens to work with and give each an appropriate name.</a:t>
                      </a:r>
                      <a:endParaRPr sz="1200">
                        <a:solidFill>
                          <a:srgbClr val="5B5BA5"/>
                        </a:solidFill>
                        <a:latin typeface="Quicksand"/>
                        <a:ea typeface="Quicksand"/>
                        <a:cs typeface="Quicksand"/>
                        <a:sym typeface="Quicksand"/>
                      </a:endParaRPr>
                    </a:p>
                  </a:txBody>
                  <a:tcPr marT="91425" marB="91425" marR="91425" marL="91425"/>
                </a:tc>
              </a:tr>
              <a:tr h="557200">
                <a:tc>
                  <a:txBody>
                    <a:bodyPr/>
                    <a:lstStyle/>
                    <a:p>
                      <a:pPr indent="0" lvl="0" marL="0" rtl="0" algn="l">
                        <a:spcBef>
                          <a:spcPts val="0"/>
                        </a:spcBef>
                        <a:spcAft>
                          <a:spcPts val="0"/>
                        </a:spcAft>
                        <a:buNone/>
                      </a:pPr>
                      <a:r>
                        <a:rPr lang="en-GB">
                          <a:solidFill>
                            <a:srgbClr val="5B5BA5"/>
                          </a:solidFill>
                          <a:latin typeface="Quicksand"/>
                          <a:ea typeface="Quicksand"/>
                          <a:cs typeface="Quicksand"/>
                          <a:sym typeface="Quicksand"/>
                        </a:rPr>
                        <a:t>Welcome screen</a:t>
                      </a:r>
                      <a:endParaRPr>
                        <a:solidFill>
                          <a:srgbClr val="5B5BA5"/>
                        </a:solidFill>
                        <a:latin typeface="Quicksand"/>
                        <a:ea typeface="Quicksand"/>
                        <a:cs typeface="Quicksand"/>
                        <a:sym typeface="Quicksand"/>
                      </a:endParaRPr>
                    </a:p>
                  </a:txBody>
                  <a:tcPr marT="91425" marB="91425" marR="91425" marL="91425"/>
                </a:tc>
                <a:tc>
                  <a:txBody>
                    <a:bodyPr/>
                    <a:lstStyle/>
                    <a:p>
                      <a:pPr indent="-304800" lvl="0" marL="457200" rtl="0" algn="l">
                        <a:spcBef>
                          <a:spcPts val="0"/>
                        </a:spcBef>
                        <a:spcAft>
                          <a:spcPts val="0"/>
                        </a:spcAft>
                        <a:buClr>
                          <a:srgbClr val="5B5BA5"/>
                        </a:buClr>
                        <a:buSzPts val="1200"/>
                        <a:buFont typeface="Quicksand"/>
                        <a:buAutoNum type="arabicPeriod"/>
                      </a:pPr>
                      <a:r>
                        <a:rPr lang="en-GB" sz="1200">
                          <a:solidFill>
                            <a:srgbClr val="5B5BA5"/>
                          </a:solidFill>
                          <a:latin typeface="Quicksand"/>
                          <a:ea typeface="Quicksand"/>
                          <a:cs typeface="Quicksand"/>
                          <a:sym typeface="Quicksand"/>
                        </a:rPr>
                        <a:t>Design the welcome screen by adding images, labels, and buttons.</a:t>
                      </a:r>
                      <a:endParaRPr sz="1200">
                        <a:solidFill>
                          <a:srgbClr val="5B5BA5"/>
                        </a:solidFill>
                        <a:latin typeface="Quicksand"/>
                        <a:ea typeface="Quicksand"/>
                        <a:cs typeface="Quicksand"/>
                        <a:sym typeface="Quicksand"/>
                      </a:endParaRPr>
                    </a:p>
                    <a:p>
                      <a:pPr indent="-304800" lvl="0" marL="457200" rtl="0" algn="l">
                        <a:spcBef>
                          <a:spcPts val="0"/>
                        </a:spcBef>
                        <a:spcAft>
                          <a:spcPts val="0"/>
                        </a:spcAft>
                        <a:buClr>
                          <a:srgbClr val="5B5BA5"/>
                        </a:buClr>
                        <a:buSzPts val="1200"/>
                        <a:buFont typeface="Quicksand"/>
                        <a:buAutoNum type="arabicPeriod"/>
                      </a:pPr>
                      <a:r>
                        <a:rPr lang="en-GB" sz="1200">
                          <a:solidFill>
                            <a:srgbClr val="5B5BA5"/>
                          </a:solidFill>
                          <a:latin typeface="Quicksand"/>
                          <a:ea typeface="Quicksand"/>
                          <a:cs typeface="Quicksand"/>
                          <a:sym typeface="Quicksand"/>
                        </a:rPr>
                        <a:t>Code button so that when clicked it moves to the game screen.</a:t>
                      </a:r>
                      <a:endParaRPr sz="1200">
                        <a:solidFill>
                          <a:srgbClr val="5B5BA5"/>
                        </a:solidFill>
                        <a:latin typeface="Quicksand"/>
                        <a:ea typeface="Quicksand"/>
                        <a:cs typeface="Quicksand"/>
                        <a:sym typeface="Quicksand"/>
                      </a:endParaRPr>
                    </a:p>
                  </a:txBody>
                  <a:tcPr marT="91425" marB="91425" marR="91425" marL="91425"/>
                </a:tc>
              </a:tr>
              <a:tr h="557200">
                <a:tc>
                  <a:txBody>
                    <a:bodyPr/>
                    <a:lstStyle/>
                    <a:p>
                      <a:pPr indent="0" lvl="0" marL="0" rtl="0" algn="l">
                        <a:spcBef>
                          <a:spcPts val="0"/>
                        </a:spcBef>
                        <a:spcAft>
                          <a:spcPts val="0"/>
                        </a:spcAft>
                        <a:buNone/>
                      </a:pPr>
                      <a:r>
                        <a:rPr lang="en-GB">
                          <a:solidFill>
                            <a:srgbClr val="5B5BA5"/>
                          </a:solidFill>
                          <a:latin typeface="Quicksand"/>
                          <a:ea typeface="Quicksand"/>
                          <a:cs typeface="Quicksand"/>
                          <a:sym typeface="Quicksand"/>
                        </a:rPr>
                        <a:t>Game play</a:t>
                      </a:r>
                      <a:endParaRPr>
                        <a:solidFill>
                          <a:srgbClr val="5B5BA5"/>
                        </a:solidFill>
                        <a:latin typeface="Quicksand"/>
                        <a:ea typeface="Quicksand"/>
                        <a:cs typeface="Quicksand"/>
                        <a:sym typeface="Quicksand"/>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557200">
                <a:tc>
                  <a:txBody>
                    <a:bodyPr/>
                    <a:lstStyle/>
                    <a:p>
                      <a:pPr indent="0" lvl="0" marL="0" rtl="0" algn="l">
                        <a:spcBef>
                          <a:spcPts val="0"/>
                        </a:spcBef>
                        <a:spcAft>
                          <a:spcPts val="0"/>
                        </a:spcAft>
                        <a:buNone/>
                      </a:pPr>
                      <a:r>
                        <a:rPr lang="en-GB">
                          <a:solidFill>
                            <a:srgbClr val="5B5BA5"/>
                          </a:solidFill>
                          <a:latin typeface="Quicksand"/>
                          <a:ea typeface="Quicksand"/>
                          <a:cs typeface="Quicksand"/>
                          <a:sym typeface="Quicksand"/>
                        </a:rPr>
                        <a:t>Results screen</a:t>
                      </a:r>
                      <a:endParaRPr>
                        <a:solidFill>
                          <a:srgbClr val="5B5BA5"/>
                        </a:solidFill>
                        <a:latin typeface="Quicksand"/>
                        <a:ea typeface="Quicksand"/>
                        <a:cs typeface="Quicksand"/>
                        <a:sym typeface="Quicksand"/>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
        <p:nvSpPr>
          <p:cNvPr id="147" name="Google Shape;147;p18"/>
          <p:cNvSpPr txBox="1"/>
          <p:nvPr/>
        </p:nvSpPr>
        <p:spPr>
          <a:xfrm>
            <a:off x="187425" y="4572100"/>
            <a:ext cx="8601900" cy="41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latin typeface="Quicksand"/>
                <a:ea typeface="Quicksand"/>
                <a:cs typeface="Quicksand"/>
                <a:sym typeface="Quicksand"/>
              </a:rPr>
              <a:t>Open your project diary and spend ten minutes decomposing your app project </a:t>
            </a:r>
            <a:r>
              <a:rPr b="1" lang="en-GB">
                <a:solidFill>
                  <a:schemeClr val="dk1"/>
                </a:solidFill>
                <a:latin typeface="Quicksand"/>
                <a:ea typeface="Quicksand"/>
                <a:cs typeface="Quicksand"/>
                <a:sym typeface="Quicksand"/>
              </a:rPr>
              <a:t>with your partner</a:t>
            </a:r>
            <a:r>
              <a:rPr b="1" lang="en-GB">
                <a:solidFill>
                  <a:schemeClr val="dk1"/>
                </a:solidFill>
                <a:latin typeface="Quicksand"/>
                <a:ea typeface="Quicksand"/>
                <a:cs typeface="Quicksand"/>
                <a:sym typeface="Quicksand"/>
              </a:rPr>
              <a:t>.</a:t>
            </a:r>
            <a:endParaRPr b="1">
              <a:solidFill>
                <a:schemeClr val="dk1"/>
              </a:solidFill>
              <a:latin typeface="Quicksand"/>
              <a:ea typeface="Quicksand"/>
              <a:cs typeface="Quicksand"/>
              <a:sym typeface="Quicksand"/>
            </a:endParaRPr>
          </a:p>
        </p:txBody>
      </p:sp>
      <p:grpSp>
        <p:nvGrpSpPr>
          <p:cNvPr id="148" name="Google Shape;148;p18"/>
          <p:cNvGrpSpPr/>
          <p:nvPr/>
        </p:nvGrpSpPr>
        <p:grpSpPr>
          <a:xfrm>
            <a:off x="7854136" y="428826"/>
            <a:ext cx="1069744" cy="1772562"/>
            <a:chOff x="539600" y="1081150"/>
            <a:chExt cx="2243120" cy="3821001"/>
          </a:xfrm>
        </p:grpSpPr>
        <p:pic>
          <p:nvPicPr>
            <p:cNvPr id="149" name="Google Shape;149;p18"/>
            <p:cNvPicPr preferRelativeResize="0"/>
            <p:nvPr/>
          </p:nvPicPr>
          <p:blipFill>
            <a:blip r:embed="rId3">
              <a:alphaModFix/>
            </a:blip>
            <a:stretch>
              <a:fillRect/>
            </a:stretch>
          </p:blipFill>
          <p:spPr>
            <a:xfrm>
              <a:off x="539600" y="1081150"/>
              <a:ext cx="2243120" cy="3821001"/>
            </a:xfrm>
            <a:prstGeom prst="rect">
              <a:avLst/>
            </a:prstGeom>
            <a:noFill/>
            <a:ln>
              <a:noFill/>
            </a:ln>
          </p:spPr>
        </p:pic>
        <p:pic>
          <p:nvPicPr>
            <p:cNvPr id="150" name="Google Shape;150;p18"/>
            <p:cNvPicPr preferRelativeResize="0"/>
            <p:nvPr/>
          </p:nvPicPr>
          <p:blipFill rotWithShape="1">
            <a:blip r:embed="rId4">
              <a:alphaModFix/>
            </a:blip>
            <a:srcRect b="0" l="59329" r="0" t="0"/>
            <a:stretch/>
          </p:blipFill>
          <p:spPr>
            <a:xfrm>
              <a:off x="1896853" y="3438800"/>
              <a:ext cx="752774" cy="1129826"/>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accent2"/>
        </a:solidFill>
      </p:bgPr>
    </p:bg>
    <p:spTree>
      <p:nvGrpSpPr>
        <p:cNvPr id="154" name="Shape 154"/>
        <p:cNvGrpSpPr/>
        <p:nvPr/>
      </p:nvGrpSpPr>
      <p:grpSpPr>
        <a:xfrm>
          <a:off x="0" y="0"/>
          <a:ext cx="0" cy="0"/>
          <a:chOff x="0" y="0"/>
          <a:chExt cx="0" cy="0"/>
        </a:xfrm>
      </p:grpSpPr>
      <p:sp>
        <p:nvSpPr>
          <p:cNvPr id="155" name="Google Shape;155;p19"/>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Decomposition</a:t>
            </a:r>
            <a:r>
              <a:rPr lang="en-GB"/>
              <a:t> example (Tappy Tap App)</a:t>
            </a:r>
            <a:endParaRPr/>
          </a:p>
        </p:txBody>
      </p:sp>
      <p:sp>
        <p:nvSpPr>
          <p:cNvPr id="156" name="Google Shape;156;p19"/>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57" name="Google Shape;157;p19"/>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2</a:t>
            </a:r>
            <a:endParaRPr/>
          </a:p>
        </p:txBody>
      </p:sp>
      <p:graphicFrame>
        <p:nvGraphicFramePr>
          <p:cNvPr id="158" name="Google Shape;158;p19"/>
          <p:cNvGraphicFramePr/>
          <p:nvPr/>
        </p:nvGraphicFramePr>
        <p:xfrm>
          <a:off x="344100" y="1248500"/>
          <a:ext cx="3000000" cy="3000000"/>
        </p:xfrm>
        <a:graphic>
          <a:graphicData uri="http://schemas.openxmlformats.org/drawingml/2006/table">
            <a:tbl>
              <a:tblPr>
                <a:noFill/>
                <a:tableStyleId>{DF4F5B38-F59F-4ADF-AD16-852C0EB12E4B}</a:tableStyleId>
              </a:tblPr>
              <a:tblGrid>
                <a:gridCol w="2734275"/>
                <a:gridCol w="5949575"/>
              </a:tblGrid>
              <a:tr h="241875">
                <a:tc>
                  <a:txBody>
                    <a:bodyPr/>
                    <a:lstStyle/>
                    <a:p>
                      <a:pPr indent="0" lvl="0" marL="0" rtl="0" algn="l">
                        <a:spcBef>
                          <a:spcPts val="0"/>
                        </a:spcBef>
                        <a:spcAft>
                          <a:spcPts val="0"/>
                        </a:spcAft>
                        <a:buNone/>
                      </a:pPr>
                      <a:r>
                        <a:rPr b="1" lang="en-GB">
                          <a:solidFill>
                            <a:srgbClr val="5B5BA5"/>
                          </a:solidFill>
                          <a:latin typeface="Quicksand"/>
                          <a:ea typeface="Quicksand"/>
                          <a:cs typeface="Quicksand"/>
                          <a:sym typeface="Quicksand"/>
                        </a:rPr>
                        <a:t>Step</a:t>
                      </a:r>
                      <a:endParaRPr b="1">
                        <a:solidFill>
                          <a:srgbClr val="5B5BA5"/>
                        </a:solidFill>
                        <a:latin typeface="Quicksand"/>
                        <a:ea typeface="Quicksand"/>
                        <a:cs typeface="Quicksand"/>
                        <a:sym typeface="Quicksand"/>
                      </a:endParaRPr>
                    </a:p>
                  </a:txBody>
                  <a:tcPr marT="91425" marB="91425" marR="91425" marL="91425"/>
                </a:tc>
                <a:tc>
                  <a:txBody>
                    <a:bodyPr/>
                    <a:lstStyle/>
                    <a:p>
                      <a:pPr indent="0" lvl="0" marL="0" rtl="0" algn="l">
                        <a:spcBef>
                          <a:spcPts val="0"/>
                        </a:spcBef>
                        <a:spcAft>
                          <a:spcPts val="0"/>
                        </a:spcAft>
                        <a:buNone/>
                      </a:pPr>
                      <a:r>
                        <a:rPr b="1" lang="en-GB">
                          <a:solidFill>
                            <a:srgbClr val="5B5BA5"/>
                          </a:solidFill>
                          <a:latin typeface="Quicksand"/>
                          <a:ea typeface="Quicksand"/>
                          <a:cs typeface="Quicksand"/>
                          <a:sym typeface="Quicksand"/>
                        </a:rPr>
                        <a:t>Further decomposition</a:t>
                      </a:r>
                      <a:endParaRPr b="1">
                        <a:solidFill>
                          <a:srgbClr val="5B5BA5"/>
                        </a:solidFill>
                        <a:latin typeface="Quicksand"/>
                        <a:ea typeface="Quicksand"/>
                        <a:cs typeface="Quicksand"/>
                        <a:sym typeface="Quicksand"/>
                      </a:endParaRPr>
                    </a:p>
                  </a:txBody>
                  <a:tcPr marT="91425" marB="91425" marR="91425" marL="91425"/>
                </a:tc>
              </a:tr>
              <a:tr h="557200">
                <a:tc>
                  <a:txBody>
                    <a:bodyPr/>
                    <a:lstStyle/>
                    <a:p>
                      <a:pPr indent="0" lvl="0" marL="0" rtl="0" algn="l">
                        <a:spcBef>
                          <a:spcPts val="0"/>
                        </a:spcBef>
                        <a:spcAft>
                          <a:spcPts val="0"/>
                        </a:spcAft>
                        <a:buNone/>
                      </a:pPr>
                      <a:r>
                        <a:rPr lang="en-GB">
                          <a:solidFill>
                            <a:srgbClr val="5B5BA5"/>
                          </a:solidFill>
                          <a:latin typeface="Quicksand"/>
                          <a:ea typeface="Quicksand"/>
                          <a:cs typeface="Quicksand"/>
                          <a:sym typeface="Quicksand"/>
                        </a:rPr>
                        <a:t>Screens</a:t>
                      </a:r>
                      <a:endParaRPr>
                        <a:solidFill>
                          <a:srgbClr val="5B5BA5"/>
                        </a:solidFill>
                        <a:latin typeface="Quicksand"/>
                        <a:ea typeface="Quicksand"/>
                        <a:cs typeface="Quicksand"/>
                        <a:sym typeface="Quicksand"/>
                      </a:endParaRPr>
                    </a:p>
                  </a:txBody>
                  <a:tcPr marT="91425" marB="91425" marR="91425" marL="91425"/>
                </a:tc>
                <a:tc>
                  <a:txBody>
                    <a:bodyPr/>
                    <a:lstStyle/>
                    <a:p>
                      <a:pPr indent="-304800" lvl="0" marL="457200" rtl="0" algn="l">
                        <a:spcBef>
                          <a:spcPts val="0"/>
                        </a:spcBef>
                        <a:spcAft>
                          <a:spcPts val="0"/>
                        </a:spcAft>
                        <a:buClr>
                          <a:srgbClr val="5B5BA5"/>
                        </a:buClr>
                        <a:buSzPts val="1200"/>
                        <a:buFont typeface="Quicksand"/>
                        <a:buAutoNum type="arabicPeriod"/>
                      </a:pPr>
                      <a:r>
                        <a:rPr lang="en-GB" sz="1200">
                          <a:solidFill>
                            <a:srgbClr val="5B5BA5"/>
                          </a:solidFill>
                          <a:latin typeface="Quicksand"/>
                          <a:ea typeface="Quicksand"/>
                          <a:cs typeface="Quicksand"/>
                          <a:sym typeface="Quicksand"/>
                        </a:rPr>
                        <a:t>Create three empty screens to work with and give each an appropriate name</a:t>
                      </a:r>
                      <a:endParaRPr sz="1200">
                        <a:solidFill>
                          <a:srgbClr val="5B5BA5"/>
                        </a:solidFill>
                        <a:latin typeface="Quicksand"/>
                        <a:ea typeface="Quicksand"/>
                        <a:cs typeface="Quicksand"/>
                        <a:sym typeface="Quicksand"/>
                      </a:endParaRPr>
                    </a:p>
                  </a:txBody>
                  <a:tcPr marT="91425" marB="91425" marR="91425" marL="91425"/>
                </a:tc>
              </a:tr>
              <a:tr h="557200">
                <a:tc>
                  <a:txBody>
                    <a:bodyPr/>
                    <a:lstStyle/>
                    <a:p>
                      <a:pPr indent="0" lvl="0" marL="0" rtl="0" algn="l">
                        <a:spcBef>
                          <a:spcPts val="0"/>
                        </a:spcBef>
                        <a:spcAft>
                          <a:spcPts val="0"/>
                        </a:spcAft>
                        <a:buNone/>
                      </a:pPr>
                      <a:r>
                        <a:rPr lang="en-GB">
                          <a:solidFill>
                            <a:srgbClr val="5B5BA5"/>
                          </a:solidFill>
                          <a:latin typeface="Quicksand"/>
                          <a:ea typeface="Quicksand"/>
                          <a:cs typeface="Quicksand"/>
                          <a:sym typeface="Quicksand"/>
                        </a:rPr>
                        <a:t>Welcome screen</a:t>
                      </a:r>
                      <a:endParaRPr>
                        <a:solidFill>
                          <a:srgbClr val="5B5BA5"/>
                        </a:solidFill>
                        <a:latin typeface="Quicksand"/>
                        <a:ea typeface="Quicksand"/>
                        <a:cs typeface="Quicksand"/>
                        <a:sym typeface="Quicksand"/>
                      </a:endParaRPr>
                    </a:p>
                  </a:txBody>
                  <a:tcPr marT="91425" marB="91425" marR="91425" marL="91425"/>
                </a:tc>
                <a:tc>
                  <a:txBody>
                    <a:bodyPr/>
                    <a:lstStyle/>
                    <a:p>
                      <a:pPr indent="-304800" lvl="0" marL="457200" rtl="0" algn="l">
                        <a:spcBef>
                          <a:spcPts val="0"/>
                        </a:spcBef>
                        <a:spcAft>
                          <a:spcPts val="0"/>
                        </a:spcAft>
                        <a:buClr>
                          <a:srgbClr val="5B5BA5"/>
                        </a:buClr>
                        <a:buSzPts val="1200"/>
                        <a:buFont typeface="Quicksand"/>
                        <a:buAutoNum type="arabicPeriod"/>
                      </a:pPr>
                      <a:r>
                        <a:rPr lang="en-GB" sz="1200">
                          <a:solidFill>
                            <a:srgbClr val="5B5BA5"/>
                          </a:solidFill>
                          <a:latin typeface="Quicksand"/>
                          <a:ea typeface="Quicksand"/>
                          <a:cs typeface="Quicksand"/>
                          <a:sym typeface="Quicksand"/>
                        </a:rPr>
                        <a:t>Design the welcome screen by adding images, labels, and buttons.</a:t>
                      </a:r>
                      <a:endParaRPr sz="1200">
                        <a:solidFill>
                          <a:srgbClr val="5B5BA5"/>
                        </a:solidFill>
                        <a:latin typeface="Quicksand"/>
                        <a:ea typeface="Quicksand"/>
                        <a:cs typeface="Quicksand"/>
                        <a:sym typeface="Quicksand"/>
                      </a:endParaRPr>
                    </a:p>
                    <a:p>
                      <a:pPr indent="-304800" lvl="0" marL="457200" rtl="0" algn="l">
                        <a:spcBef>
                          <a:spcPts val="0"/>
                        </a:spcBef>
                        <a:spcAft>
                          <a:spcPts val="0"/>
                        </a:spcAft>
                        <a:buClr>
                          <a:srgbClr val="5B5BA5"/>
                        </a:buClr>
                        <a:buSzPts val="1200"/>
                        <a:buFont typeface="Quicksand"/>
                        <a:buAutoNum type="arabicPeriod"/>
                      </a:pPr>
                      <a:r>
                        <a:rPr lang="en-GB" sz="1200">
                          <a:solidFill>
                            <a:srgbClr val="5B5BA5"/>
                          </a:solidFill>
                          <a:latin typeface="Quicksand"/>
                          <a:ea typeface="Quicksand"/>
                          <a:cs typeface="Quicksand"/>
                          <a:sym typeface="Quicksand"/>
                        </a:rPr>
                        <a:t>Code button so that when clicked it moves to the game screen.</a:t>
                      </a:r>
                      <a:endParaRPr sz="1200">
                        <a:solidFill>
                          <a:srgbClr val="5B5BA5"/>
                        </a:solidFill>
                        <a:latin typeface="Quicksand"/>
                        <a:ea typeface="Quicksand"/>
                        <a:cs typeface="Quicksand"/>
                        <a:sym typeface="Quicksand"/>
                      </a:endParaRPr>
                    </a:p>
                  </a:txBody>
                  <a:tcPr marT="91425" marB="91425" marR="91425" marL="91425"/>
                </a:tc>
              </a:tr>
              <a:tr h="557200">
                <a:tc>
                  <a:txBody>
                    <a:bodyPr/>
                    <a:lstStyle/>
                    <a:p>
                      <a:pPr indent="0" lvl="0" marL="0" rtl="0" algn="l">
                        <a:spcBef>
                          <a:spcPts val="0"/>
                        </a:spcBef>
                        <a:spcAft>
                          <a:spcPts val="0"/>
                        </a:spcAft>
                        <a:buNone/>
                      </a:pPr>
                      <a:r>
                        <a:rPr lang="en-GB">
                          <a:solidFill>
                            <a:srgbClr val="5B5BA5"/>
                          </a:solidFill>
                          <a:latin typeface="Quicksand"/>
                          <a:ea typeface="Quicksand"/>
                          <a:cs typeface="Quicksand"/>
                          <a:sym typeface="Quicksand"/>
                        </a:rPr>
                        <a:t>Game play</a:t>
                      </a:r>
                      <a:endParaRPr>
                        <a:solidFill>
                          <a:srgbClr val="5B5BA5"/>
                        </a:solidFill>
                        <a:latin typeface="Quicksand"/>
                        <a:ea typeface="Quicksand"/>
                        <a:cs typeface="Quicksand"/>
                        <a:sym typeface="Quicksand"/>
                      </a:endParaRPr>
                    </a:p>
                  </a:txBody>
                  <a:tcPr marT="91425" marB="91425" marR="91425" marL="91425"/>
                </a:tc>
                <a:tc>
                  <a:txBody>
                    <a:bodyPr/>
                    <a:lstStyle/>
                    <a:p>
                      <a:pPr indent="-304800" lvl="0" marL="457200" rtl="0" algn="l">
                        <a:spcBef>
                          <a:spcPts val="0"/>
                        </a:spcBef>
                        <a:spcAft>
                          <a:spcPts val="0"/>
                        </a:spcAft>
                        <a:buClr>
                          <a:srgbClr val="5B5BA5"/>
                        </a:buClr>
                        <a:buSzPts val="1200"/>
                        <a:buFont typeface="Quicksand"/>
                        <a:buAutoNum type="arabicPeriod"/>
                      </a:pPr>
                      <a:r>
                        <a:rPr lang="en-GB" sz="1200">
                          <a:solidFill>
                            <a:srgbClr val="5B5BA5"/>
                          </a:solidFill>
                          <a:latin typeface="Quicksand"/>
                          <a:ea typeface="Quicksand"/>
                          <a:cs typeface="Quicksand"/>
                          <a:sym typeface="Quicksand"/>
                        </a:rPr>
                        <a:t>Add title label and blue dot image.</a:t>
                      </a:r>
                      <a:endParaRPr sz="1200">
                        <a:solidFill>
                          <a:srgbClr val="5B5BA5"/>
                        </a:solidFill>
                        <a:latin typeface="Quicksand"/>
                        <a:ea typeface="Quicksand"/>
                        <a:cs typeface="Quicksand"/>
                        <a:sym typeface="Quicksand"/>
                      </a:endParaRPr>
                    </a:p>
                    <a:p>
                      <a:pPr indent="-304800" lvl="0" marL="457200" rtl="0" algn="l">
                        <a:spcBef>
                          <a:spcPts val="0"/>
                        </a:spcBef>
                        <a:spcAft>
                          <a:spcPts val="0"/>
                        </a:spcAft>
                        <a:buClr>
                          <a:srgbClr val="5B5BA5"/>
                        </a:buClr>
                        <a:buSzPts val="1200"/>
                        <a:buFont typeface="Quicksand"/>
                        <a:buAutoNum type="arabicPeriod"/>
                      </a:pPr>
                      <a:r>
                        <a:rPr lang="en-GB" sz="1200">
                          <a:solidFill>
                            <a:srgbClr val="5B5BA5"/>
                          </a:solidFill>
                          <a:latin typeface="Quicksand"/>
                          <a:ea typeface="Quicksand"/>
                          <a:cs typeface="Quicksand"/>
                          <a:sym typeface="Quicksand"/>
                        </a:rPr>
                        <a:t>Code blue dot to move to random position on screen when clicked.</a:t>
                      </a:r>
                      <a:endParaRPr sz="1200">
                        <a:solidFill>
                          <a:srgbClr val="5B5BA5"/>
                        </a:solidFill>
                        <a:latin typeface="Quicksand"/>
                        <a:ea typeface="Quicksand"/>
                        <a:cs typeface="Quicksand"/>
                        <a:sym typeface="Quicksand"/>
                      </a:endParaRPr>
                    </a:p>
                    <a:p>
                      <a:pPr indent="-304800" lvl="0" marL="457200" rtl="0" algn="l">
                        <a:spcBef>
                          <a:spcPts val="0"/>
                        </a:spcBef>
                        <a:spcAft>
                          <a:spcPts val="0"/>
                        </a:spcAft>
                        <a:buClr>
                          <a:srgbClr val="5B5BA5"/>
                        </a:buClr>
                        <a:buSzPts val="1200"/>
                        <a:buFont typeface="Quicksand"/>
                        <a:buAutoNum type="arabicPeriod"/>
                      </a:pPr>
                      <a:r>
                        <a:rPr lang="en-GB" sz="1200">
                          <a:solidFill>
                            <a:srgbClr val="5B5BA5"/>
                          </a:solidFill>
                          <a:latin typeface="Quicksand"/>
                          <a:ea typeface="Quicksand"/>
                          <a:cs typeface="Quicksand"/>
                          <a:sym typeface="Quicksand"/>
                        </a:rPr>
                        <a:t>Add score variable that increments</a:t>
                      </a:r>
                      <a:endParaRPr sz="1200">
                        <a:solidFill>
                          <a:srgbClr val="5B5BA5"/>
                        </a:solidFill>
                        <a:latin typeface="Quicksand"/>
                        <a:ea typeface="Quicksand"/>
                        <a:cs typeface="Quicksand"/>
                        <a:sym typeface="Quicksand"/>
                      </a:endParaRPr>
                    </a:p>
                    <a:p>
                      <a:pPr indent="-304800" lvl="0" marL="457200" rtl="0" algn="l">
                        <a:spcBef>
                          <a:spcPts val="0"/>
                        </a:spcBef>
                        <a:spcAft>
                          <a:spcPts val="0"/>
                        </a:spcAft>
                        <a:buClr>
                          <a:srgbClr val="5B5BA5"/>
                        </a:buClr>
                        <a:buSzPts val="1200"/>
                        <a:buFont typeface="Quicksand"/>
                        <a:buAutoNum type="arabicPeriod"/>
                      </a:pPr>
                      <a:r>
                        <a:rPr lang="en-GB" sz="1200">
                          <a:solidFill>
                            <a:srgbClr val="5B5BA5"/>
                          </a:solidFill>
                          <a:latin typeface="Quicksand"/>
                          <a:ea typeface="Quicksand"/>
                          <a:cs typeface="Quicksand"/>
                          <a:sym typeface="Quicksand"/>
                        </a:rPr>
                        <a:t>Code screen to move automatically to the results screen after five seconds</a:t>
                      </a:r>
                      <a:r>
                        <a:rPr lang="en-GB" sz="1200">
                          <a:solidFill>
                            <a:srgbClr val="5B5BA5"/>
                          </a:solidFill>
                          <a:latin typeface="Quicksand"/>
                          <a:ea typeface="Quicksand"/>
                          <a:cs typeface="Quicksand"/>
                          <a:sym typeface="Quicksand"/>
                        </a:rPr>
                        <a:t>.</a:t>
                      </a:r>
                      <a:endParaRPr sz="1200">
                        <a:solidFill>
                          <a:srgbClr val="5B5BA5"/>
                        </a:solidFill>
                        <a:latin typeface="Quicksand"/>
                        <a:ea typeface="Quicksand"/>
                        <a:cs typeface="Quicksand"/>
                        <a:sym typeface="Quicksand"/>
                      </a:endParaRPr>
                    </a:p>
                  </a:txBody>
                  <a:tcPr marT="91425" marB="91425" marR="91425" marL="91425"/>
                </a:tc>
              </a:tr>
              <a:tr h="557200">
                <a:tc>
                  <a:txBody>
                    <a:bodyPr/>
                    <a:lstStyle/>
                    <a:p>
                      <a:pPr indent="0" lvl="0" marL="0" rtl="0" algn="l">
                        <a:spcBef>
                          <a:spcPts val="0"/>
                        </a:spcBef>
                        <a:spcAft>
                          <a:spcPts val="0"/>
                        </a:spcAft>
                        <a:buNone/>
                      </a:pPr>
                      <a:r>
                        <a:rPr lang="en-GB">
                          <a:solidFill>
                            <a:srgbClr val="5B5BA5"/>
                          </a:solidFill>
                          <a:latin typeface="Quicksand"/>
                          <a:ea typeface="Quicksand"/>
                          <a:cs typeface="Quicksand"/>
                          <a:sym typeface="Quicksand"/>
                        </a:rPr>
                        <a:t>Results screen</a:t>
                      </a:r>
                      <a:endParaRPr>
                        <a:solidFill>
                          <a:srgbClr val="5B5BA5"/>
                        </a:solidFill>
                        <a:latin typeface="Quicksand"/>
                        <a:ea typeface="Quicksand"/>
                        <a:cs typeface="Quicksand"/>
                        <a:sym typeface="Quicksand"/>
                      </a:endParaRPr>
                    </a:p>
                  </a:txBody>
                  <a:tcPr marT="91425" marB="91425" marR="91425" marL="91425"/>
                </a:tc>
                <a:tc>
                  <a:txBody>
                    <a:bodyPr/>
                    <a:lstStyle/>
                    <a:p>
                      <a:pPr indent="-304800" lvl="0" marL="457200" rtl="0" algn="l">
                        <a:spcBef>
                          <a:spcPts val="0"/>
                        </a:spcBef>
                        <a:spcAft>
                          <a:spcPts val="0"/>
                        </a:spcAft>
                        <a:buClr>
                          <a:srgbClr val="5B5BA5"/>
                        </a:buClr>
                        <a:buSzPts val="1200"/>
                        <a:buFont typeface="Quicksand"/>
                        <a:buAutoNum type="arabicPeriod"/>
                      </a:pPr>
                      <a:r>
                        <a:rPr lang="en-GB" sz="1200">
                          <a:solidFill>
                            <a:srgbClr val="5B5BA5"/>
                          </a:solidFill>
                          <a:latin typeface="Quicksand"/>
                          <a:ea typeface="Quicksand"/>
                          <a:cs typeface="Quicksand"/>
                          <a:sym typeface="Quicksand"/>
                        </a:rPr>
                        <a:t>Add score label.</a:t>
                      </a:r>
                      <a:endParaRPr sz="1200">
                        <a:solidFill>
                          <a:srgbClr val="5B5BA5"/>
                        </a:solidFill>
                        <a:latin typeface="Quicksand"/>
                        <a:ea typeface="Quicksand"/>
                        <a:cs typeface="Quicksand"/>
                        <a:sym typeface="Quicksand"/>
                      </a:endParaRPr>
                    </a:p>
                    <a:p>
                      <a:pPr indent="-304800" lvl="0" marL="457200" rtl="0" algn="l">
                        <a:spcBef>
                          <a:spcPts val="0"/>
                        </a:spcBef>
                        <a:spcAft>
                          <a:spcPts val="0"/>
                        </a:spcAft>
                        <a:buClr>
                          <a:srgbClr val="5B5BA5"/>
                        </a:buClr>
                        <a:buSzPts val="1200"/>
                        <a:buFont typeface="Quicksand"/>
                        <a:buAutoNum type="arabicPeriod"/>
                      </a:pPr>
                      <a:r>
                        <a:rPr lang="en-GB" sz="1200">
                          <a:solidFill>
                            <a:srgbClr val="5B5BA5"/>
                          </a:solidFill>
                          <a:latin typeface="Quicksand"/>
                          <a:ea typeface="Quicksand"/>
                          <a:cs typeface="Quicksand"/>
                          <a:sym typeface="Quicksand"/>
                        </a:rPr>
                        <a:t>Add code to pass the score into the score label.</a:t>
                      </a:r>
                      <a:endParaRPr sz="1200">
                        <a:solidFill>
                          <a:srgbClr val="5B5BA5"/>
                        </a:solidFill>
                        <a:latin typeface="Quicksand"/>
                        <a:ea typeface="Quicksand"/>
                        <a:cs typeface="Quicksand"/>
                        <a:sym typeface="Quicksand"/>
                      </a:endParaRPr>
                    </a:p>
                    <a:p>
                      <a:pPr indent="-304800" lvl="0" marL="457200" rtl="0" algn="l">
                        <a:spcBef>
                          <a:spcPts val="0"/>
                        </a:spcBef>
                        <a:spcAft>
                          <a:spcPts val="0"/>
                        </a:spcAft>
                        <a:buClr>
                          <a:srgbClr val="5B5BA5"/>
                        </a:buClr>
                        <a:buSzPts val="1200"/>
                        <a:buFont typeface="Quicksand"/>
                        <a:buAutoNum type="arabicPeriod"/>
                      </a:pPr>
                      <a:r>
                        <a:rPr lang="en-GB" sz="1200">
                          <a:solidFill>
                            <a:srgbClr val="5B5BA5"/>
                          </a:solidFill>
                          <a:latin typeface="Quicksand"/>
                          <a:ea typeface="Quicksand"/>
                          <a:cs typeface="Quicksand"/>
                          <a:sym typeface="Quicksand"/>
                        </a:rPr>
                        <a:t>Add </a:t>
                      </a:r>
                      <a:r>
                        <a:rPr b="1" lang="en-GB" sz="1200">
                          <a:solidFill>
                            <a:srgbClr val="5B5BA5"/>
                          </a:solidFill>
                          <a:latin typeface="Quicksand"/>
                          <a:ea typeface="Quicksand"/>
                          <a:cs typeface="Quicksand"/>
                          <a:sym typeface="Quicksand"/>
                        </a:rPr>
                        <a:t>play again</a:t>
                      </a:r>
                      <a:r>
                        <a:rPr lang="en-GB" sz="1200">
                          <a:solidFill>
                            <a:srgbClr val="5B5BA5"/>
                          </a:solidFill>
                          <a:latin typeface="Quicksand"/>
                          <a:ea typeface="Quicksand"/>
                          <a:cs typeface="Quicksand"/>
                          <a:sym typeface="Quicksand"/>
                        </a:rPr>
                        <a:t> button and code it to go to the welcome screen.</a:t>
                      </a:r>
                      <a:endParaRPr sz="1200">
                        <a:solidFill>
                          <a:srgbClr val="5B5BA5"/>
                        </a:solidFill>
                        <a:latin typeface="Quicksand"/>
                        <a:ea typeface="Quicksand"/>
                        <a:cs typeface="Quicksand"/>
                        <a:sym typeface="Quicksand"/>
                      </a:endParaRPr>
                    </a:p>
                  </a:txBody>
                  <a:tcPr marT="91425" marB="91425" marR="91425" marL="91425"/>
                </a:tc>
              </a:tr>
            </a:tbl>
          </a:graphicData>
        </a:graphic>
      </p:graphicFrame>
      <p:sp>
        <p:nvSpPr>
          <p:cNvPr id="159" name="Google Shape;159;p19"/>
          <p:cNvSpPr txBox="1"/>
          <p:nvPr/>
        </p:nvSpPr>
        <p:spPr>
          <a:xfrm>
            <a:off x="344100" y="4572100"/>
            <a:ext cx="8521200" cy="41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latin typeface="Quicksand"/>
                <a:ea typeface="Quicksand"/>
                <a:cs typeface="Quicksand"/>
                <a:sym typeface="Quicksand"/>
              </a:rPr>
              <a:t>Open your project diary and spend ten minutes decomposing your app project with your partner.</a:t>
            </a:r>
            <a:endParaRPr b="1">
              <a:solidFill>
                <a:schemeClr val="dk1"/>
              </a:solidFill>
              <a:latin typeface="Quicksand"/>
              <a:ea typeface="Quicksand"/>
              <a:cs typeface="Quicksand"/>
              <a:sym typeface="Quicksand"/>
            </a:endParaRPr>
          </a:p>
          <a:p>
            <a:pPr indent="0" lvl="0" marL="0" rtl="0" algn="l">
              <a:spcBef>
                <a:spcPts val="0"/>
              </a:spcBef>
              <a:spcAft>
                <a:spcPts val="0"/>
              </a:spcAft>
              <a:buNone/>
            </a:pPr>
            <a:r>
              <a:t/>
            </a:r>
            <a:endParaRPr b="1">
              <a:solidFill>
                <a:schemeClr val="dk1"/>
              </a:solidFill>
              <a:latin typeface="Quicksand"/>
              <a:ea typeface="Quicksand"/>
              <a:cs typeface="Quicksand"/>
              <a:sym typeface="Quicksa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63" name="Shape 163"/>
        <p:cNvGrpSpPr/>
        <p:nvPr/>
      </p:nvGrpSpPr>
      <p:grpSpPr>
        <a:xfrm>
          <a:off x="0" y="0"/>
          <a:ext cx="0" cy="0"/>
          <a:chOff x="0" y="0"/>
          <a:chExt cx="0" cy="0"/>
        </a:xfrm>
      </p:grpSpPr>
      <p:sp>
        <p:nvSpPr>
          <p:cNvPr id="164" name="Google Shape;164;p20"/>
          <p:cNvSpPr txBox="1"/>
          <p:nvPr>
            <p:ph idx="1" type="body"/>
          </p:nvPr>
        </p:nvSpPr>
        <p:spPr>
          <a:xfrm>
            <a:off x="310900" y="1170125"/>
            <a:ext cx="52359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Now that you have decomposed the problem and have designs for the screens, you are ready to start developing your app.</a:t>
            </a:r>
            <a:endParaRPr/>
          </a:p>
          <a:p>
            <a:pPr indent="-342900" lvl="0" marL="457200" rtl="0" algn="l">
              <a:spcBef>
                <a:spcPts val="1600"/>
              </a:spcBef>
              <a:spcAft>
                <a:spcPts val="0"/>
              </a:spcAft>
              <a:buSzPts val="1800"/>
              <a:buChar char="●"/>
            </a:pPr>
            <a:r>
              <a:rPr lang="en-GB"/>
              <a:t>Sign in to code.org with your </a:t>
            </a:r>
            <a:r>
              <a:rPr lang="en-GB"/>
              <a:t>credentials</a:t>
            </a:r>
            <a:r>
              <a:rPr lang="en-GB"/>
              <a:t> (username and password)</a:t>
            </a:r>
            <a:endParaRPr/>
          </a:p>
          <a:p>
            <a:pPr indent="-342900" lvl="0" marL="457200" rtl="0" algn="l">
              <a:spcBef>
                <a:spcPts val="0"/>
              </a:spcBef>
              <a:spcAft>
                <a:spcPts val="0"/>
              </a:spcAft>
              <a:buSzPts val="1800"/>
              <a:buChar char="●"/>
            </a:pPr>
            <a:r>
              <a:rPr lang="en-GB"/>
              <a:t>Select </a:t>
            </a:r>
            <a:r>
              <a:rPr b="1" lang="en-GB"/>
              <a:t>Projects</a:t>
            </a:r>
            <a:r>
              <a:rPr lang="en-GB"/>
              <a:t> and click on the </a:t>
            </a:r>
            <a:r>
              <a:rPr b="1" lang="en-GB"/>
              <a:t>App Lab</a:t>
            </a:r>
            <a:endParaRPr b="1"/>
          </a:p>
          <a:p>
            <a:pPr indent="-342900" lvl="0" marL="457200" rtl="0" algn="l">
              <a:spcBef>
                <a:spcPts val="0"/>
              </a:spcBef>
              <a:spcAft>
                <a:spcPts val="0"/>
              </a:spcAft>
              <a:buSzPts val="1800"/>
              <a:buChar char="●"/>
            </a:pPr>
            <a:r>
              <a:rPr lang="en-GB"/>
              <a:t>Name your project with the same name as the app title</a:t>
            </a:r>
            <a:endParaRPr/>
          </a:p>
          <a:p>
            <a:pPr indent="0" lvl="0" marL="0" rtl="0" algn="l">
              <a:spcBef>
                <a:spcPts val="1600"/>
              </a:spcBef>
              <a:spcAft>
                <a:spcPts val="1600"/>
              </a:spcAft>
              <a:buNone/>
            </a:pPr>
            <a:r>
              <a:t/>
            </a:r>
            <a:endParaRPr/>
          </a:p>
        </p:txBody>
      </p:sp>
      <p:sp>
        <p:nvSpPr>
          <p:cNvPr id="165" name="Google Shape;165;p20"/>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Develop your app</a:t>
            </a:r>
            <a:endParaRPr/>
          </a:p>
        </p:txBody>
      </p:sp>
      <p:sp>
        <p:nvSpPr>
          <p:cNvPr id="166" name="Google Shape;166;p20"/>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67" name="Google Shape;167;p20"/>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2</a:t>
            </a:r>
            <a:endParaRPr/>
          </a:p>
        </p:txBody>
      </p:sp>
      <p:pic>
        <p:nvPicPr>
          <p:cNvPr id="168" name="Google Shape;168;p20"/>
          <p:cNvPicPr preferRelativeResize="0"/>
          <p:nvPr/>
        </p:nvPicPr>
        <p:blipFill>
          <a:blip r:embed="rId3">
            <a:alphaModFix/>
          </a:blip>
          <a:stretch>
            <a:fillRect/>
          </a:stretch>
        </p:blipFill>
        <p:spPr>
          <a:xfrm>
            <a:off x="5708200" y="1320025"/>
            <a:ext cx="3202399" cy="213493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72" name="Shape 172"/>
        <p:cNvGrpSpPr/>
        <p:nvPr/>
      </p:nvGrpSpPr>
      <p:grpSpPr>
        <a:xfrm>
          <a:off x="0" y="0"/>
          <a:ext cx="0" cy="0"/>
          <a:chOff x="0" y="0"/>
          <a:chExt cx="0" cy="0"/>
        </a:xfrm>
      </p:grpSpPr>
      <p:sp>
        <p:nvSpPr>
          <p:cNvPr id="173" name="Google Shape;173;p21"/>
          <p:cNvSpPr txBox="1"/>
          <p:nvPr>
            <p:ph idx="1" type="body"/>
          </p:nvPr>
        </p:nvSpPr>
        <p:spPr>
          <a:xfrm>
            <a:off x="310900" y="1170125"/>
            <a:ext cx="5877600" cy="3549300"/>
          </a:xfrm>
          <a:prstGeom prst="rect">
            <a:avLst/>
          </a:prstGeom>
        </p:spPr>
        <p:txBody>
          <a:bodyPr anchorCtr="0" anchor="t" bIns="91425" lIns="91425" spcFirstLastPara="1" rIns="91425" wrap="square" tIns="91425">
            <a:noAutofit/>
          </a:bodyPr>
          <a:lstStyle/>
          <a:p>
            <a:pPr indent="0" lvl="0" marL="0" rtl="0" algn="l">
              <a:lnSpc>
                <a:spcPct val="113000"/>
              </a:lnSpc>
              <a:spcBef>
                <a:spcPts val="0"/>
              </a:spcBef>
              <a:spcAft>
                <a:spcPts val="0"/>
              </a:spcAft>
              <a:buNone/>
            </a:pPr>
            <a:r>
              <a:rPr lang="en-GB"/>
              <a:t>While you are developing your project, you and your partner will </a:t>
            </a:r>
            <a:r>
              <a:rPr lang="en-GB"/>
              <a:t>take </a:t>
            </a:r>
            <a:r>
              <a:rPr lang="en-GB"/>
              <a:t>turns </a:t>
            </a:r>
            <a:r>
              <a:rPr lang="en-GB"/>
              <a:t>to be the driver and the navigator. You will swap roles </a:t>
            </a:r>
            <a:r>
              <a:rPr lang="en-GB"/>
              <a:t>regularly</a:t>
            </a:r>
            <a:r>
              <a:rPr lang="en-GB"/>
              <a:t> as directed by your teac</a:t>
            </a:r>
            <a:r>
              <a:rPr lang="en-GB"/>
              <a:t>h</a:t>
            </a:r>
            <a:r>
              <a:rPr lang="en-GB"/>
              <a:t>er.</a:t>
            </a:r>
            <a:endParaRPr/>
          </a:p>
          <a:p>
            <a:pPr indent="0" lvl="0" marL="0" rtl="0" algn="l">
              <a:lnSpc>
                <a:spcPct val="113000"/>
              </a:lnSpc>
              <a:spcBef>
                <a:spcPts val="500"/>
              </a:spcBef>
              <a:spcAft>
                <a:spcPts val="500"/>
              </a:spcAft>
              <a:buNone/>
            </a:pPr>
            <a:r>
              <a:t/>
            </a:r>
            <a:endParaRPr/>
          </a:p>
        </p:txBody>
      </p:sp>
      <p:sp>
        <p:nvSpPr>
          <p:cNvPr id="174" name="Google Shape;174;p21"/>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Pair programming reminder</a:t>
            </a:r>
            <a:endParaRPr/>
          </a:p>
        </p:txBody>
      </p:sp>
      <p:sp>
        <p:nvSpPr>
          <p:cNvPr id="175" name="Google Shape;175;p21"/>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76" name="Google Shape;176;p21"/>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3</a:t>
            </a:r>
            <a:endParaRPr/>
          </a:p>
        </p:txBody>
      </p:sp>
      <p:pic>
        <p:nvPicPr>
          <p:cNvPr id="177" name="Google Shape;177;p21"/>
          <p:cNvPicPr preferRelativeResize="0"/>
          <p:nvPr/>
        </p:nvPicPr>
        <p:blipFill>
          <a:blip r:embed="rId3">
            <a:alphaModFix/>
          </a:blip>
          <a:stretch>
            <a:fillRect/>
          </a:stretch>
        </p:blipFill>
        <p:spPr>
          <a:xfrm>
            <a:off x="6188500" y="946513"/>
            <a:ext cx="2582451" cy="1721625"/>
          </a:xfrm>
          <a:prstGeom prst="rect">
            <a:avLst/>
          </a:prstGeom>
          <a:noFill/>
          <a:ln>
            <a:noFill/>
          </a:ln>
        </p:spPr>
      </p:pic>
      <p:sp>
        <p:nvSpPr>
          <p:cNvPr id="178" name="Google Shape;178;p21"/>
          <p:cNvSpPr txBox="1"/>
          <p:nvPr/>
        </p:nvSpPr>
        <p:spPr>
          <a:xfrm>
            <a:off x="310900" y="2801125"/>
            <a:ext cx="8655900" cy="1868100"/>
          </a:xfrm>
          <a:prstGeom prst="rect">
            <a:avLst/>
          </a:prstGeom>
          <a:noFill/>
          <a:ln>
            <a:noFill/>
          </a:ln>
        </p:spPr>
        <p:txBody>
          <a:bodyPr anchorCtr="0" anchor="t" bIns="91425" lIns="91425" spcFirstLastPara="1" rIns="91425" wrap="square" tIns="91425">
            <a:noAutofit/>
          </a:bodyPr>
          <a:lstStyle/>
          <a:p>
            <a:pPr indent="0" lvl="0" marL="0" rtl="0" algn="l">
              <a:lnSpc>
                <a:spcPct val="113000"/>
              </a:lnSpc>
              <a:spcBef>
                <a:spcPts val="0"/>
              </a:spcBef>
              <a:spcAft>
                <a:spcPts val="0"/>
              </a:spcAft>
              <a:buNone/>
            </a:pPr>
            <a:r>
              <a:rPr b="1" lang="en-GB" sz="1800">
                <a:solidFill>
                  <a:schemeClr val="dk1"/>
                </a:solidFill>
                <a:latin typeface="Quicksand"/>
                <a:ea typeface="Quicksand"/>
                <a:cs typeface="Quicksand"/>
                <a:sym typeface="Quicksand"/>
              </a:rPr>
              <a:t>The driver</a:t>
            </a:r>
            <a:r>
              <a:rPr b="1" lang="en-GB" sz="1800">
                <a:solidFill>
                  <a:schemeClr val="dk1"/>
                </a:solidFill>
                <a:latin typeface="Quicksand"/>
                <a:ea typeface="Quicksand"/>
                <a:cs typeface="Quicksand"/>
                <a:sym typeface="Quicksand"/>
              </a:rPr>
              <a:t>:</a:t>
            </a:r>
            <a:r>
              <a:rPr lang="en-GB" sz="1800">
                <a:solidFill>
                  <a:schemeClr val="dk1"/>
                </a:solidFill>
                <a:latin typeface="Quicksand"/>
                <a:ea typeface="Quicksand"/>
                <a:cs typeface="Quicksand"/>
                <a:sym typeface="Quicksand"/>
              </a:rPr>
              <a:t> Your role is to control the keyboard and mouse and place the code block in the correct places.</a:t>
            </a:r>
            <a:endParaRPr sz="1800">
              <a:solidFill>
                <a:schemeClr val="dk1"/>
              </a:solidFill>
              <a:latin typeface="Quicksand"/>
              <a:ea typeface="Quicksand"/>
              <a:cs typeface="Quicksand"/>
              <a:sym typeface="Quicksand"/>
            </a:endParaRPr>
          </a:p>
          <a:p>
            <a:pPr indent="0" lvl="0" marL="0" rtl="0" algn="l">
              <a:lnSpc>
                <a:spcPct val="113000"/>
              </a:lnSpc>
              <a:spcBef>
                <a:spcPts val="500"/>
              </a:spcBef>
              <a:spcAft>
                <a:spcPts val="0"/>
              </a:spcAft>
              <a:buNone/>
            </a:pPr>
            <a:r>
              <a:t/>
            </a:r>
            <a:endParaRPr sz="1800">
              <a:solidFill>
                <a:schemeClr val="dk1"/>
              </a:solidFill>
              <a:latin typeface="Quicksand"/>
              <a:ea typeface="Quicksand"/>
              <a:cs typeface="Quicksand"/>
              <a:sym typeface="Quicksand"/>
            </a:endParaRPr>
          </a:p>
          <a:p>
            <a:pPr indent="0" lvl="0" marL="0" rtl="0" algn="l">
              <a:lnSpc>
                <a:spcPct val="113000"/>
              </a:lnSpc>
              <a:spcBef>
                <a:spcPts val="500"/>
              </a:spcBef>
              <a:spcAft>
                <a:spcPts val="500"/>
              </a:spcAft>
              <a:buNone/>
            </a:pPr>
            <a:r>
              <a:rPr b="1" lang="en-GB" sz="1800">
                <a:solidFill>
                  <a:schemeClr val="dk1"/>
                </a:solidFill>
                <a:latin typeface="Quicksand"/>
                <a:ea typeface="Quicksand"/>
                <a:cs typeface="Quicksand"/>
                <a:sym typeface="Quicksand"/>
              </a:rPr>
              <a:t>The navigator</a:t>
            </a:r>
            <a:r>
              <a:rPr b="1" lang="en-GB" sz="1800">
                <a:solidFill>
                  <a:schemeClr val="dk1"/>
                </a:solidFill>
                <a:latin typeface="Quicksand"/>
                <a:ea typeface="Quicksand"/>
                <a:cs typeface="Quicksand"/>
                <a:sym typeface="Quicksand"/>
              </a:rPr>
              <a:t>:</a:t>
            </a:r>
            <a:r>
              <a:rPr lang="en-GB" sz="1800">
                <a:solidFill>
                  <a:schemeClr val="dk1"/>
                </a:solidFill>
                <a:latin typeface="Quicksand"/>
                <a:ea typeface="Quicksand"/>
                <a:cs typeface="Quicksand"/>
                <a:sym typeface="Quicksand"/>
              </a:rPr>
              <a:t> Your role is to help support the driver by watching for any mistakes, reading the instructions to the driver, or seeking support if needed.</a:t>
            </a:r>
            <a:endParaRPr>
              <a:latin typeface="Quicksand"/>
              <a:ea typeface="Quicksand"/>
              <a:cs typeface="Quicksand"/>
              <a:sym typeface="Quicksan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82" name="Shape 182"/>
        <p:cNvGrpSpPr/>
        <p:nvPr/>
      </p:nvGrpSpPr>
      <p:grpSpPr>
        <a:xfrm>
          <a:off x="0" y="0"/>
          <a:ext cx="0" cy="0"/>
          <a:chOff x="0" y="0"/>
          <a:chExt cx="0" cy="0"/>
        </a:xfrm>
      </p:grpSpPr>
      <p:sp>
        <p:nvSpPr>
          <p:cNvPr id="183" name="Google Shape;183;p22"/>
          <p:cNvSpPr txBox="1"/>
          <p:nvPr>
            <p:ph idx="1" type="body"/>
          </p:nvPr>
        </p:nvSpPr>
        <p:spPr>
          <a:xfrm>
            <a:off x="310900" y="1017725"/>
            <a:ext cx="5644200" cy="381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b="1" lang="en-GB"/>
              <a:t>How to be successful with pair programming:</a:t>
            </a:r>
            <a:endParaRPr b="1"/>
          </a:p>
          <a:p>
            <a:pPr indent="-342900" lvl="0" marL="457200" rtl="0" algn="l">
              <a:spcBef>
                <a:spcPts val="1600"/>
              </a:spcBef>
              <a:spcAft>
                <a:spcPts val="0"/>
              </a:spcAft>
              <a:buSzPts val="1800"/>
              <a:buChar char="●"/>
            </a:pPr>
            <a:r>
              <a:rPr lang="en-GB"/>
              <a:t>Teamwork</a:t>
            </a:r>
            <a:endParaRPr/>
          </a:p>
          <a:p>
            <a:pPr indent="-342900" lvl="0" marL="457200" rtl="0" algn="l">
              <a:spcBef>
                <a:spcPts val="0"/>
              </a:spcBef>
              <a:spcAft>
                <a:spcPts val="0"/>
              </a:spcAft>
              <a:buSzPts val="1800"/>
              <a:buChar char="●"/>
            </a:pPr>
            <a:r>
              <a:rPr lang="en-GB"/>
              <a:t>Driver: focus on the code and workspace</a:t>
            </a:r>
            <a:endParaRPr/>
          </a:p>
          <a:p>
            <a:pPr indent="-342900" lvl="0" marL="457200" rtl="0" algn="l">
              <a:spcBef>
                <a:spcPts val="0"/>
              </a:spcBef>
              <a:spcAft>
                <a:spcPts val="0"/>
              </a:spcAft>
              <a:buSzPts val="1800"/>
              <a:buChar char="●"/>
            </a:pPr>
            <a:r>
              <a:rPr lang="en-GB"/>
              <a:t>Navigator: watch the code being entered by the driver, look at previous work and examples, and research the problem</a:t>
            </a:r>
            <a:endParaRPr/>
          </a:p>
          <a:p>
            <a:pPr indent="0" lvl="0" marL="0" rtl="0" algn="l">
              <a:spcBef>
                <a:spcPts val="1600"/>
              </a:spcBef>
              <a:spcAft>
                <a:spcPts val="0"/>
              </a:spcAft>
              <a:buNone/>
            </a:pPr>
            <a:r>
              <a:rPr b="1" lang="en-GB"/>
              <a:t>Both partners must be contributing equally.</a:t>
            </a:r>
            <a:endParaRPr b="1"/>
          </a:p>
          <a:p>
            <a:pPr indent="0" lvl="0" marL="457200" rtl="0" algn="l">
              <a:spcBef>
                <a:spcPts val="1600"/>
              </a:spcBef>
              <a:spcAft>
                <a:spcPts val="1600"/>
              </a:spcAft>
              <a:buNone/>
            </a:pPr>
            <a:r>
              <a:t/>
            </a:r>
            <a:endParaRPr/>
          </a:p>
        </p:txBody>
      </p:sp>
      <p:sp>
        <p:nvSpPr>
          <p:cNvPr id="184" name="Google Shape;184;p22"/>
          <p:cNvSpPr txBox="1"/>
          <p:nvPr>
            <p:ph type="title"/>
          </p:nvPr>
        </p:nvSpPr>
        <p:spPr>
          <a:xfrm>
            <a:off x="310900" y="319600"/>
            <a:ext cx="8521200" cy="708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App</a:t>
            </a:r>
            <a:r>
              <a:rPr lang="en-GB"/>
              <a:t> development</a:t>
            </a:r>
            <a:endParaRPr/>
          </a:p>
        </p:txBody>
      </p:sp>
      <p:sp>
        <p:nvSpPr>
          <p:cNvPr id="185" name="Google Shape;185;p22"/>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86" name="Google Shape;186;p22"/>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3</a:t>
            </a:r>
            <a:endParaRPr/>
          </a:p>
        </p:txBody>
      </p:sp>
      <p:pic>
        <p:nvPicPr>
          <p:cNvPr id="187" name="Google Shape;187;p22"/>
          <p:cNvPicPr preferRelativeResize="0"/>
          <p:nvPr/>
        </p:nvPicPr>
        <p:blipFill>
          <a:blip r:embed="rId3">
            <a:alphaModFix/>
          </a:blip>
          <a:stretch>
            <a:fillRect/>
          </a:stretch>
        </p:blipFill>
        <p:spPr>
          <a:xfrm>
            <a:off x="6210350" y="1586313"/>
            <a:ext cx="2582451" cy="1721625"/>
          </a:xfrm>
          <a:prstGeom prst="rect">
            <a:avLst/>
          </a:prstGeom>
          <a:noFill/>
          <a:ln>
            <a:noFill/>
          </a:ln>
        </p:spPr>
      </p:pic>
      <p:pic>
        <p:nvPicPr>
          <p:cNvPr id="188" name="Google Shape;188;p22"/>
          <p:cNvPicPr preferRelativeResize="0"/>
          <p:nvPr/>
        </p:nvPicPr>
        <p:blipFill>
          <a:blip r:embed="rId4">
            <a:alphaModFix/>
          </a:blip>
          <a:stretch>
            <a:fillRect/>
          </a:stretch>
        </p:blipFill>
        <p:spPr>
          <a:xfrm>
            <a:off x="5486388" y="1549063"/>
            <a:ext cx="409575" cy="4095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92" name="Shape 192"/>
        <p:cNvGrpSpPr/>
        <p:nvPr/>
      </p:nvGrpSpPr>
      <p:grpSpPr>
        <a:xfrm>
          <a:off x="0" y="0"/>
          <a:ext cx="0" cy="0"/>
          <a:chOff x="0" y="0"/>
          <a:chExt cx="0" cy="0"/>
        </a:xfrm>
      </p:grpSpPr>
      <p:sp>
        <p:nvSpPr>
          <p:cNvPr id="193" name="Google Shape;193;p23"/>
          <p:cNvSpPr txBox="1"/>
          <p:nvPr>
            <p:ph idx="1" type="body"/>
          </p:nvPr>
        </p:nvSpPr>
        <p:spPr>
          <a:xfrm>
            <a:off x="310900" y="1170125"/>
            <a:ext cx="45903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 your pairs, you now need to reflect on what you have achieved this lesso</a:t>
            </a:r>
            <a:r>
              <a:rPr lang="en-GB"/>
              <a:t>n</a:t>
            </a:r>
            <a:r>
              <a:rPr lang="en-GB"/>
              <a:t>.</a:t>
            </a:r>
            <a:endParaRPr/>
          </a:p>
          <a:p>
            <a:pPr indent="-330200" lvl="0" marL="457200" rtl="0" algn="l">
              <a:spcBef>
                <a:spcPts val="1600"/>
              </a:spcBef>
              <a:spcAft>
                <a:spcPts val="0"/>
              </a:spcAft>
              <a:buSzPts val="1600"/>
              <a:buAutoNum type="arabicPeriod"/>
            </a:pPr>
            <a:r>
              <a:rPr lang="en-GB" sz="1600"/>
              <a:t>Add a screenshot of your code or design window</a:t>
            </a:r>
            <a:r>
              <a:rPr lang="en-GB" sz="1600"/>
              <a:t>.</a:t>
            </a:r>
            <a:endParaRPr sz="1600"/>
          </a:p>
          <a:p>
            <a:pPr indent="-330200" lvl="0" marL="457200" rtl="0" algn="l">
              <a:spcBef>
                <a:spcPts val="0"/>
              </a:spcBef>
              <a:spcAft>
                <a:spcPts val="0"/>
              </a:spcAft>
              <a:buSzPts val="1600"/>
              <a:buAutoNum type="arabicPeriod"/>
            </a:pPr>
            <a:r>
              <a:rPr lang="en-GB" sz="1600"/>
              <a:t>Describe what you have achieved this lesson and any problems you had to overcome.</a:t>
            </a:r>
            <a:endParaRPr sz="1600"/>
          </a:p>
          <a:p>
            <a:pPr indent="-330200" lvl="0" marL="457200" rtl="0" algn="l">
              <a:spcBef>
                <a:spcPts val="0"/>
              </a:spcBef>
              <a:spcAft>
                <a:spcPts val="0"/>
              </a:spcAft>
              <a:buSzPts val="1600"/>
              <a:buAutoNum type="arabicPeriod"/>
            </a:pPr>
            <a:r>
              <a:rPr lang="en-GB" sz="1600"/>
              <a:t>Write down what you need to focus your attention on in the next lesson.</a:t>
            </a:r>
            <a:endParaRPr sz="1600"/>
          </a:p>
        </p:txBody>
      </p:sp>
      <p:sp>
        <p:nvSpPr>
          <p:cNvPr id="194" name="Google Shape;194;p23"/>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Your project diary: Milestone 1</a:t>
            </a:r>
            <a:endParaRPr/>
          </a:p>
        </p:txBody>
      </p:sp>
      <p:sp>
        <p:nvSpPr>
          <p:cNvPr id="195" name="Google Shape;195;p23"/>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96" name="Google Shape;196;p23"/>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4</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4"/>
          <p:cNvSpPr txBox="1"/>
          <p:nvPr>
            <p:ph idx="1" type="body"/>
          </p:nvPr>
        </p:nvSpPr>
        <p:spPr>
          <a:xfrm>
            <a:off x="310900" y="1170124"/>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In this lesson, you…</a:t>
            </a:r>
            <a:endParaRPr b="1"/>
          </a:p>
          <a:p>
            <a:pPr indent="0" lvl="0" marL="0" rtl="0" algn="l">
              <a:spcBef>
                <a:spcPts val="1600"/>
              </a:spcBef>
              <a:spcAft>
                <a:spcPts val="0"/>
              </a:spcAft>
              <a:buNone/>
            </a:pPr>
            <a:r>
              <a:rPr lang="en-GB"/>
              <a:t>Looked at how to handle user input from a text box</a:t>
            </a:r>
            <a:endParaRPr/>
          </a:p>
          <a:p>
            <a:pPr indent="0" lvl="0" marL="0" rtl="0" algn="l">
              <a:spcBef>
                <a:spcPts val="1600"/>
              </a:spcBef>
              <a:spcAft>
                <a:spcPts val="0"/>
              </a:spcAft>
              <a:buNone/>
            </a:pPr>
            <a:r>
              <a:rPr lang="en-GB"/>
              <a:t>Decomposed your project</a:t>
            </a:r>
            <a:endParaRPr/>
          </a:p>
          <a:p>
            <a:pPr indent="0" lvl="0" marL="0" rtl="0" algn="l">
              <a:spcBef>
                <a:spcPts val="1600"/>
              </a:spcBef>
              <a:spcAft>
                <a:spcPts val="0"/>
              </a:spcAft>
              <a:buNone/>
            </a:pPr>
            <a:r>
              <a:rPr lang="en-GB"/>
              <a:t>Make a start developing your project</a:t>
            </a:r>
            <a:endParaRPr/>
          </a:p>
          <a:p>
            <a:pPr indent="0" lvl="0" marL="0" rtl="0" algn="l">
              <a:spcBef>
                <a:spcPts val="1600"/>
              </a:spcBef>
              <a:spcAft>
                <a:spcPts val="1600"/>
              </a:spcAft>
              <a:buNone/>
            </a:pPr>
            <a:r>
              <a:t/>
            </a:r>
            <a:endParaRPr/>
          </a:p>
        </p:txBody>
      </p:sp>
      <p:sp>
        <p:nvSpPr>
          <p:cNvPr id="202" name="Google Shape;202;p24"/>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Next lesson</a:t>
            </a:r>
            <a:endParaRPr/>
          </a:p>
        </p:txBody>
      </p:sp>
      <p:sp>
        <p:nvSpPr>
          <p:cNvPr id="203" name="Google Shape;203;p24"/>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04" name="Google Shape;204;p24"/>
          <p:cNvSpPr txBox="1"/>
          <p:nvPr>
            <p:ph idx="2" type="body"/>
          </p:nvPr>
        </p:nvSpPr>
        <p:spPr>
          <a:xfrm>
            <a:off x="4736600" y="1170100"/>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Next lesson, you will…</a:t>
            </a:r>
            <a:endParaRPr b="1"/>
          </a:p>
          <a:p>
            <a:pPr indent="0" lvl="0" marL="0" rtl="0" algn="l">
              <a:spcBef>
                <a:spcPts val="1600"/>
              </a:spcBef>
              <a:spcAft>
                <a:spcPts val="1600"/>
              </a:spcAft>
              <a:buNone/>
            </a:pPr>
            <a:r>
              <a:rPr lang="en-GB"/>
              <a:t>Develop your app further</a:t>
            </a:r>
            <a:endParaRPr/>
          </a:p>
        </p:txBody>
      </p:sp>
      <p:sp>
        <p:nvSpPr>
          <p:cNvPr id="205" name="Google Shape;205;p24"/>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Summary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5" name="Shape 55"/>
        <p:cNvGrpSpPr/>
        <p:nvPr/>
      </p:nvGrpSpPr>
      <p:grpSpPr>
        <a:xfrm>
          <a:off x="0" y="0"/>
          <a:ext cx="0" cy="0"/>
          <a:chOff x="0" y="0"/>
          <a:chExt cx="0" cy="0"/>
        </a:xfrm>
      </p:grpSpPr>
      <p:sp>
        <p:nvSpPr>
          <p:cNvPr id="56" name="Google Shape;56;p10"/>
          <p:cNvSpPr txBox="1"/>
          <p:nvPr>
            <p:ph idx="1" type="body"/>
          </p:nvPr>
        </p:nvSpPr>
        <p:spPr>
          <a:xfrm>
            <a:off x="310900" y="1017725"/>
            <a:ext cx="8522100" cy="3811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t>In this lesson, you will</a:t>
            </a:r>
            <a:endParaRPr b="1"/>
          </a:p>
          <a:p>
            <a:pPr indent="-342900" lvl="0" marL="457200" rtl="0" algn="l">
              <a:spcBef>
                <a:spcPts val="1000"/>
              </a:spcBef>
              <a:spcAft>
                <a:spcPts val="0"/>
              </a:spcAft>
              <a:buSzPts val="1800"/>
              <a:buChar char="●"/>
            </a:pPr>
            <a:r>
              <a:rPr lang="en-GB"/>
              <a:t>Use user input in a block-based programming language</a:t>
            </a:r>
            <a:endParaRPr/>
          </a:p>
          <a:p>
            <a:pPr indent="-342900" lvl="0" marL="457200" rtl="0" algn="l">
              <a:lnSpc>
                <a:spcPct val="115000"/>
              </a:lnSpc>
              <a:spcBef>
                <a:spcPts val="1000"/>
              </a:spcBef>
              <a:spcAft>
                <a:spcPts val="0"/>
              </a:spcAft>
              <a:buSzPts val="1800"/>
              <a:buChar char="●"/>
            </a:pPr>
            <a:r>
              <a:rPr lang="en-GB"/>
              <a:t>Use decomposition to break down your app project into more manageable steps</a:t>
            </a:r>
            <a:endParaRPr/>
          </a:p>
          <a:p>
            <a:pPr indent="-342900" lvl="0" marL="457200" rtl="0" algn="l">
              <a:lnSpc>
                <a:spcPct val="115000"/>
              </a:lnSpc>
              <a:spcBef>
                <a:spcPts val="1000"/>
              </a:spcBef>
              <a:spcAft>
                <a:spcPts val="0"/>
              </a:spcAft>
              <a:buSzPts val="1800"/>
              <a:buChar char="●"/>
            </a:pPr>
            <a:r>
              <a:rPr lang="en-GB"/>
              <a:t>Use a block-based programming language to order instructions in a </a:t>
            </a:r>
            <a:r>
              <a:rPr lang="en-GB"/>
              <a:t>sequence</a:t>
            </a:r>
            <a:endParaRPr/>
          </a:p>
          <a:p>
            <a:pPr indent="-342900" lvl="0" marL="457200" rtl="0" algn="l">
              <a:lnSpc>
                <a:spcPct val="115000"/>
              </a:lnSpc>
              <a:spcBef>
                <a:spcPts val="1000"/>
              </a:spcBef>
              <a:spcAft>
                <a:spcPts val="0"/>
              </a:spcAft>
              <a:buSzPts val="1800"/>
              <a:buChar char="●"/>
            </a:pPr>
            <a:r>
              <a:rPr lang="en-GB"/>
              <a:t>Use variables in a block-based programming language</a:t>
            </a:r>
            <a:endParaRPr/>
          </a:p>
          <a:p>
            <a:pPr indent="0" lvl="0" marL="457200" rtl="0" algn="l">
              <a:lnSpc>
                <a:spcPct val="115000"/>
              </a:lnSpc>
              <a:spcBef>
                <a:spcPts val="1000"/>
              </a:spcBef>
              <a:spcAft>
                <a:spcPts val="0"/>
              </a:spcAft>
              <a:buNone/>
            </a:pPr>
            <a:r>
              <a:t/>
            </a:r>
            <a:endParaRPr/>
          </a:p>
        </p:txBody>
      </p:sp>
      <p:sp>
        <p:nvSpPr>
          <p:cNvPr id="57" name="Google Shape;57;p10"/>
          <p:cNvSpPr txBox="1"/>
          <p:nvPr>
            <p:ph type="title"/>
          </p:nvPr>
        </p:nvSpPr>
        <p:spPr>
          <a:xfrm>
            <a:off x="310900" y="310900"/>
            <a:ext cx="8522100" cy="706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Lesson 4</a:t>
            </a:r>
            <a:r>
              <a:rPr b="1" lang="en-GB">
                <a:latin typeface="Quicksand"/>
                <a:ea typeface="Quicksand"/>
                <a:cs typeface="Quicksand"/>
                <a:sym typeface="Quicksand"/>
              </a:rPr>
              <a:t>: </a:t>
            </a:r>
            <a:r>
              <a:rPr lang="en-GB"/>
              <a:t>User input</a:t>
            </a:r>
            <a:endParaRPr b="1">
              <a:latin typeface="Quicksand"/>
              <a:ea typeface="Quicksand"/>
              <a:cs typeface="Quicksand"/>
              <a:sym typeface="Quicksand"/>
            </a:endParaRPr>
          </a:p>
        </p:txBody>
      </p:sp>
      <p:sp>
        <p:nvSpPr>
          <p:cNvPr id="58" name="Google Shape;58;p10"/>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59" name="Google Shape;59;p10"/>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Objectives</a:t>
            </a:r>
            <a:endParaRPr/>
          </a:p>
        </p:txBody>
      </p:sp>
      <p:pic>
        <p:nvPicPr>
          <p:cNvPr id="60" name="Google Shape;60;p10"/>
          <p:cNvPicPr preferRelativeResize="0"/>
          <p:nvPr/>
        </p:nvPicPr>
        <p:blipFill>
          <a:blip r:embed="rId3">
            <a:alphaModFix/>
          </a:blip>
          <a:stretch>
            <a:fillRect/>
          </a:stretch>
        </p:blipFill>
        <p:spPr>
          <a:xfrm>
            <a:off x="8233575" y="393550"/>
            <a:ext cx="419100" cy="419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1"/>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User input</a:t>
            </a:r>
            <a:endParaRPr/>
          </a:p>
        </p:txBody>
      </p:sp>
      <p:sp>
        <p:nvSpPr>
          <p:cNvPr id="66" name="Google Shape;66;p11"/>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Starter activity</a:t>
            </a:r>
            <a:endParaRPr/>
          </a:p>
        </p:txBody>
      </p:sp>
      <p:sp>
        <p:nvSpPr>
          <p:cNvPr id="67" name="Google Shape;67;p11"/>
          <p:cNvSpPr txBox="1"/>
          <p:nvPr>
            <p:ph idx="1" type="body"/>
          </p:nvPr>
        </p:nvSpPr>
        <p:spPr>
          <a:xfrm>
            <a:off x="310900" y="1170125"/>
            <a:ext cx="3957900" cy="36591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lang="en-GB"/>
              <a:t>It is common for software applications</a:t>
            </a:r>
            <a:r>
              <a:rPr lang="en-GB"/>
              <a:t> to obtain</a:t>
            </a:r>
            <a:r>
              <a:rPr lang="en-GB"/>
              <a:t> data</a:t>
            </a:r>
            <a:r>
              <a:rPr lang="en-GB"/>
              <a:t> from the user.</a:t>
            </a:r>
            <a:endParaRPr/>
          </a:p>
          <a:p>
            <a:pPr indent="0" lvl="0" marL="0" rtl="0" algn="l">
              <a:spcBef>
                <a:spcPts val="1600"/>
              </a:spcBef>
              <a:spcAft>
                <a:spcPts val="0"/>
              </a:spcAft>
              <a:buNone/>
            </a:pPr>
            <a:r>
              <a:rPr b="1" lang="en-GB"/>
              <a:t>Questions</a:t>
            </a:r>
            <a:endParaRPr b="1"/>
          </a:p>
          <a:p>
            <a:pPr indent="-342900" lvl="0" marL="457200" rtl="0" algn="l">
              <a:spcBef>
                <a:spcPts val="1600"/>
              </a:spcBef>
              <a:spcAft>
                <a:spcPts val="0"/>
              </a:spcAft>
              <a:buSzPts val="1800"/>
              <a:buChar char="●"/>
            </a:pPr>
            <a:r>
              <a:rPr lang="en-GB"/>
              <a:t>What </a:t>
            </a:r>
            <a:r>
              <a:rPr lang="en-GB"/>
              <a:t>data</a:t>
            </a:r>
            <a:r>
              <a:rPr lang="en-GB"/>
              <a:t> is being collected?</a:t>
            </a:r>
            <a:endParaRPr/>
          </a:p>
          <a:p>
            <a:pPr indent="-342900" lvl="0" marL="457200" rtl="0" algn="l">
              <a:spcBef>
                <a:spcPts val="0"/>
              </a:spcBef>
              <a:spcAft>
                <a:spcPts val="0"/>
              </a:spcAft>
              <a:buSzPts val="1800"/>
              <a:buChar char="●"/>
            </a:pPr>
            <a:r>
              <a:rPr lang="en-GB"/>
              <a:t>How is it being collected?</a:t>
            </a:r>
            <a:endParaRPr/>
          </a:p>
          <a:p>
            <a:pPr indent="-342900" lvl="0" marL="457200" rtl="0" algn="l">
              <a:spcBef>
                <a:spcPts val="0"/>
              </a:spcBef>
              <a:spcAft>
                <a:spcPts val="0"/>
              </a:spcAft>
              <a:buSzPts val="1800"/>
              <a:buChar char="●"/>
            </a:pPr>
            <a:r>
              <a:rPr lang="en-GB"/>
              <a:t>At what point d</a:t>
            </a:r>
            <a:r>
              <a:rPr lang="en-GB"/>
              <a:t>oes the user submit the data?</a:t>
            </a:r>
            <a:endParaRPr/>
          </a:p>
          <a:p>
            <a:pPr indent="0" lvl="0" marL="0" rtl="0" algn="l">
              <a:spcBef>
                <a:spcPts val="1600"/>
              </a:spcBef>
              <a:spcAft>
                <a:spcPts val="1600"/>
              </a:spcAft>
              <a:buNone/>
            </a:pPr>
            <a:r>
              <a:rPr b="1" lang="en-GB"/>
              <a:t>Think/pair/share.</a:t>
            </a:r>
            <a:endParaRPr b="1"/>
          </a:p>
        </p:txBody>
      </p:sp>
      <p:sp>
        <p:nvSpPr>
          <p:cNvPr id="68" name="Google Shape;68;p11"/>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pic>
        <p:nvPicPr>
          <p:cNvPr id="69" name="Google Shape;69;p11"/>
          <p:cNvPicPr preferRelativeResize="0"/>
          <p:nvPr/>
        </p:nvPicPr>
        <p:blipFill>
          <a:blip r:embed="rId3">
            <a:alphaModFix/>
          </a:blip>
          <a:stretch>
            <a:fillRect/>
          </a:stretch>
        </p:blipFill>
        <p:spPr>
          <a:xfrm>
            <a:off x="4570125" y="1170125"/>
            <a:ext cx="4431802" cy="3143296"/>
          </a:xfrm>
          <a:prstGeom prst="rect">
            <a:avLst/>
          </a:prstGeom>
          <a:noFill/>
          <a:ln>
            <a:noFill/>
          </a:ln>
        </p:spPr>
      </p:pic>
      <p:pic>
        <p:nvPicPr>
          <p:cNvPr id="70" name="Google Shape;70;p11"/>
          <p:cNvPicPr preferRelativeResize="0"/>
          <p:nvPr/>
        </p:nvPicPr>
        <p:blipFill>
          <a:blip r:embed="rId4">
            <a:alphaModFix/>
          </a:blip>
          <a:stretch>
            <a:fillRect/>
          </a:stretch>
        </p:blipFill>
        <p:spPr>
          <a:xfrm>
            <a:off x="2515472" y="4393125"/>
            <a:ext cx="311700" cy="3191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2"/>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User input</a:t>
            </a:r>
            <a:endParaRPr/>
          </a:p>
        </p:txBody>
      </p:sp>
      <p:sp>
        <p:nvSpPr>
          <p:cNvPr id="76" name="Google Shape;76;p12"/>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Starter activity</a:t>
            </a:r>
            <a:endParaRPr/>
          </a:p>
        </p:txBody>
      </p:sp>
      <p:sp>
        <p:nvSpPr>
          <p:cNvPr id="77" name="Google Shape;77;p12"/>
          <p:cNvSpPr txBox="1"/>
          <p:nvPr>
            <p:ph idx="1" type="body"/>
          </p:nvPr>
        </p:nvSpPr>
        <p:spPr>
          <a:xfrm>
            <a:off x="310900" y="1170124"/>
            <a:ext cx="4096500" cy="778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Text boxes (allowing for the user to input a text string)</a:t>
            </a:r>
            <a:endParaRPr/>
          </a:p>
        </p:txBody>
      </p:sp>
      <p:sp>
        <p:nvSpPr>
          <p:cNvPr id="78" name="Google Shape;78;p12"/>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pic>
        <p:nvPicPr>
          <p:cNvPr id="79" name="Google Shape;79;p12"/>
          <p:cNvPicPr preferRelativeResize="0"/>
          <p:nvPr/>
        </p:nvPicPr>
        <p:blipFill>
          <a:blip r:embed="rId3">
            <a:alphaModFix/>
          </a:blip>
          <a:stretch>
            <a:fillRect/>
          </a:stretch>
        </p:blipFill>
        <p:spPr>
          <a:xfrm>
            <a:off x="4570125" y="1170125"/>
            <a:ext cx="4431802" cy="3143296"/>
          </a:xfrm>
          <a:prstGeom prst="rect">
            <a:avLst/>
          </a:prstGeom>
          <a:noFill/>
          <a:ln>
            <a:noFill/>
          </a:ln>
        </p:spPr>
      </p:pic>
      <p:sp>
        <p:nvSpPr>
          <p:cNvPr id="80" name="Google Shape;80;p12"/>
          <p:cNvSpPr/>
          <p:nvPr/>
        </p:nvSpPr>
        <p:spPr>
          <a:xfrm>
            <a:off x="6451325" y="1824775"/>
            <a:ext cx="2124600" cy="822000"/>
          </a:xfrm>
          <a:prstGeom prst="rect">
            <a:avLst/>
          </a:prstGeom>
          <a:noFill/>
          <a:ln cap="flat" cmpd="sng" w="19050">
            <a:solidFill>
              <a:schemeClr val="dk1"/>
            </a:solidFill>
            <a:prstDash val="solid"/>
            <a:round/>
            <a:headEnd len="sm" w="sm" type="none"/>
            <a:tailEnd len="sm" w="sm" type="none"/>
          </a:ln>
          <a:effectLst>
            <a:outerShdw blurRad="57150" rotWithShape="0" algn="bl" dir="5400000" dist="19050">
              <a:srgbClr val="000000">
                <a:alpha val="5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1" name="Google Shape;81;p12"/>
          <p:cNvCxnSpPr/>
          <p:nvPr/>
        </p:nvCxnSpPr>
        <p:spPr>
          <a:xfrm>
            <a:off x="4020625" y="1642600"/>
            <a:ext cx="2287200" cy="419100"/>
          </a:xfrm>
          <a:prstGeom prst="straightConnector1">
            <a:avLst/>
          </a:prstGeom>
          <a:noFill/>
          <a:ln cap="flat" cmpd="sng" w="19050">
            <a:solidFill>
              <a:schemeClr val="dk1"/>
            </a:solidFill>
            <a:prstDash val="solid"/>
            <a:round/>
            <a:headEnd len="med" w="med" type="none"/>
            <a:tailEnd len="med" w="med" type="triangle"/>
          </a:ln>
        </p:spPr>
      </p:cxnSp>
      <p:sp>
        <p:nvSpPr>
          <p:cNvPr id="82" name="Google Shape;82;p12"/>
          <p:cNvSpPr txBox="1"/>
          <p:nvPr>
            <p:ph idx="1" type="body"/>
          </p:nvPr>
        </p:nvSpPr>
        <p:spPr>
          <a:xfrm>
            <a:off x="310900" y="2413249"/>
            <a:ext cx="4096500" cy="778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Checkboxes</a:t>
            </a:r>
            <a:r>
              <a:rPr lang="en-GB"/>
              <a:t> (allowing for the user to indicate a yes or no response)</a:t>
            </a:r>
            <a:endParaRPr/>
          </a:p>
        </p:txBody>
      </p:sp>
      <p:cxnSp>
        <p:nvCxnSpPr>
          <p:cNvPr id="83" name="Google Shape;83;p12"/>
          <p:cNvCxnSpPr/>
          <p:nvPr/>
        </p:nvCxnSpPr>
        <p:spPr>
          <a:xfrm>
            <a:off x="4119975" y="2946525"/>
            <a:ext cx="2331300" cy="470400"/>
          </a:xfrm>
          <a:prstGeom prst="straightConnector1">
            <a:avLst/>
          </a:prstGeom>
          <a:noFill/>
          <a:ln cap="flat" cmpd="sng" w="19050">
            <a:solidFill>
              <a:schemeClr val="dk1"/>
            </a:solidFill>
            <a:prstDash val="solid"/>
            <a:round/>
            <a:headEnd len="med" w="med" type="none"/>
            <a:tailEnd len="med" w="med" type="triangle"/>
          </a:ln>
        </p:spPr>
      </p:cxnSp>
      <p:sp>
        <p:nvSpPr>
          <p:cNvPr id="84" name="Google Shape;84;p12"/>
          <p:cNvSpPr/>
          <p:nvPr/>
        </p:nvSpPr>
        <p:spPr>
          <a:xfrm>
            <a:off x="6451325" y="3192050"/>
            <a:ext cx="2124600" cy="516900"/>
          </a:xfrm>
          <a:prstGeom prst="rect">
            <a:avLst/>
          </a:prstGeom>
          <a:noFill/>
          <a:ln cap="flat" cmpd="sng" w="19050">
            <a:solidFill>
              <a:schemeClr val="dk1"/>
            </a:solidFill>
            <a:prstDash val="solid"/>
            <a:round/>
            <a:headEnd len="sm" w="sm" type="none"/>
            <a:tailEnd len="sm" w="sm" type="none"/>
          </a:ln>
          <a:effectLst>
            <a:outerShdw blurRad="57150" rotWithShape="0" algn="bl" dir="5400000" dist="19050">
              <a:srgbClr val="000000">
                <a:alpha val="5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2"/>
          <p:cNvSpPr txBox="1"/>
          <p:nvPr>
            <p:ph idx="1" type="body"/>
          </p:nvPr>
        </p:nvSpPr>
        <p:spPr>
          <a:xfrm>
            <a:off x="310900" y="3467800"/>
            <a:ext cx="4096500" cy="1060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Button (linked to an event that will capture and process the data when it is clicked)</a:t>
            </a:r>
            <a:endParaRPr/>
          </a:p>
        </p:txBody>
      </p:sp>
      <p:cxnSp>
        <p:nvCxnSpPr>
          <p:cNvPr id="86" name="Google Shape;86;p12"/>
          <p:cNvCxnSpPr>
            <a:stCxn id="85" idx="3"/>
          </p:cNvCxnSpPr>
          <p:nvPr/>
        </p:nvCxnSpPr>
        <p:spPr>
          <a:xfrm>
            <a:off x="4407400" y="3998050"/>
            <a:ext cx="1930200" cy="3000"/>
          </a:xfrm>
          <a:prstGeom prst="straightConnector1">
            <a:avLst/>
          </a:prstGeom>
          <a:noFill/>
          <a:ln cap="flat" cmpd="sng" w="19050">
            <a:solidFill>
              <a:schemeClr val="dk1"/>
            </a:solidFill>
            <a:prstDash val="solid"/>
            <a:round/>
            <a:headEnd len="med" w="med" type="none"/>
            <a:tailEnd len="med" w="med" type="triangle"/>
          </a:ln>
        </p:spPr>
      </p:cxnSp>
      <p:sp>
        <p:nvSpPr>
          <p:cNvPr id="87" name="Google Shape;87;p12"/>
          <p:cNvSpPr/>
          <p:nvPr/>
        </p:nvSpPr>
        <p:spPr>
          <a:xfrm>
            <a:off x="6451325" y="3796525"/>
            <a:ext cx="852900" cy="364800"/>
          </a:xfrm>
          <a:prstGeom prst="rect">
            <a:avLst/>
          </a:prstGeom>
          <a:noFill/>
          <a:ln cap="flat" cmpd="sng" w="19050">
            <a:solidFill>
              <a:schemeClr val="dk1"/>
            </a:solidFill>
            <a:prstDash val="solid"/>
            <a:round/>
            <a:headEnd len="sm" w="sm" type="none"/>
            <a:tailEnd len="sm" w="sm" type="none"/>
          </a:ln>
          <a:effectLst>
            <a:outerShdw blurRad="57150" rotWithShape="0" algn="bl" dir="5400000" dist="19050">
              <a:srgbClr val="000000">
                <a:alpha val="5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par>
                                <p:cTn fill="hold" nodeType="with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000"/>
                                        <p:tgtEl>
                                          <p:spTgt spid="81"/>
                                        </p:tgtEl>
                                      </p:cBhvr>
                                    </p:animEffect>
                                  </p:childTnLst>
                                </p:cTn>
                              </p:par>
                              <p:par>
                                <p:cTn fill="hold" nodeType="with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par>
                                <p:cTn fill="hold" nodeType="with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par>
                                <p:cTn fill="hold" nodeType="with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par>
                                <p:cTn fill="hold" nodeType="with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par>
                                <p:cTn fill="hold" nodeType="with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91" name="Shape 91"/>
        <p:cNvGrpSpPr/>
        <p:nvPr/>
      </p:nvGrpSpPr>
      <p:grpSpPr>
        <a:xfrm>
          <a:off x="0" y="0"/>
          <a:ext cx="0" cy="0"/>
          <a:chOff x="0" y="0"/>
          <a:chExt cx="0" cy="0"/>
        </a:xfrm>
      </p:grpSpPr>
      <p:sp>
        <p:nvSpPr>
          <p:cNvPr id="92" name="Google Shape;92;p13"/>
          <p:cNvSpPr txBox="1"/>
          <p:nvPr>
            <p:ph idx="1" type="body"/>
          </p:nvPr>
        </p:nvSpPr>
        <p:spPr>
          <a:xfrm>
            <a:off x="310900" y="1170124"/>
            <a:ext cx="4096500" cy="146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getText ("id")</a:t>
            </a:r>
            <a:r>
              <a:rPr lang="en-GB"/>
              <a:t> is a built-in subroutine</a:t>
            </a:r>
            <a:r>
              <a:rPr lang="en-GB"/>
              <a:t> </a:t>
            </a:r>
            <a:r>
              <a:rPr lang="en-GB"/>
              <a:t>that collects the text entered into a textbox; “</a:t>
            </a:r>
            <a:r>
              <a:rPr lang="en-GB"/>
              <a:t>id</a:t>
            </a:r>
            <a:r>
              <a:rPr lang="en-GB"/>
              <a:t>” is to be replaced with the name given to the text box.</a:t>
            </a:r>
            <a:endParaRPr/>
          </a:p>
          <a:p>
            <a:pPr indent="0" lvl="0" marL="0" rtl="0" algn="l">
              <a:spcBef>
                <a:spcPts val="1600"/>
              </a:spcBef>
              <a:spcAft>
                <a:spcPts val="1600"/>
              </a:spcAft>
              <a:buNone/>
            </a:pPr>
            <a:r>
              <a:t/>
            </a:r>
            <a:endParaRPr/>
          </a:p>
        </p:txBody>
      </p:sp>
      <p:sp>
        <p:nvSpPr>
          <p:cNvPr id="93" name="Google Shape;93;p13"/>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getText()</a:t>
            </a:r>
            <a:endParaRPr/>
          </a:p>
        </p:txBody>
      </p:sp>
      <p:sp>
        <p:nvSpPr>
          <p:cNvPr id="94" name="Google Shape;94;p13"/>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95" name="Google Shape;95;p13"/>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1</a:t>
            </a:r>
            <a:endParaRPr/>
          </a:p>
        </p:txBody>
      </p:sp>
      <p:pic>
        <p:nvPicPr>
          <p:cNvPr id="96" name="Google Shape;96;p13"/>
          <p:cNvPicPr preferRelativeResize="0"/>
          <p:nvPr/>
        </p:nvPicPr>
        <p:blipFill rotWithShape="1">
          <a:blip r:embed="rId3">
            <a:alphaModFix/>
          </a:blip>
          <a:srcRect b="0" l="0" r="7629" t="0"/>
          <a:stretch/>
        </p:blipFill>
        <p:spPr>
          <a:xfrm>
            <a:off x="4813100" y="1501250"/>
            <a:ext cx="2305100" cy="476250"/>
          </a:xfrm>
          <a:prstGeom prst="rect">
            <a:avLst/>
          </a:prstGeom>
          <a:noFill/>
          <a:ln>
            <a:noFill/>
          </a:ln>
        </p:spPr>
      </p:pic>
      <p:pic>
        <p:nvPicPr>
          <p:cNvPr id="97" name="Google Shape;97;p13"/>
          <p:cNvPicPr preferRelativeResize="0"/>
          <p:nvPr/>
        </p:nvPicPr>
        <p:blipFill rotWithShape="1">
          <a:blip r:embed="rId4">
            <a:alphaModFix/>
          </a:blip>
          <a:srcRect b="0" l="0" r="3400" t="0"/>
          <a:stretch/>
        </p:blipFill>
        <p:spPr>
          <a:xfrm>
            <a:off x="4813100" y="2869125"/>
            <a:ext cx="3979950" cy="977475"/>
          </a:xfrm>
          <a:prstGeom prst="rect">
            <a:avLst/>
          </a:prstGeom>
          <a:noFill/>
          <a:ln>
            <a:noFill/>
          </a:ln>
        </p:spPr>
      </p:pic>
      <p:sp>
        <p:nvSpPr>
          <p:cNvPr id="98" name="Google Shape;98;p13"/>
          <p:cNvSpPr txBox="1"/>
          <p:nvPr/>
        </p:nvSpPr>
        <p:spPr>
          <a:xfrm>
            <a:off x="310900" y="2935925"/>
            <a:ext cx="4031400" cy="1897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1800">
                <a:solidFill>
                  <a:schemeClr val="dk1"/>
                </a:solidFill>
                <a:latin typeface="Quicksand"/>
                <a:ea typeface="Quicksand"/>
                <a:cs typeface="Quicksand"/>
                <a:sym typeface="Quicksand"/>
              </a:rPr>
              <a:t>You can use an </a:t>
            </a:r>
            <a:r>
              <a:rPr b="1" lang="en-GB" sz="1800">
                <a:solidFill>
                  <a:schemeClr val="dk1"/>
                </a:solidFill>
                <a:latin typeface="Quicksand"/>
                <a:ea typeface="Quicksand"/>
                <a:cs typeface="Quicksand"/>
                <a:sym typeface="Quicksand"/>
              </a:rPr>
              <a:t>event handler</a:t>
            </a:r>
            <a:r>
              <a:rPr lang="en-GB" sz="1800">
                <a:solidFill>
                  <a:schemeClr val="dk1"/>
                </a:solidFill>
                <a:latin typeface="Quicksand"/>
                <a:ea typeface="Quicksand"/>
                <a:cs typeface="Quicksand"/>
                <a:sym typeface="Quicksand"/>
              </a:rPr>
              <a:t> to determine when to collect the data and what to do with it once it has been collected and linked with a variable.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par>
                                <p:cTn fill="hold" nodeType="with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02" name="Shape 102"/>
        <p:cNvGrpSpPr/>
        <p:nvPr/>
      </p:nvGrpSpPr>
      <p:grpSpPr>
        <a:xfrm>
          <a:off x="0" y="0"/>
          <a:ext cx="0" cy="0"/>
          <a:chOff x="0" y="0"/>
          <a:chExt cx="0" cy="0"/>
        </a:xfrm>
      </p:grpSpPr>
      <p:sp>
        <p:nvSpPr>
          <p:cNvPr id="103" name="Google Shape;103;p14"/>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Theme park tickets app</a:t>
            </a:r>
            <a:endParaRPr/>
          </a:p>
        </p:txBody>
      </p:sp>
      <p:sp>
        <p:nvSpPr>
          <p:cNvPr id="104" name="Google Shape;104;p14"/>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a:t>
            </a:r>
            <a:r>
              <a:rPr lang="en-GB"/>
              <a:t> 1</a:t>
            </a:r>
            <a:endParaRPr/>
          </a:p>
        </p:txBody>
      </p:sp>
      <p:sp>
        <p:nvSpPr>
          <p:cNvPr id="105" name="Google Shape;105;p14"/>
          <p:cNvSpPr txBox="1"/>
          <p:nvPr>
            <p:ph idx="1" type="body"/>
          </p:nvPr>
        </p:nvSpPr>
        <p:spPr>
          <a:xfrm>
            <a:off x="310900" y="1170124"/>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purpose of this app is to allow the user to enter in the number of adult and child tickets required.</a:t>
            </a:r>
            <a:endParaRPr/>
          </a:p>
          <a:p>
            <a:pPr indent="0" lvl="0" marL="0" rtl="0" algn="l">
              <a:spcBef>
                <a:spcPts val="1600"/>
              </a:spcBef>
              <a:spcAft>
                <a:spcPts val="0"/>
              </a:spcAft>
              <a:buNone/>
            </a:pPr>
            <a:r>
              <a:rPr lang="en-GB"/>
              <a:t>Once the user selects the </a:t>
            </a:r>
            <a:r>
              <a:rPr b="1" lang="en-GB"/>
              <a:t>submit_button</a:t>
            </a:r>
            <a:r>
              <a:rPr lang="en-GB"/>
              <a:t>, the data will be captured and processed and </a:t>
            </a:r>
            <a:r>
              <a:rPr b="1" lang="en-GB"/>
              <a:t>total</a:t>
            </a:r>
            <a:r>
              <a:rPr lang="en-GB"/>
              <a:t> will be displayed in the </a:t>
            </a:r>
            <a:r>
              <a:rPr b="1" lang="en-GB"/>
              <a:t>result_label</a:t>
            </a:r>
            <a:r>
              <a:rPr lang="en-GB"/>
              <a:t>.</a:t>
            </a:r>
            <a:endParaRPr/>
          </a:p>
          <a:p>
            <a:pPr indent="0" lvl="0" marL="0" rtl="0" algn="l">
              <a:spcBef>
                <a:spcPts val="1600"/>
              </a:spcBef>
              <a:spcAft>
                <a:spcPts val="1600"/>
              </a:spcAft>
              <a:buNone/>
            </a:pPr>
            <a:r>
              <a:t/>
            </a:r>
            <a:endParaRPr/>
          </a:p>
        </p:txBody>
      </p:sp>
      <p:sp>
        <p:nvSpPr>
          <p:cNvPr id="106" name="Google Shape;106;p14"/>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pic>
        <p:nvPicPr>
          <p:cNvPr id="107" name="Google Shape;107;p14"/>
          <p:cNvPicPr preferRelativeResize="0"/>
          <p:nvPr/>
        </p:nvPicPr>
        <p:blipFill>
          <a:blip r:embed="rId3">
            <a:alphaModFix/>
          </a:blip>
          <a:stretch>
            <a:fillRect/>
          </a:stretch>
        </p:blipFill>
        <p:spPr>
          <a:xfrm>
            <a:off x="4559800" y="1023200"/>
            <a:ext cx="4431799" cy="327362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11" name="Shape 111"/>
        <p:cNvGrpSpPr/>
        <p:nvPr/>
      </p:nvGrpSpPr>
      <p:grpSpPr>
        <a:xfrm>
          <a:off x="0" y="0"/>
          <a:ext cx="0" cy="0"/>
          <a:chOff x="0" y="0"/>
          <a:chExt cx="0" cy="0"/>
        </a:xfrm>
      </p:grpSpPr>
      <p:sp>
        <p:nvSpPr>
          <p:cNvPr id="112" name="Google Shape;112;p15"/>
          <p:cNvSpPr txBox="1"/>
          <p:nvPr>
            <p:ph type="title"/>
          </p:nvPr>
        </p:nvSpPr>
        <p:spPr>
          <a:xfrm>
            <a:off x="310900" y="4720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Theme park tickets app</a:t>
            </a:r>
            <a:endParaRPr/>
          </a:p>
          <a:p>
            <a:pPr indent="0" lvl="0" marL="0" rtl="0" algn="l">
              <a:spcBef>
                <a:spcPts val="0"/>
              </a:spcBef>
              <a:spcAft>
                <a:spcPts val="0"/>
              </a:spcAft>
              <a:buNone/>
            </a:pPr>
            <a:r>
              <a:t/>
            </a:r>
            <a:endParaRPr/>
          </a:p>
        </p:txBody>
      </p:sp>
      <p:sp>
        <p:nvSpPr>
          <p:cNvPr id="113" name="Google Shape;113;p15"/>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a:t>
            </a:r>
            <a:r>
              <a:rPr lang="en-GB"/>
              <a:t> 1</a:t>
            </a:r>
            <a:endParaRPr/>
          </a:p>
        </p:txBody>
      </p:sp>
      <p:sp>
        <p:nvSpPr>
          <p:cNvPr id="114" name="Google Shape;114;p15"/>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15" name="Google Shape;115;p15"/>
          <p:cNvSpPr txBox="1"/>
          <p:nvPr/>
        </p:nvSpPr>
        <p:spPr>
          <a:xfrm>
            <a:off x="310900" y="1170125"/>
            <a:ext cx="4096500" cy="1027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800">
                <a:solidFill>
                  <a:srgbClr val="5B5BA5"/>
                </a:solidFill>
                <a:latin typeface="Quicksand"/>
                <a:ea typeface="Quicksand"/>
                <a:cs typeface="Quicksand"/>
                <a:sym typeface="Quicksand"/>
              </a:rPr>
              <a:t>Place the blocks in the correct order to form a working segment of code.</a:t>
            </a:r>
            <a:endParaRPr sz="1800">
              <a:solidFill>
                <a:srgbClr val="5B5BA5"/>
              </a:solidFill>
              <a:latin typeface="Quicksand"/>
              <a:ea typeface="Quicksand"/>
              <a:cs typeface="Quicksand"/>
              <a:sym typeface="Quicksand"/>
            </a:endParaRPr>
          </a:p>
          <a:p>
            <a:pPr indent="0" lvl="0" marL="0" rtl="0" algn="l">
              <a:lnSpc>
                <a:spcPct val="115000"/>
              </a:lnSpc>
              <a:spcBef>
                <a:spcPts val="1600"/>
              </a:spcBef>
              <a:spcAft>
                <a:spcPts val="0"/>
              </a:spcAft>
              <a:buNone/>
            </a:pPr>
            <a:r>
              <a:t/>
            </a:r>
            <a:endParaRPr sz="1700">
              <a:solidFill>
                <a:srgbClr val="5B5BA5"/>
              </a:solidFill>
              <a:latin typeface="Quicksand"/>
              <a:ea typeface="Quicksand"/>
              <a:cs typeface="Quicksand"/>
              <a:sym typeface="Quicksand"/>
            </a:endParaRPr>
          </a:p>
          <a:p>
            <a:pPr indent="0" lvl="0" marL="0" rtl="0" algn="l">
              <a:lnSpc>
                <a:spcPct val="115000"/>
              </a:lnSpc>
              <a:spcBef>
                <a:spcPts val="1600"/>
              </a:spcBef>
              <a:spcAft>
                <a:spcPts val="0"/>
              </a:spcAft>
              <a:buNone/>
            </a:pPr>
            <a:r>
              <a:rPr lang="en-GB" sz="1800">
                <a:solidFill>
                  <a:srgbClr val="5B5BA5"/>
                </a:solidFill>
                <a:latin typeface="Quicksand"/>
                <a:ea typeface="Quicksand"/>
                <a:cs typeface="Quicksand"/>
                <a:sym typeface="Quicksand"/>
              </a:rPr>
              <a:t>   </a:t>
            </a:r>
            <a:r>
              <a:rPr lang="en-GB" sz="1800">
                <a:solidFill>
                  <a:srgbClr val="5B5BA5"/>
                </a:solidFill>
                <a:latin typeface="Quicksand"/>
                <a:ea typeface="Quicksand"/>
                <a:cs typeface="Quicksand"/>
                <a:sym typeface="Quicksand"/>
              </a:rPr>
              <a:t>  </a:t>
            </a:r>
            <a:endParaRPr sz="1800">
              <a:latin typeface="Quicksand"/>
              <a:ea typeface="Quicksand"/>
              <a:cs typeface="Quicksand"/>
              <a:sym typeface="Quicksand"/>
            </a:endParaRPr>
          </a:p>
          <a:p>
            <a:pPr indent="0" lvl="0" marL="0" rtl="0" algn="l">
              <a:lnSpc>
                <a:spcPct val="115000"/>
              </a:lnSpc>
              <a:spcBef>
                <a:spcPts val="1600"/>
              </a:spcBef>
              <a:spcAft>
                <a:spcPts val="1600"/>
              </a:spcAft>
              <a:buNone/>
            </a:pPr>
            <a:r>
              <a:t/>
            </a:r>
            <a:endParaRPr sz="1100">
              <a:latin typeface="Roboto"/>
              <a:ea typeface="Roboto"/>
              <a:cs typeface="Roboto"/>
              <a:sym typeface="Roboto"/>
            </a:endParaRPr>
          </a:p>
        </p:txBody>
      </p:sp>
      <p:pic>
        <p:nvPicPr>
          <p:cNvPr id="116" name="Google Shape;116;p15"/>
          <p:cNvPicPr preferRelativeResize="0"/>
          <p:nvPr/>
        </p:nvPicPr>
        <p:blipFill>
          <a:blip r:embed="rId3">
            <a:alphaModFix/>
          </a:blip>
          <a:stretch>
            <a:fillRect/>
          </a:stretch>
        </p:blipFill>
        <p:spPr>
          <a:xfrm>
            <a:off x="1985887" y="2163372"/>
            <a:ext cx="4176625" cy="2289661"/>
          </a:xfrm>
          <a:prstGeom prst="rect">
            <a:avLst/>
          </a:prstGeom>
          <a:noFill/>
          <a:ln>
            <a:noFill/>
          </a:ln>
        </p:spPr>
      </p:pic>
      <p:pic>
        <p:nvPicPr>
          <p:cNvPr id="117" name="Google Shape;117;p15"/>
          <p:cNvPicPr preferRelativeResize="0"/>
          <p:nvPr/>
        </p:nvPicPr>
        <p:blipFill>
          <a:blip r:embed="rId4">
            <a:alphaModFix/>
          </a:blip>
          <a:stretch>
            <a:fillRect/>
          </a:stretch>
        </p:blipFill>
        <p:spPr>
          <a:xfrm>
            <a:off x="4640809" y="4027686"/>
            <a:ext cx="3201014" cy="521236"/>
          </a:xfrm>
          <a:prstGeom prst="rect">
            <a:avLst/>
          </a:prstGeom>
          <a:noFill/>
          <a:ln>
            <a:noFill/>
          </a:ln>
        </p:spPr>
      </p:pic>
      <p:pic>
        <p:nvPicPr>
          <p:cNvPr id="118" name="Google Shape;118;p15"/>
          <p:cNvPicPr preferRelativeResize="0"/>
          <p:nvPr/>
        </p:nvPicPr>
        <p:blipFill>
          <a:blip r:embed="rId5">
            <a:alphaModFix/>
          </a:blip>
          <a:stretch>
            <a:fillRect/>
          </a:stretch>
        </p:blipFill>
        <p:spPr>
          <a:xfrm>
            <a:off x="5328587" y="3366857"/>
            <a:ext cx="3201124" cy="521236"/>
          </a:xfrm>
          <a:prstGeom prst="rect">
            <a:avLst/>
          </a:prstGeom>
          <a:noFill/>
          <a:ln>
            <a:noFill/>
          </a:ln>
        </p:spPr>
      </p:pic>
      <p:pic>
        <p:nvPicPr>
          <p:cNvPr id="119" name="Google Shape;119;p15"/>
          <p:cNvPicPr preferRelativeResize="0"/>
          <p:nvPr/>
        </p:nvPicPr>
        <p:blipFill>
          <a:blip r:embed="rId6">
            <a:alphaModFix/>
          </a:blip>
          <a:stretch>
            <a:fillRect/>
          </a:stretch>
        </p:blipFill>
        <p:spPr>
          <a:xfrm>
            <a:off x="6314690" y="2163381"/>
            <a:ext cx="2059890" cy="569966"/>
          </a:xfrm>
          <a:prstGeom prst="rect">
            <a:avLst/>
          </a:prstGeom>
          <a:noFill/>
          <a:ln>
            <a:noFill/>
          </a:ln>
        </p:spPr>
      </p:pic>
      <p:pic>
        <p:nvPicPr>
          <p:cNvPr id="120" name="Google Shape;120;p15"/>
          <p:cNvPicPr preferRelativeResize="0"/>
          <p:nvPr/>
        </p:nvPicPr>
        <p:blipFill>
          <a:blip r:embed="rId7">
            <a:alphaModFix/>
          </a:blip>
          <a:stretch>
            <a:fillRect/>
          </a:stretch>
        </p:blipFill>
        <p:spPr>
          <a:xfrm>
            <a:off x="5152454" y="2853600"/>
            <a:ext cx="3118734" cy="61225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24" name="Shape 124"/>
        <p:cNvGrpSpPr/>
        <p:nvPr/>
      </p:nvGrpSpPr>
      <p:grpSpPr>
        <a:xfrm>
          <a:off x="0" y="0"/>
          <a:ext cx="0" cy="0"/>
          <a:chOff x="0" y="0"/>
          <a:chExt cx="0" cy="0"/>
        </a:xfrm>
      </p:grpSpPr>
      <p:sp>
        <p:nvSpPr>
          <p:cNvPr id="125" name="Google Shape;125;p16"/>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Solution</a:t>
            </a:r>
            <a:endParaRPr/>
          </a:p>
        </p:txBody>
      </p:sp>
      <p:sp>
        <p:nvSpPr>
          <p:cNvPr id="126" name="Google Shape;126;p16"/>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1</a:t>
            </a:r>
            <a:endParaRPr/>
          </a:p>
        </p:txBody>
      </p:sp>
      <p:sp>
        <p:nvSpPr>
          <p:cNvPr id="127" name="Google Shape;127;p16"/>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pic>
        <p:nvPicPr>
          <p:cNvPr id="128" name="Google Shape;128;p16"/>
          <p:cNvPicPr preferRelativeResize="0"/>
          <p:nvPr/>
        </p:nvPicPr>
        <p:blipFill>
          <a:blip r:embed="rId3">
            <a:alphaModFix/>
          </a:blip>
          <a:stretch>
            <a:fillRect/>
          </a:stretch>
        </p:blipFill>
        <p:spPr>
          <a:xfrm>
            <a:off x="159200" y="1193975"/>
            <a:ext cx="6271250" cy="2755550"/>
          </a:xfrm>
          <a:prstGeom prst="rect">
            <a:avLst/>
          </a:prstGeom>
          <a:noFill/>
          <a:ln>
            <a:noFill/>
          </a:ln>
        </p:spPr>
      </p:pic>
      <p:pic>
        <p:nvPicPr>
          <p:cNvPr id="129" name="Google Shape;129;p16"/>
          <p:cNvPicPr preferRelativeResize="0"/>
          <p:nvPr/>
        </p:nvPicPr>
        <p:blipFill>
          <a:blip r:embed="rId4">
            <a:alphaModFix/>
          </a:blip>
          <a:stretch>
            <a:fillRect/>
          </a:stretch>
        </p:blipFill>
        <p:spPr>
          <a:xfrm>
            <a:off x="5413468" y="1545725"/>
            <a:ext cx="3730433" cy="27555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33" name="Shape 133"/>
        <p:cNvGrpSpPr/>
        <p:nvPr/>
      </p:nvGrpSpPr>
      <p:grpSpPr>
        <a:xfrm>
          <a:off x="0" y="0"/>
          <a:ext cx="0" cy="0"/>
          <a:chOff x="0" y="0"/>
          <a:chExt cx="0" cy="0"/>
        </a:xfrm>
      </p:grpSpPr>
      <p:sp>
        <p:nvSpPr>
          <p:cNvPr id="134" name="Google Shape;134;p17"/>
          <p:cNvSpPr txBox="1"/>
          <p:nvPr>
            <p:ph idx="1" type="body"/>
          </p:nvPr>
        </p:nvSpPr>
        <p:spPr>
          <a:xfrm>
            <a:off x="310900" y="1170124"/>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Decomposition</a:t>
            </a:r>
            <a:r>
              <a:rPr lang="en-GB"/>
              <a:t> is breaking a problem down into more manageable chunks.</a:t>
            </a:r>
            <a:r>
              <a:rPr lang="en-GB"/>
              <a:t> </a:t>
            </a:r>
            <a:endParaRPr/>
          </a:p>
          <a:p>
            <a:pPr indent="0" lvl="0" marL="0" rtl="0" algn="l">
              <a:spcBef>
                <a:spcPts val="1600"/>
              </a:spcBef>
              <a:spcAft>
                <a:spcPts val="0"/>
              </a:spcAft>
              <a:buNone/>
            </a:pPr>
            <a:r>
              <a:rPr lang="en-GB"/>
              <a:t>Programming an app for a mobile device is a daunting task to undertake.</a:t>
            </a:r>
            <a:r>
              <a:rPr lang="en-GB"/>
              <a:t> </a:t>
            </a:r>
            <a:endParaRPr/>
          </a:p>
          <a:p>
            <a:pPr indent="0" lvl="0" marL="0" rtl="0" algn="l">
              <a:spcBef>
                <a:spcPts val="1600"/>
              </a:spcBef>
              <a:spcAft>
                <a:spcPts val="1600"/>
              </a:spcAft>
              <a:buNone/>
            </a:pPr>
            <a:r>
              <a:rPr lang="en-GB"/>
              <a:t>Decomposing the problem helps us make the task less daunting and more achievable.</a:t>
            </a:r>
            <a:endParaRPr/>
          </a:p>
        </p:txBody>
      </p:sp>
      <p:sp>
        <p:nvSpPr>
          <p:cNvPr id="135" name="Google Shape;135;p17"/>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Decompose the problem</a:t>
            </a:r>
            <a:endParaRPr/>
          </a:p>
        </p:txBody>
      </p:sp>
      <p:sp>
        <p:nvSpPr>
          <p:cNvPr id="136" name="Google Shape;136;p17"/>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37" name="Google Shape;137;p17"/>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2</a:t>
            </a:r>
            <a:endParaRPr/>
          </a:p>
        </p:txBody>
      </p:sp>
      <p:pic>
        <p:nvPicPr>
          <p:cNvPr id="138" name="Google Shape;138;p17"/>
          <p:cNvPicPr preferRelativeResize="0"/>
          <p:nvPr/>
        </p:nvPicPr>
        <p:blipFill>
          <a:blip r:embed="rId3">
            <a:alphaModFix/>
          </a:blip>
          <a:stretch>
            <a:fillRect/>
          </a:stretch>
        </p:blipFill>
        <p:spPr>
          <a:xfrm>
            <a:off x="4695025" y="1342950"/>
            <a:ext cx="4198000" cy="27986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CCE Slides">
  <a:themeElements>
    <a:clrScheme name="Simple Light">
      <a:dk1>
        <a:srgbClr val="5B5BA5"/>
      </a:dk1>
      <a:lt1>
        <a:srgbClr val="FFFFFF"/>
      </a:lt1>
      <a:dk2>
        <a:srgbClr val="E9E9F3"/>
      </a:dk2>
      <a:lt2>
        <a:srgbClr val="F2F6FC"/>
      </a:lt2>
      <a:accent1>
        <a:srgbClr val="E9F7FC"/>
      </a:accent1>
      <a:accent2>
        <a:srgbClr val="FFEFDA"/>
      </a:accent2>
      <a:accent3>
        <a:srgbClr val="ECF8F5"/>
      </a:accent3>
      <a:accent4>
        <a:srgbClr val="FEF2F6"/>
      </a:accent4>
      <a:accent5>
        <a:srgbClr val="E6E6EA"/>
      </a:accent5>
      <a:accent6>
        <a:srgbClr val="F0F6ED"/>
      </a:accent6>
      <a:hlink>
        <a:srgbClr val="3197A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