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4"/>
  </p:sldMasterIdLst>
  <p:notesMasterIdLst>
    <p:notesMasterId r:id="rId19"/>
  </p:notesMasterIdLst>
  <p:sldIdLst>
    <p:sldId id="256" r:id="rId5"/>
    <p:sldId id="275" r:id="rId6"/>
    <p:sldId id="276" r:id="rId7"/>
    <p:sldId id="263" r:id="rId8"/>
    <p:sldId id="264" r:id="rId9"/>
    <p:sldId id="272" r:id="rId10"/>
    <p:sldId id="277" r:id="rId11"/>
    <p:sldId id="273" r:id="rId12"/>
    <p:sldId id="266" r:id="rId13"/>
    <p:sldId id="262" r:id="rId14"/>
    <p:sldId id="257" r:id="rId15"/>
    <p:sldId id="258" r:id="rId16"/>
    <p:sldId id="259" r:id="rId17"/>
    <p:sldId id="260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7FEF4-7046-4C42-B8EF-56076F460327}" v="191" dt="2025-04-30T08:49:55.310"/>
    <p1510:client id="{27AFC434-ECEB-660F-72EB-85C25C1B3C30}" v="71" dt="2025-04-30T08:45:36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David Hankey" userId="dcc08f0c-ae71-49b5-82ac-506ad36c1486" providerId="ADAL" clId="{0EA7FEF4-7046-4C42-B8EF-56076F460327}"/>
    <pc:docChg chg="undo custSel modSld sldOrd">
      <pc:chgData name="Dr David Hankey" userId="dcc08f0c-ae71-49b5-82ac-506ad36c1486" providerId="ADAL" clId="{0EA7FEF4-7046-4C42-B8EF-56076F460327}" dt="2025-04-30T08:50:51.963" v="206"/>
      <pc:docMkLst>
        <pc:docMk/>
      </pc:docMkLst>
      <pc:sldChg chg="modSp mod modAnim">
        <pc:chgData name="Dr David Hankey" userId="dcc08f0c-ae71-49b5-82ac-506ad36c1486" providerId="ADAL" clId="{0EA7FEF4-7046-4C42-B8EF-56076F460327}" dt="2025-04-30T08:49:55.309" v="200" actId="20577"/>
        <pc:sldMkLst>
          <pc:docMk/>
          <pc:sldMk cId="0" sldId="259"/>
        </pc:sldMkLst>
        <pc:spChg chg="mod">
          <ac:chgData name="Dr David Hankey" userId="dcc08f0c-ae71-49b5-82ac-506ad36c1486" providerId="ADAL" clId="{0EA7FEF4-7046-4C42-B8EF-56076F460327}" dt="2025-04-30T08:48:25.256" v="128" actId="20577"/>
          <ac:spMkLst>
            <pc:docMk/>
            <pc:sldMk cId="0" sldId="259"/>
            <ac:spMk id="17410" creationId="{68CD7707-D4A7-3834-A138-C70CB47B319D}"/>
          </ac:spMkLst>
        </pc:spChg>
        <pc:spChg chg="mod">
          <ac:chgData name="Dr David Hankey" userId="dcc08f0c-ae71-49b5-82ac-506ad36c1486" providerId="ADAL" clId="{0EA7FEF4-7046-4C42-B8EF-56076F460327}" dt="2025-04-30T08:49:55.309" v="200" actId="20577"/>
          <ac:spMkLst>
            <pc:docMk/>
            <pc:sldMk cId="0" sldId="259"/>
            <ac:spMk id="17411" creationId="{E3AB274E-5A1F-A7EF-86A1-31110993068F}"/>
          </ac:spMkLst>
        </pc:spChg>
      </pc:sldChg>
      <pc:sldChg chg="ord">
        <pc:chgData name="Dr David Hankey" userId="dcc08f0c-ae71-49b5-82ac-506ad36c1486" providerId="ADAL" clId="{0EA7FEF4-7046-4C42-B8EF-56076F460327}" dt="2025-04-30T08:50:51.963" v="206"/>
        <pc:sldMkLst>
          <pc:docMk/>
          <pc:sldMk cId="0" sldId="277"/>
        </pc:sldMkLst>
      </pc:sldChg>
    </pc:docChg>
  </pc:docChgLst>
  <pc:docChgLst>
    <pc:chgData name="Dr David Hankey" userId="S::dhankey@warminsterschool.org.uk::dcc08f0c-ae71-49b5-82ac-506ad36c1486" providerId="AD" clId="Web-{27AFC434-ECEB-660F-72EB-85C25C1B3C30}"/>
    <pc:docChg chg="modSld">
      <pc:chgData name="Dr David Hankey" userId="S::dhankey@warminsterschool.org.uk::dcc08f0c-ae71-49b5-82ac-506ad36c1486" providerId="AD" clId="Web-{27AFC434-ECEB-660F-72EB-85C25C1B3C30}" dt="2025-04-30T08:45:36.484" v="69" actId="20577"/>
      <pc:docMkLst>
        <pc:docMk/>
      </pc:docMkLst>
      <pc:sldChg chg="modSp">
        <pc:chgData name="Dr David Hankey" userId="S::dhankey@warminsterschool.org.uk::dcc08f0c-ae71-49b5-82ac-506ad36c1486" providerId="AD" clId="Web-{27AFC434-ECEB-660F-72EB-85C25C1B3C30}" dt="2025-04-30T08:45:27.124" v="68" actId="20577"/>
        <pc:sldMkLst>
          <pc:docMk/>
          <pc:sldMk cId="0" sldId="257"/>
        </pc:sldMkLst>
        <pc:spChg chg="mod">
          <ac:chgData name="Dr David Hankey" userId="S::dhankey@warminsterschool.org.uk::dcc08f0c-ae71-49b5-82ac-506ad36c1486" providerId="AD" clId="Web-{27AFC434-ECEB-660F-72EB-85C25C1B3C30}" dt="2025-04-30T08:45:27.124" v="68" actId="20577"/>
          <ac:spMkLst>
            <pc:docMk/>
            <pc:sldMk cId="0" sldId="257"/>
            <ac:spMk id="15363" creationId="{9E5B11CA-A1D9-DE28-C779-4D3DE511CDC4}"/>
          </ac:spMkLst>
        </pc:spChg>
      </pc:sldChg>
      <pc:sldChg chg="modSp">
        <pc:chgData name="Dr David Hankey" userId="S::dhankey@warminsterschool.org.uk::dcc08f0c-ae71-49b5-82ac-506ad36c1486" providerId="AD" clId="Web-{27AFC434-ECEB-660F-72EB-85C25C1B3C30}" dt="2025-04-30T08:45:09.452" v="66" actId="20577"/>
        <pc:sldMkLst>
          <pc:docMk/>
          <pc:sldMk cId="0" sldId="258"/>
        </pc:sldMkLst>
        <pc:spChg chg="mod">
          <ac:chgData name="Dr David Hankey" userId="S::dhankey@warminsterschool.org.uk::dcc08f0c-ae71-49b5-82ac-506ad36c1486" providerId="AD" clId="Web-{27AFC434-ECEB-660F-72EB-85C25C1B3C30}" dt="2025-04-30T08:45:09.452" v="66" actId="20577"/>
          <ac:spMkLst>
            <pc:docMk/>
            <pc:sldMk cId="0" sldId="258"/>
            <ac:spMk id="16387" creationId="{B0AA6695-DC4C-2591-770F-F2FEC1F709E9}"/>
          </ac:spMkLst>
        </pc:spChg>
      </pc:sldChg>
      <pc:sldChg chg="modSp">
        <pc:chgData name="Dr David Hankey" userId="S::dhankey@warminsterschool.org.uk::dcc08f0c-ae71-49b5-82ac-506ad36c1486" providerId="AD" clId="Web-{27AFC434-ECEB-660F-72EB-85C25C1B3C30}" dt="2025-04-30T08:45:36.484" v="69" actId="20577"/>
        <pc:sldMkLst>
          <pc:docMk/>
          <pc:sldMk cId="0" sldId="259"/>
        </pc:sldMkLst>
        <pc:spChg chg="mod">
          <ac:chgData name="Dr David Hankey" userId="S::dhankey@warminsterschool.org.uk::dcc08f0c-ae71-49b5-82ac-506ad36c1486" providerId="AD" clId="Web-{27AFC434-ECEB-660F-72EB-85C25C1B3C30}" dt="2025-04-30T08:45:36.484" v="69" actId="20577"/>
          <ac:spMkLst>
            <pc:docMk/>
            <pc:sldMk cId="0" sldId="259"/>
            <ac:spMk id="17411" creationId="{E3AB274E-5A1F-A7EF-86A1-3111099306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39A0081-8074-37C6-8AE8-FB1BFD61AD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3B30836-3D0E-B415-60E6-33CC4638AC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5702BE7-B00E-7B06-8167-98C0E3A7F20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BB1462D3-48EF-8D14-2D78-4CAD6CED30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650363CE-9A5E-6C24-81CF-3A7808C319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7EA6FB5F-5166-788D-5FA2-66D555FF2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E37C685-C918-4831-8973-E8248D2CB93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FD5F897E-9C48-39C9-5A29-4DC28DCA5DB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4E7EE73-610F-5BD0-00D3-E713712F84E3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4656293-20F4-2853-8338-3FEEF5DDAE9C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1C3BA211-C7D3-FB99-08D7-865821C85141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78BC9B66-B159-CD15-F270-58C1BC5895AA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4CBDF4D6-3B4D-F411-85B1-75EB38D5133E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8EF3B421-B691-3E77-CEFE-191F5E07E09F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24FB01C1-B93E-5DEB-6592-4C078C70725D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A917A8CC-59B0-9FC6-16D3-F4E0720DFA73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7B49BAD8-B145-3C69-823E-F213696CFDBD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BA1B70BC-1115-DF94-DDF5-E758CFFB81D8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404A08-EC1A-9CCC-345E-92ED8348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84D91EF-B548-B8E9-FA80-BA315DCD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4031299-3543-2A03-3242-3E0CCA85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8577E-7587-437B-9C63-5594B5A406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85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44BB5-9142-0C22-0484-CE4D7CA7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FAA30-1503-A093-9AD7-1C70AF06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94BB-10C3-B18C-6223-5FB75256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E2153-4F72-403B-8EA7-833E81E7AA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029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04A38F-E2D3-0560-4862-776D77BF0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8ABAD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7256C-2C8E-08D5-86DB-457AEE23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8ABAD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CB6D7F-A91C-111D-8042-7F059A40E9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B2C05A-D517-D292-865B-A1DF3CDCE2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FE08B4-7229-DB0D-2B5D-74A82F72A7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D827A4-2D6D-4B81-AFAB-735041E1B7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049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245FA-1277-CCB3-A5C6-A9A5A7C2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E9A06-988C-E65F-6359-4D6D19AD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D486-6EC9-A514-F99F-AA695DEA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78BD0-07E3-4222-826E-A36FB1CC9D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149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3534B4-AB89-E2C8-B8CB-F305247B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8ABAD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876A1-CA66-A694-5BAC-3EB2749F6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8ABAD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3B7324-741D-A17B-4326-F8EC419543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32FEC2-BE1A-61A4-DA48-7744551ED4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3A1DF9-C08A-8A74-D7CF-A0BD4A501A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CC5A330-92B6-4A0E-8FFE-777195B777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354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5B29-A6F8-055A-2E81-C181974965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6FAD1-8693-0F2F-1776-44028AC796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987D1-C540-FA57-00BC-88B60B398E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47A961B-04C2-480C-A9BB-5AA3DA9857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0727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30E8D-A235-B7EF-8A3B-9218FF52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73759-3759-5C7A-6CF1-8D6C7733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92511-1D92-36E0-A01B-2A1A6851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4DC79-284A-4611-8318-A824169A64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195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31B2F-89D1-7E04-CDB9-E2F43364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4775-29BF-75AE-0D35-4036CF6E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4BDC-1308-DD24-F48B-C4020510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EA8F3-F26A-4E4F-8DD9-5FC3A7F470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291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21FD3-CA60-AB5C-6443-36FB9DE6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A3DCD02-2803-EE26-711B-8C566DA0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80EE90-8994-A11E-D28A-85DF4164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9CD33-A491-4B62-8803-308DE91272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5615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6518BE-76A2-A6F8-72BC-4CB3BF7B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2C23A5-01D3-AF46-F974-08D6491C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4A41FE-380C-4B21-628A-A4B53918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F9DEF-187E-4EF2-818B-325093A590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6622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B00742-CB2B-C078-466F-E01E6456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73A5B7-FFD7-D0C7-EFC3-E6510C42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C3F9D9-55FC-9B22-53FA-B57E0F86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33997-B288-464B-83BD-2B7E3CAEC8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967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FCCCB-35C4-79CE-E53C-9F8FB112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F0C57-8E38-35AA-007C-5463A6BB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E7681-D85D-25F6-DADB-E631EBAD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98B14-7F84-4E2E-9B06-E57DF4AA2B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2590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4CE427-7CDF-9C95-6168-7844825A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2894DF-289E-8EF7-E4A2-91DDBB17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AD7F81-2C85-D3A7-3062-130CB8F4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F3094-92DE-4877-BCA1-309F6307D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52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71475-7B76-F2AD-7A0D-D8C7F45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C1273-2208-AF6C-90BA-D21C323F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7C695-EA5F-7CDE-22AA-5CA22799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0FD21-2F58-4031-9373-6E60E3F3D1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15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6598ED-E0B9-8CB9-2AB6-3223068D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55EAF-76BE-4131-836A-6D22E7DE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DEF6CE-D657-82AB-B16C-BC21A7E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C28ED-05E9-47CC-B306-CE5AE18267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65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CDB519-26AE-20F1-4912-05B578B3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F2339C9-172C-6FDD-80F9-4B53536B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6E9622-F5A0-ABDC-D61F-75E446AB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C8004-11A7-4153-9A06-7B3B482724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11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DCC63A-322A-7D6C-13CF-68C8CFCD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CF7ECF-F332-EB15-20FF-3AC036F2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37EF3E1-CD56-FCBA-81A5-5D9A3753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51258-F483-4777-884A-BE2FD5A907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488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801CCE-16F4-7DEF-8D46-4B200A04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671F06-533F-95C3-33B2-74BFA6A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BE6EE9-3324-9E1D-C272-41C7D259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F7F02-5A93-4B25-820B-2933446E92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268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FA3250-00F6-1AC6-915F-95525C25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2A4A0D-3FEC-9963-CAC1-85DD9A1D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9634AB-83CE-E16A-B1AE-2E942D21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00683-D3C0-4A56-B870-829110B478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53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7C0BB-9191-1029-5635-43B11E6B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943EE1-828F-7F39-3A7D-4D00537F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A3B2AB-723A-130D-DAA6-AF644A34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B707D-7B8B-46A2-B457-F2D57F6D5E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322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C4048D4E-813F-5277-45F4-D0C5F4822CA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1D29F53-0A3D-3C05-4817-618B67238F7F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D21866-D19B-02C2-22C1-5103B5FDC4F2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769132-FD40-84D4-CE03-D73E1BED5BD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B6154F2-4D5C-8983-07B0-9E3CADBEDEEA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1762711-3150-CE90-1DA6-3E2FFB6BADD3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45C2F0A-10F0-FF3D-3A73-43191BBEEE7C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AD58933-5378-DD70-EAD0-2AB48E0003FD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37CD5DD-4A45-0862-D553-55867CF46108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65763F3-A721-24F7-43FB-498DD5386637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9D3816-25E2-D4E3-5FAF-74400EFF4C3D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19BC7C5-81E8-693E-3D21-382A4EE9B6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64CDDB9-A37A-1361-146F-0AFC34E99F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E170B-2BB1-9698-72CC-4D8BE9067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73BF2-45B9-71F2-BB5F-174A4B9FF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2F7D3-D66A-5518-895B-F2E6F7175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BA3BE752-6995-41B9-B3B3-E25705D8821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86" r:id="rId11"/>
    <p:sldLayoutId id="2147484077" r:id="rId12"/>
    <p:sldLayoutId id="2147484087" r:id="rId13"/>
    <p:sldLayoutId id="2147484078" r:id="rId14"/>
    <p:sldLayoutId id="2147484079" r:id="rId15"/>
    <p:sldLayoutId id="2147484080" r:id="rId16"/>
    <p:sldLayoutId id="2147484081" r:id="rId17"/>
    <p:sldLayoutId id="2147484082" r:id="rId18"/>
    <p:sldLayoutId id="2147484083" r:id="rId19"/>
    <p:sldLayoutId id="2147484084" r:id="rId2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tech-now.com/" TargetMode="Externa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6" Type="http://schemas.openxmlformats.org/officeDocument/2006/relationships/hyperlink" Target="http://upload.wikimedia.org/wikipedia/commons/7/7a/Biofuels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39CD746-5E6E-39A4-6BDB-B579A5336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gradFill rotWithShape="1">
            <a:gsLst>
              <a:gs pos="0">
                <a:srgbClr val="C3C300"/>
              </a:gs>
              <a:gs pos="50000">
                <a:srgbClr val="FFFF00"/>
              </a:gs>
              <a:gs pos="100000">
                <a:srgbClr val="C3C3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00FF"/>
                </a:solidFill>
              </a:rPr>
              <a:t>Chemistry at A level</a:t>
            </a:r>
          </a:p>
        </p:txBody>
      </p:sp>
      <p:pic>
        <p:nvPicPr>
          <p:cNvPr id="3075" name="Picture 5" descr="ethene electron density model">
            <a:extLst>
              <a:ext uri="{FF2B5EF4-FFF2-40B4-BE49-F238E27FC236}">
                <a16:creationId xmlns:a16="http://schemas.microsoft.com/office/drawing/2014/main" id="{7993F583-BD00-026A-F094-31B463BF0D8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92200"/>
            <a:ext cx="3527425" cy="26939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7" descr="BnS-chain-big">
            <a:extLst>
              <a:ext uri="{FF2B5EF4-FFF2-40B4-BE49-F238E27FC236}">
                <a16:creationId xmlns:a16="http://schemas.microsoft.com/office/drawing/2014/main" id="{B5CDE7FD-FE91-A47A-896C-4C9427734F6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844675"/>
            <a:ext cx="3816350" cy="47529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1">
            <a:extLst>
              <a:ext uri="{FF2B5EF4-FFF2-40B4-BE49-F238E27FC236}">
                <a16:creationId xmlns:a16="http://schemas.microsoft.com/office/drawing/2014/main" id="{1EF10BBF-3C97-3E51-C973-A4594F931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076700"/>
            <a:ext cx="37766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169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5B389DC-98E5-8C3D-3161-6E2A3ACAF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/>
              <a:t>Why Study Chemistry?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52E8837-78BA-7BCD-69F0-3F8C35DBB1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/>
              <a:t>Central science that overlaps, reinforces and explains the science in other subject disciplines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/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Knowledge of the structure, behaviour and properties of materials - universal, galactic, microscopic, the past, the present, </a:t>
            </a:r>
            <a:r>
              <a:rPr lang="en-GB" altLang="en-US" sz="2000">
                <a:solidFill>
                  <a:srgbClr val="0000FF"/>
                </a:solidFill>
              </a:rPr>
              <a:t>the future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Chemistry trains and develops a large number of different skills, theoretical, analytical, data analysis and manipulation, report and scientific writing, logical and synoptic thinking, numerical skills, practical and manipulative skills, an international language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/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Moral, Ethical, Social, Cultural, Citizenship, Environmental, European, Health and Safety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/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Opens up </a:t>
            </a:r>
            <a:r>
              <a:rPr lang="en-GB" altLang="en-US">
                <a:solidFill>
                  <a:srgbClr val="FF0000"/>
                </a:solidFill>
              </a:rPr>
              <a:t>so many career </a:t>
            </a:r>
            <a:r>
              <a:rPr lang="en-GB" altLang="en-US" sz="2000"/>
              <a:t>options and university courses</a:t>
            </a:r>
          </a:p>
        </p:txBody>
      </p:sp>
    </p:spTree>
    <p:custDataLst>
      <p:tags r:id="rId1"/>
    </p:custDataLst>
  </p:cSld>
  <p:clrMapOvr>
    <a:masterClrMapping/>
  </p:clrMapOvr>
  <p:transition spd="slow" advTm="6109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BC1950C-8628-2B92-1872-68101292E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rgbClr val="0000FF"/>
                </a:solidFill>
              </a:rPr>
              <a:t>Teaching Structure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E5B11CA-A1D9-DE28-C779-4D3DE511CD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Six lessons teaching and learning per week</a:t>
            </a:r>
          </a:p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Split teaching - two teachers </a:t>
            </a:r>
            <a:r>
              <a:rPr lang="en-GB" dirty="0">
                <a:solidFill>
                  <a:srgbClr val="FF0000"/>
                </a:solidFill>
                <a:ea typeface="+mn-lt"/>
                <a:cs typeface="+mn-lt"/>
              </a:rPr>
              <a:t>deliver different parts of the course to the same group of students</a:t>
            </a:r>
          </a:p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Topics taught in a complimentary and supportive manner</a:t>
            </a:r>
          </a:p>
          <a:p>
            <a:r>
              <a:rPr lang="en-GB" altLang="en-US" dirty="0">
                <a:solidFill>
                  <a:srgbClr val="FF0000"/>
                </a:solidFill>
              </a:rPr>
              <a:t>AS/A1 work is taught in Year 12, A2 work is taught in Year 13</a:t>
            </a:r>
          </a:p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Theory, practical work, investigative work, tutorial work</a:t>
            </a:r>
          </a:p>
          <a:p>
            <a:pPr eaLnBrk="1" hangingPunct="1"/>
            <a:r>
              <a:rPr lang="en-GB" altLang="en-US" dirty="0">
                <a:solidFill>
                  <a:srgbClr val="FF0000"/>
                </a:solidFill>
              </a:rPr>
              <a:t>Academic, applicable, interactive and fun. </a:t>
            </a:r>
          </a:p>
          <a:p>
            <a:pPr eaLnBrk="1" hangingPunct="1"/>
            <a:endParaRPr lang="en-GB" altLang="en-US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363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3869697-AEAE-BBBF-981E-1BA37275E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Resources Used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0AA6695-DC4C-2591-770F-F2FEC1F709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State-of-the-art computer modelling, animation and simulation graphics and exercises.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Pupil access to web platform resources and online work. A wealth of other ICT resources.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Electronic banks of past paper questions and other hard and digital teaching resources.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Blue-Tooth data logging and other high tech and sophisticated apparatus and equipment.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DVDs and CD ROMs also available for class and personal use.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2995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CD7707-D4A7-3834-A138-C70CB47B3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dirty="0"/>
              <a:t>Your teachers: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3AB274E-5A1F-A7EF-86A1-3111099306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569325" cy="51847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bring to the teaching and learning a wealth of: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teaching (UK and overseas) experience,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 of Departments experience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(university and industrial placement)     experience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examining experience: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a) A-level Unit 3 marking and moderation 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b) IB Higher Level Examiner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c) University College London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310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>
            <a:extLst>
              <a:ext uri="{FF2B5EF4-FFF2-40B4-BE49-F238E27FC236}">
                <a16:creationId xmlns:a16="http://schemas.microsoft.com/office/drawing/2014/main" id="{65C6F145-4C08-F7B3-1C1E-A37C875946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268413"/>
            <a:ext cx="7200900" cy="43926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Thank you</a:t>
            </a:r>
          </a:p>
        </p:txBody>
      </p:sp>
    </p:spTree>
    <p:custDataLst>
      <p:tags r:id="rId1"/>
    </p:custDataLst>
  </p:cSld>
  <p:clrMapOvr>
    <a:masterClrMapping/>
  </p:clrMapOvr>
  <p:transition spd="slow" advTm="2358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FC84-955E-F11F-1D23-82934E253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eaLnBrk="1" hangingPunct="1"/>
            <a:r>
              <a:rPr lang="en-US" altLang="en-US"/>
              <a:t>A new A-level that is……</a:t>
            </a:r>
            <a:endParaRPr lang="en-GB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9C4B5-F81A-84B2-57C7-27D7FC427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1341438"/>
            <a:ext cx="8135938" cy="46799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800" dirty="0">
                <a:solidFill>
                  <a:srgbClr val="FF0000"/>
                </a:solidFill>
              </a:rPr>
              <a:t>ambitious, demanding, rigorous, inclusive and an empowering “world class qualification” that has extensive international comparability of subject content against the highest performing jurisdictions in the world.</a:t>
            </a:r>
            <a:r>
              <a:rPr lang="en-GB" altLang="en-US" sz="2800" dirty="0"/>
              <a:t>  </a:t>
            </a:r>
            <a:br>
              <a:rPr lang="en-GB" altLang="en-US" sz="2800" dirty="0"/>
            </a:br>
            <a:br>
              <a:rPr lang="en-GB" altLang="en-US" sz="2800" dirty="0"/>
            </a:br>
            <a:r>
              <a:rPr lang="en-GB" altLang="en-US" sz="2800" dirty="0">
                <a:solidFill>
                  <a:srgbClr val="002060"/>
                </a:solidFill>
              </a:rPr>
              <a:t>It is one of the highest regarded and rewarding qualifications and it prepares pupils very well for the changing demands of employment and further study.  It is a course that engages and inspires.</a:t>
            </a:r>
            <a:endParaRPr lang="en-GB" alt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E777E-D93F-E5F5-93C4-F694B5982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265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2">
            <a:extLst>
              <a:ext uri="{FF2B5EF4-FFF2-40B4-BE49-F238E27FC236}">
                <a16:creationId xmlns:a16="http://schemas.microsoft.com/office/drawing/2014/main" id="{BE263A30-AE01-7C1F-74E1-294B677D466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981075"/>
            <a:ext cx="8213725" cy="4824413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B94AE9-7752-7994-2DA8-CB88AD1E5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E169E-44F3-B4BA-927A-8B56DBDD6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239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E51EA0A6-0E3B-5B6B-7548-159B5AE00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1641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>It explains the past and the present, directs us to a better and environmentally and healthier world and gives us materials, resources and prospects for energy for the future</a:t>
            </a:r>
            <a:r>
              <a:rPr lang="en-GB" altLang="en-US" sz="3200" dirty="0"/>
              <a:t> </a:t>
            </a: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1CD6F158-EAD3-8BEB-DF96-E2B971A53CF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2205038"/>
            <a:ext cx="3898900" cy="3921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9" name="Picture 9">
            <a:extLst>
              <a:ext uri="{FF2B5EF4-FFF2-40B4-BE49-F238E27FC236}">
                <a16:creationId xmlns:a16="http://schemas.microsoft.com/office/drawing/2014/main" id="{417E2510-6FCE-BBA6-3D23-E278052A80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3200" y="2900363"/>
            <a:ext cx="2800350" cy="2400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FIG16_26">
            <a:extLst>
              <a:ext uri="{FF2B5EF4-FFF2-40B4-BE49-F238E27FC236}">
                <a16:creationId xmlns:a16="http://schemas.microsoft.com/office/drawing/2014/main" id="{7E207B4C-03D1-21CB-6D13-842E75917EC6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5038"/>
            <a:ext cx="3887788" cy="4041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2188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342207EF-0D7E-0C8A-144B-61D22C81D2D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z="4000"/>
          </a:p>
        </p:txBody>
      </p:sp>
      <p:pic>
        <p:nvPicPr>
          <p:cNvPr id="7171" name="Picture 8" descr="sirius">
            <a:extLst>
              <a:ext uri="{FF2B5EF4-FFF2-40B4-BE49-F238E27FC236}">
                <a16:creationId xmlns:a16="http://schemas.microsoft.com/office/drawing/2014/main" id="{1DDA01A6-7534-0C98-4420-A1449015573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2952750" cy="3097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10">
            <a:extLst>
              <a:ext uri="{FF2B5EF4-FFF2-40B4-BE49-F238E27FC236}">
                <a16:creationId xmlns:a16="http://schemas.microsoft.com/office/drawing/2014/main" id="{8C8308CE-D2D5-AED4-485A-74CCD6E192E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3500438"/>
            <a:ext cx="3925888" cy="3100387"/>
          </a:xfrm>
        </p:spPr>
      </p:pic>
      <p:pic>
        <p:nvPicPr>
          <p:cNvPr id="7173" name="Picture 11">
            <a:extLst>
              <a:ext uri="{FF2B5EF4-FFF2-40B4-BE49-F238E27FC236}">
                <a16:creationId xmlns:a16="http://schemas.microsoft.com/office/drawing/2014/main" id="{5E98F095-B3A9-9A59-9990-AAFE8D8EAC6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924175"/>
            <a:ext cx="5122862" cy="3600450"/>
          </a:xfrm>
        </p:spPr>
      </p:pic>
      <p:pic>
        <p:nvPicPr>
          <p:cNvPr id="7174" name="Picture 15" descr="targeted nanoparticles">
            <a:extLst>
              <a:ext uri="{FF2B5EF4-FFF2-40B4-BE49-F238E27FC236}">
                <a16:creationId xmlns:a16="http://schemas.microsoft.com/office/drawing/2014/main" id="{68307168-C5FB-56B4-22BB-9F8E4C10F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8913"/>
            <a:ext cx="4105275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340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33EE021D-FCF9-5B2B-9210-33536AA4B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z="400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C4A4AD9F-1F1F-3841-30AE-0E2F8FA7DA3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8196" name="Picture 9" descr="multiwall-large.jpg">
            <a:hlinkClick r:id="rId3"/>
            <a:extLst>
              <a:ext uri="{FF2B5EF4-FFF2-40B4-BE49-F238E27FC236}">
                <a16:creationId xmlns:a16="http://schemas.microsoft.com/office/drawing/2014/main" id="{F8E4F488-D715-7467-FD8E-30CCFBC0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45164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 Desktop Wallpapers · Gallery · Space &#10; Space Shuttle Columbia">
            <a:extLst>
              <a:ext uri="{FF2B5EF4-FFF2-40B4-BE49-F238E27FC236}">
                <a16:creationId xmlns:a16="http://schemas.microsoft.com/office/drawing/2014/main" id="{594B4983-1DDF-DD68-3DCB-8CFC1171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47323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Image:Biofuels.jpg">
            <a:hlinkClick r:id="rId6"/>
            <a:extLst>
              <a:ext uri="{FF2B5EF4-FFF2-40B4-BE49-F238E27FC236}">
                <a16:creationId xmlns:a16="http://schemas.microsoft.com/office/drawing/2014/main" id="{F7225B67-EB87-AA30-3ACE-36CCBD299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646487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091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6B0BF07-8D72-D41A-9E28-C1D4A5E6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0A66891F-6D2C-9F8F-3699-E450CAAE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3090863" cy="57626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0C8C4F-5C9A-7943-121E-B0D0F4BB92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404813"/>
            <a:ext cx="6788150" cy="4248150"/>
          </a:xfrm>
        </p:spPr>
      </p:pic>
      <p:sp>
        <p:nvSpPr>
          <p:cNvPr id="19461" name="Text Placeholder 4">
            <a:extLst>
              <a:ext uri="{FF2B5EF4-FFF2-40B4-BE49-F238E27FC236}">
                <a16:creationId xmlns:a16="http://schemas.microsoft.com/office/drawing/2014/main" id="{8A755CA0-0481-434E-AEA8-2CDEF7512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67150" y="2160588"/>
            <a:ext cx="3090863" cy="57626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A74731-76B6-9FFB-F07F-22A3697A16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7150" y="3230563"/>
            <a:ext cx="3090863" cy="2317750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Applied Organic">
            <a:extLst>
              <a:ext uri="{FF2B5EF4-FFF2-40B4-BE49-F238E27FC236}">
                <a16:creationId xmlns:a16="http://schemas.microsoft.com/office/drawing/2014/main" id="{F2F38D44-D9AE-B9BF-BEBA-5746AF54D4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2705100" cy="3455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9" descr="salt500">
            <a:extLst>
              <a:ext uri="{FF2B5EF4-FFF2-40B4-BE49-F238E27FC236}">
                <a16:creationId xmlns:a16="http://schemas.microsoft.com/office/drawing/2014/main" id="{CD360348-6BA9-9974-46E7-9830E8D4C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0350"/>
            <a:ext cx="5191125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1" descr="ala_gly">
            <a:extLst>
              <a:ext uri="{FF2B5EF4-FFF2-40B4-BE49-F238E27FC236}">
                <a16:creationId xmlns:a16="http://schemas.microsoft.com/office/drawing/2014/main" id="{DFF2D1B4-6EBA-7F48-2ED1-C067C54F3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5925"/>
            <a:ext cx="51117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03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846C6F16-E82A-38FF-3256-2EB30E1D8B52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1: Atomic structure and the Periodic table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2: Bonding and Structure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3: Redox 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4: Inorganic Chemistry and the Periodic Table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5: Formulae, Equations and Amounts of Substance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6: Organic Chemistry 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7: Modern Analytical Techniques 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8: Energetics 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9: Kinetics 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10: Equilibrium 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11: Equilibrium II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12: Acid-base Equilibria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13: Energetics II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14: Redox II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15: Transition Metals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16: Kinetics II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17: Organic Chemistry II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18: Organic Chemistry III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 Topic 19: Modern Analytical Techniques II</a:t>
            </a:r>
          </a:p>
        </p:txBody>
      </p:sp>
    </p:spTree>
    <p:custDataLst>
      <p:tags r:id="rId1"/>
    </p:custDataLst>
  </p:cSld>
  <p:clrMapOvr>
    <a:masterClrMapping/>
  </p:clrMapOvr>
  <p:transition spd="med" advTm="260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000"/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000"/>
                                        <p:tgtEl>
                                          <p:spTgt spid="102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102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000"/>
                                        <p:tgtEl>
                                          <p:spTgt spid="102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2000"/>
                                        <p:tgtEl>
                                          <p:spTgt spid="1024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3|3.3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7|3.4|4.2|5.4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3.4|5.8|5.4|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2|1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8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1|5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6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5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7.5|6.2|8.7|17.9|6.4"/>
</p:tagLst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8E74D5904E6469E222F30DE402BEF" ma:contentTypeVersion="12" ma:contentTypeDescription="Create a new document." ma:contentTypeScope="" ma:versionID="6e3c2f655f9596e50433d852165052af">
  <xsd:schema xmlns:xsd="http://www.w3.org/2001/XMLSchema" xmlns:xs="http://www.w3.org/2001/XMLSchema" xmlns:p="http://schemas.microsoft.com/office/2006/metadata/properties" xmlns:ns2="885ab95f-1490-4438-b3eb-39a8aeedd4c8" xmlns:ns3="5c249544-461f-481a-baba-076adcfc6773" targetNamespace="http://schemas.microsoft.com/office/2006/metadata/properties" ma:root="true" ma:fieldsID="ff3bdb5b65c6e12829506c230999806d" ns2:_="" ns3:_="">
    <xsd:import namespace="885ab95f-1490-4438-b3eb-39a8aeedd4c8"/>
    <xsd:import namespace="5c249544-461f-481a-baba-076adcfc6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ab95f-1490-4438-b3eb-39a8aeedd4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de22eea-7b57-4a87-8fe8-d5a454b8d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49544-461f-481a-baba-076adcfc677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7d55542-0e1a-49ee-8e38-ad2bd81a03de}" ma:internalName="TaxCatchAll" ma:showField="CatchAllData" ma:web="5c249544-461f-481a-baba-076adcfc67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5ab95f-1490-4438-b3eb-39a8aeedd4c8">
      <Terms xmlns="http://schemas.microsoft.com/office/infopath/2007/PartnerControls"/>
    </lcf76f155ced4ddcb4097134ff3c332f>
    <TaxCatchAll xmlns="5c249544-461f-481a-baba-076adcfc6773" xsi:nil="true"/>
  </documentManagement>
</p:properties>
</file>

<file path=customXml/itemProps1.xml><?xml version="1.0" encoding="utf-8"?>
<ds:datastoreItem xmlns:ds="http://schemas.openxmlformats.org/officeDocument/2006/customXml" ds:itemID="{1A39BD10-98D7-40A4-91DE-7DA5C6A65B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9C90A-5881-494F-A8F7-51751C4A6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5ab95f-1490-4438-b3eb-39a8aeedd4c8"/>
    <ds:schemaRef ds:uri="5c249544-461f-481a-baba-076adcfc6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B135EF-8523-41E7-8DBE-8A2DCAF2B44A}">
  <ds:schemaRefs>
    <ds:schemaRef ds:uri="http://www.w3.org/XML/1998/namespace"/>
    <ds:schemaRef ds:uri="http://purl.org/dc/terms/"/>
    <ds:schemaRef ds:uri="http://schemas.microsoft.com/office/infopath/2007/PartnerControls"/>
    <ds:schemaRef ds:uri="5c249544-461f-481a-baba-076adcfc677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885ab95f-1490-4438-b3eb-39a8aeedd4c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687</TotalTime>
  <Words>553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Impact</vt:lpstr>
      <vt:lpstr>Trebuchet MS</vt:lpstr>
      <vt:lpstr>Wingdings</vt:lpstr>
      <vt:lpstr>Wingdings 3</vt:lpstr>
      <vt:lpstr>Facet</vt:lpstr>
      <vt:lpstr>Chemistry at A level</vt:lpstr>
      <vt:lpstr>A new A-level that is……</vt:lpstr>
      <vt:lpstr>PowerPoint Presentation</vt:lpstr>
      <vt:lpstr>It explains the past and the present, directs us to a better and environmentally and healthier world and gives us materials, resources and prospects for energy for the future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Study Chemistry?</vt:lpstr>
      <vt:lpstr>Teaching Structure</vt:lpstr>
      <vt:lpstr>Resources Used</vt:lpstr>
      <vt:lpstr>Your teachers:</vt:lpstr>
      <vt:lpstr>PowerPoint Presentation</vt:lpstr>
    </vt:vector>
  </TitlesOfParts>
  <Company>Warminster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at AS level</dc:title>
  <dc:creator>staffman</dc:creator>
  <cp:lastModifiedBy>Dr David Hankey</cp:lastModifiedBy>
  <cp:revision>53</cp:revision>
  <dcterms:created xsi:type="dcterms:W3CDTF">2006-12-07T09:58:06Z</dcterms:created>
  <dcterms:modified xsi:type="dcterms:W3CDTF">2025-04-30T08:50:52Z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0x0101002228E74D5904E6469E222F30DE402BEF</vt:lpwstr>
  </property>
  <property fmtid="{D5CDD505-2E9C-101B-9397-08002B2CF9AE}" pid="3" name="MediaServiceImageTags">
    <vt:lpwstr/>
  </property>
</Properties>
</file>