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8" r:id="rId15"/>
    <p:sldId id="276" r:id="rId16"/>
    <p:sldId id="279" r:id="rId17"/>
    <p:sldId id="277" r:id="rId18"/>
    <p:sldId id="280" r:id="rId19"/>
    <p:sldId id="281" r:id="rId20"/>
    <p:sldId id="283" r:id="rId21"/>
    <p:sldId id="282" r:id="rId22"/>
    <p:sldId id="285" r:id="rId23"/>
    <p:sldId id="286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296"/>
    <a:srgbClr val="FCFCFC"/>
    <a:srgbClr val="5C89A4"/>
    <a:srgbClr val="D1919B"/>
    <a:srgbClr val="C396A3"/>
    <a:srgbClr val="98A639"/>
    <a:srgbClr val="B2CB63"/>
    <a:srgbClr val="6C6F59"/>
    <a:srgbClr val="C0BB9E"/>
    <a:srgbClr val="2F5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5833"/>
  </p:normalViewPr>
  <p:slideViewPr>
    <p:cSldViewPr snapToGrid="0" snapToObjects="1" showGuides="1">
      <p:cViewPr varScale="1">
        <p:scale>
          <a:sx n="100" d="100"/>
          <a:sy n="100" d="100"/>
        </p:scale>
        <p:origin x="1554" y="78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5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t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5C89A4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5C89A4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5C89A4"/>
                </a:solidFill>
                <a:latin typeface="Arial"/>
                <a:cs typeface="Arial"/>
              </a:rPr>
              <a:t>3</a:t>
            </a:r>
            <a:endParaRPr lang="en-US" sz="4500" b="1" dirty="0">
              <a:solidFill>
                <a:srgbClr val="5C89A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238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41138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5C8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nit 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Programming language classification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  <p:pic>
        <p:nvPicPr>
          <p:cNvPr id="35" name="Picture 34" descr="Logo Unit 4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 Unit 4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50" name="Picture 49" descr="Unit 4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Programming language classification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42" name="Picture 41" descr="Unit 4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Programming language classification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Unit 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Programming language classification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Museo 900" panose="02000000000000000000" pitchFamily="50" charset="0"/>
              </a:rPr>
              <a:t>Programming language classification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4</a:t>
            </a: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Hardware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Some sample instructions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49799"/>
              </p:ext>
            </p:extLst>
          </p:nvPr>
        </p:nvGraphicFramePr>
        <p:xfrm>
          <a:off x="921501" y="2288150"/>
          <a:ext cx="7382320" cy="383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Load the value stored in memory location specified by the operand into the accumulator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Store the value in the accumulator in memory location specified by the operand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 the value specified in the operand to the value in the accumulator</a:t>
                      </a:r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Compare the contents of the accumulator with the contents of the location specified by the operand</a:t>
                      </a:r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59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Have a go at interpreting and writing machine code in </a:t>
            </a:r>
            <a:r>
              <a:rPr lang="en-GB" b="1" dirty="0" smtClean="0"/>
              <a:t>Task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1990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Assembly language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39421"/>
          </a:xfrm>
        </p:spPr>
        <p:txBody>
          <a:bodyPr/>
          <a:lstStyle/>
          <a:p>
            <a:r>
              <a:rPr lang="en-GB" dirty="0" smtClean="0"/>
              <a:t>The next stage in the development of programming languages was assembly language</a:t>
            </a:r>
          </a:p>
          <a:p>
            <a:r>
              <a:rPr lang="en-GB" dirty="0" smtClean="0"/>
              <a:t>This featured two major improvements:</a:t>
            </a:r>
          </a:p>
          <a:p>
            <a:pPr lvl="1"/>
            <a:r>
              <a:rPr lang="en-GB" dirty="0" smtClean="0"/>
              <a:t>Each opcode was replaced by a mnemonic which gave a clue as to what the </a:t>
            </a:r>
            <a:r>
              <a:rPr lang="en-GB" dirty="0" smtClean="0"/>
              <a:t>operation </a:t>
            </a:r>
            <a:r>
              <a:rPr lang="en-GB" dirty="0" smtClean="0"/>
              <a:t>did</a:t>
            </a:r>
          </a:p>
          <a:p>
            <a:pPr lvl="1"/>
            <a:r>
              <a:rPr lang="en-GB" dirty="0" smtClean="0"/>
              <a:t>The operand was replaced by a decimal (or hexadecimal) number </a:t>
            </a:r>
          </a:p>
          <a:p>
            <a:r>
              <a:rPr lang="en-GB" dirty="0" smtClean="0"/>
              <a:t>There is still a one-to-one correspondence between assembly language and machine code instructions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83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Assembly code instructions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Here are some examples:</a:t>
            </a:r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0520"/>
              </p:ext>
            </p:extLst>
          </p:nvPr>
        </p:nvGraphicFramePr>
        <p:xfrm>
          <a:off x="931735" y="2276197"/>
          <a:ext cx="7382320" cy="383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LDA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Load the value stored in memory location specified by the operand into the accumulator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Store the value in the accumulator in memory location specified by the operand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 the value specified in the operand to the value in the accumulator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CMP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Compare the contents of the accumulator with the contents of the location specified by the operand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35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What does this program do?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78333"/>
          </a:xfrm>
        </p:spPr>
        <p:txBody>
          <a:bodyPr/>
          <a:lstStyle/>
          <a:p>
            <a:pPr marL="2420938" indent="0" defTabSz="492125">
              <a:buNone/>
              <a:tabLst>
                <a:tab pos="438150" algn="l"/>
                <a:tab pos="1262063" algn="l"/>
                <a:tab pos="3048000" algn="l"/>
              </a:tabLst>
            </a:pPr>
            <a:r>
              <a:rPr lang="en-GB" sz="3600" dirty="0" smtClean="0">
                <a:solidFill>
                  <a:srgbClr val="2382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	LDA		13</a:t>
            </a:r>
          </a:p>
          <a:p>
            <a:pPr marL="2420938" indent="0" defTabSz="492125">
              <a:buNone/>
              <a:tabLst>
                <a:tab pos="438150" algn="l"/>
                <a:tab pos="1262063" algn="l"/>
                <a:tab pos="3048000" algn="l"/>
              </a:tabLst>
            </a:pPr>
            <a:r>
              <a:rPr lang="en-GB" sz="3600" dirty="0" smtClean="0">
                <a:solidFill>
                  <a:srgbClr val="2382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	ADD 	14</a:t>
            </a:r>
          </a:p>
          <a:p>
            <a:pPr marL="2420938" indent="0" defTabSz="492125">
              <a:buNone/>
              <a:tabLst>
                <a:tab pos="438150" algn="l"/>
                <a:tab pos="1262063" algn="l"/>
                <a:tab pos="3048000" algn="l"/>
              </a:tabLst>
            </a:pPr>
            <a:r>
              <a:rPr lang="en-GB" sz="3600" dirty="0" smtClean="0">
                <a:solidFill>
                  <a:srgbClr val="2382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	CMP 	15</a:t>
            </a:r>
          </a:p>
          <a:p>
            <a:pPr marL="2420938" indent="0" defTabSz="492125">
              <a:buNone/>
              <a:tabLst>
                <a:tab pos="438150" algn="l"/>
                <a:tab pos="1262063" algn="l"/>
                <a:tab pos="3048000" algn="l"/>
              </a:tabLst>
            </a:pPr>
            <a:r>
              <a:rPr lang="en-GB" sz="3600" dirty="0" smtClean="0">
                <a:solidFill>
                  <a:srgbClr val="2382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	BGT 	6</a:t>
            </a:r>
          </a:p>
          <a:p>
            <a:pPr marL="2420938" indent="0" defTabSz="492125">
              <a:buNone/>
              <a:tabLst>
                <a:tab pos="438150" algn="l"/>
                <a:tab pos="1262063" algn="l"/>
                <a:tab pos="3048000" algn="l"/>
              </a:tabLst>
            </a:pPr>
            <a:r>
              <a:rPr lang="en-GB" sz="3600" dirty="0" smtClean="0">
                <a:solidFill>
                  <a:srgbClr val="2382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	STO 	15</a:t>
            </a:r>
          </a:p>
          <a:p>
            <a:pPr marL="2420938" indent="0" defTabSz="492125">
              <a:buNone/>
              <a:tabLst>
                <a:tab pos="438150" algn="l"/>
                <a:tab pos="1262063" algn="l"/>
                <a:tab pos="3048000" algn="l"/>
              </a:tabLst>
            </a:pPr>
            <a:r>
              <a:rPr lang="en-GB" sz="3600" dirty="0" smtClean="0">
                <a:solidFill>
                  <a:srgbClr val="2382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	STOP</a:t>
            </a:r>
          </a:p>
          <a:p>
            <a:pPr marL="457200" indent="-457200">
              <a:buAutoNum type="arabicPlain" startAt="5"/>
              <a:tabLst>
                <a:tab pos="438150" algn="l"/>
              </a:tabLst>
            </a:pPr>
            <a:endParaRPr lang="en-GB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AutoNum type="arabicPlain" startAt="6"/>
              <a:tabLst>
                <a:tab pos="712788" algn="l"/>
              </a:tabLst>
            </a:pP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8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Assembly language vs machine code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3520" y="2161379"/>
            <a:ext cx="7797230" cy="3453607"/>
          </a:xfrm>
        </p:spPr>
        <p:txBody>
          <a:bodyPr/>
          <a:lstStyle/>
          <a:p>
            <a:r>
              <a:rPr lang="en-GB" dirty="0" smtClean="0"/>
              <a:t>What advantages did assembly code bring to programmers?</a:t>
            </a:r>
          </a:p>
          <a:p>
            <a:r>
              <a:rPr lang="en-GB" dirty="0" smtClean="0"/>
              <a:t>Were there any disadvantages?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81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Assembly language vs machine code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3520" y="2161379"/>
            <a:ext cx="7797230" cy="3453607"/>
          </a:xfrm>
        </p:spPr>
        <p:txBody>
          <a:bodyPr/>
          <a:lstStyle/>
          <a:p>
            <a:r>
              <a:rPr lang="en-GB" dirty="0" smtClean="0"/>
              <a:t>What advantages did assembly code bring to programmers?</a:t>
            </a:r>
          </a:p>
          <a:p>
            <a:pPr marL="268288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Answer: It is much easier to write, understand and debug programs in assembly language</a:t>
            </a:r>
          </a:p>
          <a:p>
            <a:r>
              <a:rPr lang="en-GB" dirty="0" smtClean="0"/>
              <a:t>Were there any disadvantages?</a:t>
            </a:r>
          </a:p>
          <a:p>
            <a:pPr marL="268288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Answer: The assembly code has to be translated into machine code by an </a:t>
            </a:r>
            <a:r>
              <a:rPr lang="en-GB" b="1" dirty="0" smtClean="0">
                <a:solidFill>
                  <a:srgbClr val="FF0000"/>
                </a:solidFill>
              </a:rPr>
              <a:t>assembler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9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High-level languages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166269"/>
          </a:xfrm>
        </p:spPr>
        <p:txBody>
          <a:bodyPr/>
          <a:lstStyle/>
          <a:p>
            <a:r>
              <a:rPr lang="en-GB" dirty="0" smtClean="0"/>
              <a:t>In the 1960s, John Backus and his team at IBM made a giant step for mankind with the invention of FORTRAN, the first high-level language</a:t>
            </a:r>
          </a:p>
          <a:p>
            <a:r>
              <a:rPr lang="en-GB" dirty="0" smtClean="0"/>
              <a:t>FORTRAN statements look like Maths or English: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238296"/>
                </a:solidFill>
              </a:rPr>
              <a:t>x = y – 76</a:t>
            </a:r>
          </a:p>
          <a:p>
            <a:pPr marL="0" indent="0">
              <a:buNone/>
            </a:pPr>
            <a:r>
              <a:rPr lang="en-GB" dirty="0">
                <a:solidFill>
                  <a:srgbClr val="238296"/>
                </a:solidFill>
              </a:rPr>
              <a:t>	</a:t>
            </a:r>
            <a:r>
              <a:rPr lang="en-GB" dirty="0" smtClean="0">
                <a:solidFill>
                  <a:srgbClr val="238296"/>
                </a:solidFill>
              </a:rPr>
              <a:t>if (x .</a:t>
            </a:r>
            <a:r>
              <a:rPr lang="en-GB" dirty="0" err="1" smtClean="0">
                <a:solidFill>
                  <a:srgbClr val="238296"/>
                </a:solidFill>
              </a:rPr>
              <a:t>gt.</a:t>
            </a:r>
            <a:r>
              <a:rPr lang="en-GB" dirty="0" smtClean="0">
                <a:solidFill>
                  <a:srgbClr val="238296"/>
                </a:solidFill>
              </a:rPr>
              <a:t> 0) then </a:t>
            </a:r>
          </a:p>
          <a:p>
            <a:pPr marL="0" indent="0">
              <a:buNone/>
            </a:pPr>
            <a:r>
              <a:rPr lang="en-GB" dirty="0">
                <a:solidFill>
                  <a:srgbClr val="238296"/>
                </a:solidFill>
              </a:rPr>
              <a:t>	</a:t>
            </a:r>
            <a:r>
              <a:rPr lang="en-GB" dirty="0" smtClean="0">
                <a:solidFill>
                  <a:srgbClr val="238296"/>
                </a:solidFill>
              </a:rPr>
              <a:t>	z = </a:t>
            </a:r>
            <a:r>
              <a:rPr lang="en-GB" dirty="0" err="1" smtClean="0">
                <a:solidFill>
                  <a:srgbClr val="238296"/>
                </a:solidFill>
              </a:rPr>
              <a:t>sqrt</a:t>
            </a:r>
            <a:r>
              <a:rPr lang="en-GB" dirty="0" smtClean="0">
                <a:solidFill>
                  <a:srgbClr val="238296"/>
                </a:solidFill>
              </a:rPr>
              <a:t>(x)</a:t>
            </a:r>
          </a:p>
          <a:p>
            <a:pPr marL="0" indent="0">
              <a:buNone/>
            </a:pPr>
            <a:r>
              <a:rPr lang="en-GB" dirty="0">
                <a:solidFill>
                  <a:srgbClr val="238296"/>
                </a:solidFill>
              </a:rPr>
              <a:t>	</a:t>
            </a:r>
            <a:r>
              <a:rPr lang="en-GB" dirty="0" smtClean="0">
                <a:solidFill>
                  <a:srgbClr val="238296"/>
                </a:solidFill>
              </a:rPr>
              <a:t>else </a:t>
            </a:r>
          </a:p>
          <a:p>
            <a:pPr marL="0" indent="0">
              <a:buNone/>
            </a:pPr>
            <a:r>
              <a:rPr lang="en-GB" dirty="0">
                <a:solidFill>
                  <a:srgbClr val="238296"/>
                </a:solidFill>
              </a:rPr>
              <a:t>	</a:t>
            </a:r>
            <a:r>
              <a:rPr lang="en-GB" dirty="0" smtClean="0">
                <a:solidFill>
                  <a:srgbClr val="238296"/>
                </a:solidFill>
              </a:rPr>
              <a:t>	print *. x, “ is negative”</a:t>
            </a:r>
            <a:endParaRPr lang="en-GB" dirty="0">
              <a:solidFill>
                <a:srgbClr val="238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0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Imperative high-level languages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30861"/>
          </a:xfrm>
        </p:spPr>
        <p:txBody>
          <a:bodyPr/>
          <a:lstStyle/>
          <a:p>
            <a:r>
              <a:rPr lang="en-GB" dirty="0" smtClean="0"/>
              <a:t>An </a:t>
            </a:r>
            <a:r>
              <a:rPr lang="en-GB" b="1" dirty="0" smtClean="0">
                <a:solidFill>
                  <a:srgbClr val="238296"/>
                </a:solidFill>
              </a:rPr>
              <a:t>imperative high-level language </a:t>
            </a:r>
            <a:r>
              <a:rPr lang="en-GB" dirty="0" smtClean="0"/>
              <a:t>consists of commands for the computer to perform</a:t>
            </a:r>
          </a:p>
          <a:p>
            <a:r>
              <a:rPr lang="en-GB" dirty="0" smtClean="0"/>
              <a:t>This is in contrast to a </a:t>
            </a:r>
            <a:r>
              <a:rPr lang="en-GB" b="1" dirty="0" smtClean="0">
                <a:solidFill>
                  <a:srgbClr val="238296"/>
                </a:solidFill>
              </a:rPr>
              <a:t>declarative language </a:t>
            </a:r>
            <a:r>
              <a:rPr lang="en-GB" dirty="0" smtClean="0"/>
              <a:t>which focuses on what the program should do without listing the steps needed to achieve the result</a:t>
            </a:r>
          </a:p>
          <a:p>
            <a:r>
              <a:rPr lang="en-GB" dirty="0" smtClean="0"/>
              <a:t>Database </a:t>
            </a:r>
            <a:r>
              <a:rPr lang="en-GB" dirty="0"/>
              <a:t>query languages such as </a:t>
            </a:r>
            <a:r>
              <a:rPr lang="en-GB" dirty="0" smtClean="0"/>
              <a:t>SQL are declarative languages</a:t>
            </a:r>
          </a:p>
          <a:p>
            <a:r>
              <a:rPr lang="en-GB" dirty="0" smtClean="0"/>
              <a:t>How many imperative languages can you name?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0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Why high-level?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Languages such as FORTRAN, Pascal, Delphi, Visual BASIC and Python are called high-level languages</a:t>
            </a:r>
          </a:p>
          <a:p>
            <a:r>
              <a:rPr lang="en-GB" dirty="0" smtClean="0"/>
              <a:t>This implies that the programmer can think and code in terms of algorithms rather than worrying about how the computer will execute each tiny step</a:t>
            </a:r>
          </a:p>
          <a:p>
            <a:r>
              <a:rPr lang="en-GB" dirty="0" smtClean="0"/>
              <a:t>This is an example of </a:t>
            </a:r>
            <a:r>
              <a:rPr lang="en-GB" b="1" dirty="0" smtClean="0">
                <a:solidFill>
                  <a:srgbClr val="238296"/>
                </a:solidFill>
              </a:rPr>
              <a:t>abstraction</a:t>
            </a:r>
            <a:endParaRPr lang="en-GB" b="1" dirty="0">
              <a:solidFill>
                <a:srgbClr val="238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8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/>
              <a:t>Be aware of the </a:t>
            </a:r>
            <a:r>
              <a:rPr lang="en-GB" dirty="0" smtClean="0"/>
              <a:t>classification of </a:t>
            </a:r>
            <a:r>
              <a:rPr lang="en-GB" dirty="0"/>
              <a:t>programming languages </a:t>
            </a:r>
            <a:r>
              <a:rPr lang="en-GB" dirty="0" smtClean="0"/>
              <a:t>into </a:t>
            </a:r>
            <a:r>
              <a:rPr lang="en-GB" dirty="0"/>
              <a:t>low- and high-level languages</a:t>
            </a:r>
          </a:p>
          <a:p>
            <a:pPr lvl="0"/>
            <a:r>
              <a:rPr lang="en-GB" dirty="0"/>
              <a:t>Describe low-level languages: machine-code and assembly language</a:t>
            </a:r>
          </a:p>
          <a:p>
            <a:pPr lvl="0"/>
            <a:r>
              <a:rPr lang="en-GB" dirty="0"/>
              <a:t>Explain the term ‘imperative high-level language’ and its relationship to low-level programming</a:t>
            </a:r>
          </a:p>
          <a:p>
            <a:pPr lvl="0"/>
            <a:r>
              <a:rPr lang="en-GB" dirty="0"/>
              <a:t>Understand the advantages and disadvantages of machine-code and assembly language programming compared with high-level programming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86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3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do the questions in </a:t>
            </a:r>
            <a:r>
              <a:rPr lang="en-GB" b="1" dirty="0" smtClean="0"/>
              <a:t>Task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87058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4300"/>
              </a:lnSpc>
            </a:pPr>
            <a:r>
              <a:rPr lang="en-GB" dirty="0" smtClean="0"/>
              <a:t>Translating high-level language statements into machine code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399123"/>
            <a:ext cx="7797230" cy="3453607"/>
          </a:xfrm>
        </p:spPr>
        <p:txBody>
          <a:bodyPr/>
          <a:lstStyle/>
          <a:p>
            <a:r>
              <a:rPr lang="en-GB" dirty="0" smtClean="0"/>
              <a:t>A high-level program has to be converted into machine code before it can be executed</a:t>
            </a:r>
          </a:p>
          <a:p>
            <a:r>
              <a:rPr lang="en-GB" dirty="0" smtClean="0"/>
              <a:t>Assembly language instructions have a one-to-one relationship with machine code</a:t>
            </a:r>
          </a:p>
          <a:p>
            <a:pPr lvl="1"/>
            <a:r>
              <a:rPr lang="en-GB" dirty="0" smtClean="0"/>
              <a:t>Is this true of high-level languages?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833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4300"/>
              </a:lnSpc>
            </a:pPr>
            <a:r>
              <a:rPr lang="en-GB" dirty="0" smtClean="0"/>
              <a:t>Advantages of high-level vs  low-level languages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399123"/>
            <a:ext cx="7797230" cy="3855373"/>
          </a:xfrm>
        </p:spPr>
        <p:txBody>
          <a:bodyPr/>
          <a:lstStyle/>
          <a:p>
            <a:r>
              <a:rPr lang="en-GB" dirty="0" smtClean="0"/>
              <a:t>Much easier and faster to write, debug and maintain programs</a:t>
            </a:r>
          </a:p>
          <a:p>
            <a:r>
              <a:rPr lang="en-GB" dirty="0" smtClean="0"/>
              <a:t>Different high-level languages have been written specifically for different types of problem</a:t>
            </a:r>
          </a:p>
          <a:p>
            <a:pPr lvl="1"/>
            <a:r>
              <a:rPr lang="en-GB" dirty="0" smtClean="0"/>
              <a:t>Can you think of an example?</a:t>
            </a:r>
          </a:p>
          <a:p>
            <a:r>
              <a:rPr lang="en-GB" dirty="0" smtClean="0"/>
              <a:t>High-level language  programs are </a:t>
            </a:r>
            <a:r>
              <a:rPr lang="en-GB" dirty="0" smtClean="0">
                <a:solidFill>
                  <a:srgbClr val="238296"/>
                </a:solidFill>
              </a:rPr>
              <a:t>portable </a:t>
            </a:r>
            <a:r>
              <a:rPr lang="en-GB" dirty="0" smtClean="0"/>
              <a:t>– a program written for one type of computer can be recompiled for a different type of computer </a:t>
            </a:r>
            <a:endParaRPr lang="en-GB" dirty="0">
              <a:solidFill>
                <a:srgbClr val="238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4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4300"/>
              </a:lnSpc>
            </a:pPr>
            <a:r>
              <a:rPr lang="en-GB" dirty="0" smtClean="0"/>
              <a:t>Disadvantages of high-level vs  low-level languages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399123"/>
            <a:ext cx="7797230" cy="3855373"/>
          </a:xfrm>
        </p:spPr>
        <p:txBody>
          <a:bodyPr/>
          <a:lstStyle/>
          <a:p>
            <a:r>
              <a:rPr lang="en-GB" dirty="0" smtClean="0"/>
              <a:t>The object code (compiled or interpreted code) may run slower than assembly code or machine code</a:t>
            </a:r>
          </a:p>
          <a:p>
            <a:r>
              <a:rPr lang="en-GB" dirty="0" smtClean="0"/>
              <a:t>The object code may occupy more space in RAM – which can be a problem in embedded systems with a small amount of memory</a:t>
            </a:r>
          </a:p>
          <a:p>
            <a:r>
              <a:rPr lang="en-GB" dirty="0" smtClean="0"/>
              <a:t>Most high-level languages do not have statements to allow the programmer to manipulate individual bits – essential in some applications, e.g. device drivers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61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Plenary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Hardware and software have come a long way since 1943!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The computer system in Apollo 11 that landed men on the moon in 1969 had 64KB of memory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The electronics were more basic than in modern toasters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9302" y="3794023"/>
            <a:ext cx="4845054" cy="305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8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743" t="4058" r="1470" b="6615"/>
          <a:stretch/>
        </p:blipFill>
        <p:spPr>
          <a:xfrm>
            <a:off x="9525" y="657225"/>
            <a:ext cx="9134475" cy="62007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05655" y="5621108"/>
            <a:ext cx="7816470" cy="67077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First programmable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computer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9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Colossus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Colossus Mark 1 was developed by Tommy Flowers and built at Bletchley Park in 1943</a:t>
            </a:r>
          </a:p>
          <a:p>
            <a:r>
              <a:rPr lang="en-GB" dirty="0" smtClean="0"/>
              <a:t>Input was a continuous loop of paper tape with 20,000 5-bit characters</a:t>
            </a:r>
          </a:p>
          <a:p>
            <a:r>
              <a:rPr lang="en-GB" dirty="0" smtClean="0"/>
              <a:t>It was programmed using switches and plug panels</a:t>
            </a:r>
          </a:p>
          <a:p>
            <a:r>
              <a:rPr lang="en-GB" dirty="0" smtClean="0"/>
              <a:t>Output was an indicator lamp panel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47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Bletchley Park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39421"/>
          </a:xfrm>
        </p:spPr>
        <p:txBody>
          <a:bodyPr/>
          <a:lstStyle/>
          <a:p>
            <a:r>
              <a:rPr lang="en-GB" dirty="0" smtClean="0"/>
              <a:t>Alan Turing and his colleagues used the Colossus to break the Enigma Code used by the Germans in the Second World War</a:t>
            </a:r>
          </a:p>
          <a:p>
            <a:r>
              <a:rPr lang="en-GB" dirty="0" smtClean="0"/>
              <a:t>The code used a </a:t>
            </a:r>
            <a:r>
              <a:rPr lang="en-GB" dirty="0" err="1" smtClean="0"/>
              <a:t>Vernam</a:t>
            </a:r>
            <a:r>
              <a:rPr lang="en-GB" dirty="0" smtClean="0"/>
              <a:t>-type cipher and the key changed every day</a:t>
            </a:r>
          </a:p>
          <a:p>
            <a:r>
              <a:rPr lang="en-GB" dirty="0" smtClean="0"/>
              <a:t>The ciphertext was read in from the paper tape</a:t>
            </a:r>
          </a:p>
          <a:p>
            <a:pPr lvl="1"/>
            <a:r>
              <a:rPr lang="en-GB" dirty="0" smtClean="0"/>
              <a:t>The urgency of the situation led to Britain’s best brains being recruited to develop both the hardware and the software to solve the problem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21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078" y="2488485"/>
            <a:ext cx="2442008" cy="381370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Late 1940s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By the late 1940s there were still only a handful of computers around, used by large companies for commercial applications such as payroll</a:t>
            </a:r>
          </a:p>
          <a:p>
            <a:pPr lvl="1"/>
            <a:r>
              <a:rPr lang="en-GB" dirty="0" smtClean="0"/>
              <a:t>These early computers had limited memory, </a:t>
            </a:r>
            <a:br>
              <a:rPr lang="en-GB" dirty="0" smtClean="0"/>
            </a:br>
            <a:r>
              <a:rPr lang="en-GB" dirty="0" smtClean="0"/>
              <a:t>with each memory cell consisting of a </a:t>
            </a:r>
            <a:br>
              <a:rPr lang="en-GB" dirty="0" smtClean="0"/>
            </a:br>
            <a:r>
              <a:rPr lang="en-GB" dirty="0" smtClean="0"/>
              <a:t>vacuum tube the size of a light bulb</a:t>
            </a:r>
          </a:p>
          <a:p>
            <a:pPr lvl="1"/>
            <a:r>
              <a:rPr lang="en-GB" dirty="0" smtClean="0"/>
              <a:t>They had a control unit and an accumulator </a:t>
            </a:r>
            <a:br>
              <a:rPr lang="en-GB" dirty="0" smtClean="0"/>
            </a:br>
            <a:r>
              <a:rPr lang="en-GB" dirty="0" smtClean="0"/>
              <a:t>where instructions were carried out</a:t>
            </a:r>
          </a:p>
          <a:p>
            <a:pPr lvl="1"/>
            <a:r>
              <a:rPr lang="en-GB" dirty="0" smtClean="0"/>
              <a:t>They were programmed using machine code, </a:t>
            </a:r>
            <a:br>
              <a:rPr lang="en-GB" dirty="0" smtClean="0"/>
            </a:br>
            <a:r>
              <a:rPr lang="en-GB" dirty="0" smtClean="0"/>
              <a:t>entered using a series of switches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857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Machine code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85725"/>
          </a:xfrm>
        </p:spPr>
        <p:txBody>
          <a:bodyPr/>
          <a:lstStyle/>
          <a:p>
            <a:r>
              <a:rPr lang="en-GB" dirty="0" smtClean="0"/>
              <a:t>In machine code, a typical instruction holds an operation code (</a:t>
            </a:r>
            <a:r>
              <a:rPr lang="en-GB" b="1" dirty="0" smtClean="0">
                <a:solidFill>
                  <a:srgbClr val="238296"/>
                </a:solidFill>
              </a:rPr>
              <a:t>opcode</a:t>
            </a:r>
            <a:r>
              <a:rPr lang="en-GB" dirty="0" smtClean="0"/>
              <a:t>) in the first few bits and an </a:t>
            </a:r>
            <a:r>
              <a:rPr lang="en-GB" b="1" dirty="0" smtClean="0">
                <a:solidFill>
                  <a:srgbClr val="238296"/>
                </a:solidFill>
              </a:rPr>
              <a:t>operand </a:t>
            </a:r>
            <a:r>
              <a:rPr lang="en-GB" dirty="0" smtClean="0"/>
              <a:t>in the rest of the bits</a:t>
            </a:r>
          </a:p>
          <a:p>
            <a:r>
              <a:rPr lang="en-GB" dirty="0" smtClean="0"/>
              <a:t>Nowadays computers typically use 16, 24, 32 or 64 bits for a machine code instruction</a:t>
            </a:r>
          </a:p>
          <a:p>
            <a:pPr lvl="1"/>
            <a:r>
              <a:rPr lang="en-GB" dirty="0" smtClean="0"/>
              <a:t>How many different instructions are possible using 8 bits for the opcode?</a:t>
            </a:r>
          </a:p>
          <a:p>
            <a:pPr lvl="1"/>
            <a:r>
              <a:rPr lang="en-GB" dirty="0" smtClean="0"/>
              <a:t>What is the largest value of the operand that can be held in 16 bits?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72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An instruction set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instruction set of a computer is all the instructions that it can understand and execute</a:t>
            </a:r>
          </a:p>
          <a:p>
            <a:r>
              <a:rPr lang="en-GB" dirty="0" smtClean="0"/>
              <a:t>If each instruction is held in 8 bits, with 4 bits for the opcode and 4 bits for the operand, the computer can execute 16 different instructions</a:t>
            </a:r>
          </a:p>
          <a:p>
            <a:r>
              <a:rPr lang="en-GB" dirty="0" smtClean="0"/>
              <a:t>The operand can be either an actual value or the address in memory where the value is held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37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43625"/>
              </p:ext>
            </p:extLst>
          </p:nvPr>
        </p:nvGraphicFramePr>
        <p:xfrm>
          <a:off x="921501" y="2288150"/>
          <a:ext cx="7382320" cy="383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Load the value stored in memory location specified by the operand into the accumulator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68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</p:spPr>
        <p:txBody>
          <a:bodyPr/>
          <a:lstStyle/>
          <a:p>
            <a:r>
              <a:rPr lang="en-GB" dirty="0" smtClean="0"/>
              <a:t>Opcodes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636685"/>
          </a:xfrm>
        </p:spPr>
        <p:txBody>
          <a:bodyPr/>
          <a:lstStyle/>
          <a:p>
            <a:r>
              <a:rPr lang="en-GB" dirty="0" smtClean="0"/>
              <a:t>Can you think of some other useful instructions?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859531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4</Template>
  <TotalTime>3342</TotalTime>
  <Words>1034</Words>
  <Application>Microsoft Office PowerPoint</Application>
  <PresentationFormat>On-screen Show (4:3)</PresentationFormat>
  <Paragraphs>129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Consolas</vt:lpstr>
      <vt:lpstr>Corbel</vt:lpstr>
      <vt:lpstr>Museo 100</vt:lpstr>
      <vt:lpstr>Museo 500</vt:lpstr>
      <vt:lpstr>Museo 700</vt:lpstr>
      <vt:lpstr>Museo 900</vt:lpstr>
      <vt:lpstr>Museo900-Regular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 Heathcote</cp:lastModifiedBy>
  <cp:revision>85</cp:revision>
  <dcterms:created xsi:type="dcterms:W3CDTF">2015-09-10T08:50:51Z</dcterms:created>
  <dcterms:modified xsi:type="dcterms:W3CDTF">2016-01-07T08:28:00Z</dcterms:modified>
</cp:coreProperties>
</file>