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8" r:id="rId2"/>
    <p:sldId id="312" r:id="rId3"/>
    <p:sldId id="313" r:id="rId4"/>
    <p:sldId id="314" r:id="rId5"/>
    <p:sldId id="315" r:id="rId6"/>
    <p:sldId id="316" r:id="rId7"/>
    <p:sldId id="317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Procedures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384839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Introduction to Procedures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As we start writing larger programs with more and more lines of code, finding errors and editing the code can become more and more difficult.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We can get lost in the hundreds of lines of code.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To over come this, ‘sensible programmers’ make use of procedures.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9495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2217659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Procedures in Python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A procedure can be thought of as a mini program or a subroutine.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It sits in the background waiting to be called.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</p:txBody>
      </p:sp>
      <p:sp>
        <p:nvSpPr>
          <p:cNvPr id="5" name="Vertical Scroll 4"/>
          <p:cNvSpPr/>
          <p:nvPr/>
        </p:nvSpPr>
        <p:spPr>
          <a:xfrm>
            <a:off x="683568" y="3645024"/>
            <a:ext cx="3744416" cy="2520280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i="1" dirty="0" smtClean="0"/>
              <a:t>#Main Program:</a:t>
            </a:r>
          </a:p>
          <a:p>
            <a:endParaRPr lang="en-GB" sz="1100" dirty="0" smtClean="0"/>
          </a:p>
          <a:p>
            <a:endParaRPr lang="en-GB" sz="1100" dirty="0"/>
          </a:p>
          <a:p>
            <a:r>
              <a:rPr lang="en-GB" sz="1100" dirty="0" smtClean="0"/>
              <a:t>Print(“Welcome to the 10 Times Table”)</a:t>
            </a:r>
          </a:p>
          <a:p>
            <a:r>
              <a:rPr lang="en-GB" sz="1100" b="1" dirty="0" err="1"/>
              <a:t>t</a:t>
            </a:r>
            <a:r>
              <a:rPr lang="en-GB" sz="1100" b="1" dirty="0" err="1" smtClean="0"/>
              <a:t>imestable</a:t>
            </a:r>
            <a:r>
              <a:rPr lang="en-GB" sz="1100" b="1" dirty="0" smtClean="0"/>
              <a:t>()</a:t>
            </a:r>
          </a:p>
          <a:p>
            <a:endParaRPr lang="en-GB" sz="1100" dirty="0" smtClean="0"/>
          </a:p>
          <a:p>
            <a:r>
              <a:rPr lang="en-GB" sz="1100" dirty="0" smtClean="0"/>
              <a:t>#program ends</a:t>
            </a:r>
          </a:p>
          <a:p>
            <a:r>
              <a:rPr lang="en-GB" sz="1100" dirty="0" smtClean="0"/>
              <a:t>input()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7" name="Vertical Scroll 6"/>
          <p:cNvSpPr/>
          <p:nvPr/>
        </p:nvSpPr>
        <p:spPr>
          <a:xfrm>
            <a:off x="4862587" y="3645024"/>
            <a:ext cx="3744416" cy="1495200"/>
          </a:xfrm>
          <a:prstGeom prst="verticalScroll">
            <a:avLst>
              <a:gd name="adj" fmla="val 1765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1100" i="1" dirty="0" smtClean="0"/>
          </a:p>
          <a:p>
            <a:r>
              <a:rPr lang="en-GB" sz="1100" i="1" dirty="0" smtClean="0"/>
              <a:t>#times table procedure:</a:t>
            </a:r>
          </a:p>
          <a:p>
            <a:endParaRPr lang="en-GB" sz="1100" dirty="0" smtClean="0"/>
          </a:p>
          <a:p>
            <a:r>
              <a:rPr lang="en-GB" sz="1100" dirty="0" err="1" smtClean="0"/>
              <a:t>def</a:t>
            </a:r>
            <a:r>
              <a:rPr lang="en-GB" sz="1100" dirty="0" smtClean="0"/>
              <a:t> </a:t>
            </a:r>
            <a:r>
              <a:rPr lang="en-GB" sz="1100" b="1" dirty="0" err="1" smtClean="0"/>
              <a:t>timestable</a:t>
            </a:r>
            <a:r>
              <a:rPr lang="en-GB" sz="1100" b="1" dirty="0" smtClean="0"/>
              <a:t>()</a:t>
            </a:r>
            <a:r>
              <a:rPr lang="en-GB" sz="1100" dirty="0" smtClean="0"/>
              <a:t>:</a:t>
            </a:r>
          </a:p>
          <a:p>
            <a:r>
              <a:rPr lang="en-GB" sz="1100" dirty="0"/>
              <a:t> </a:t>
            </a:r>
            <a:r>
              <a:rPr lang="en-GB" sz="1100" dirty="0" smtClean="0"/>
              <a:t>            for x in range(10)</a:t>
            </a:r>
          </a:p>
          <a:p>
            <a:r>
              <a:rPr lang="en-GB" sz="1100" dirty="0"/>
              <a:t>	</a:t>
            </a:r>
            <a:r>
              <a:rPr lang="en-GB" sz="1100" dirty="0" smtClean="0"/>
              <a:t>print(x, “times 10 is”, x*10)</a:t>
            </a:r>
            <a:endParaRPr lang="en-GB" sz="1100" dirty="0"/>
          </a:p>
          <a:p>
            <a:pPr algn="ctr"/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707904" y="4276128"/>
            <a:ext cx="1368152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0192718">
            <a:off x="4007209" y="4562983"/>
            <a:ext cx="99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Calling the</a:t>
            </a:r>
          </a:p>
          <a:p>
            <a:r>
              <a:rPr lang="en-GB" sz="1200" dirty="0" smtClean="0"/>
              <a:t>Procedure</a:t>
            </a:r>
            <a:endParaRPr lang="en-GB" sz="12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4153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456847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Setting up a Procedure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Procedures sit at the top of our code.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The are declared using the ‘</a:t>
            </a:r>
            <a:r>
              <a:rPr lang="en-GB" sz="2000" b="1" dirty="0" err="1" smtClean="0"/>
              <a:t>def</a:t>
            </a:r>
            <a:r>
              <a:rPr lang="en-GB" sz="2000" dirty="0" smtClean="0"/>
              <a:t>’ command.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They are then given a name.</a:t>
            </a:r>
          </a:p>
          <a:p>
            <a:pPr marL="0" indent="0">
              <a:buNone/>
            </a:pPr>
            <a:r>
              <a:rPr lang="en-GB" sz="2000" dirty="0" smtClean="0"/>
              <a:t>E.G.:</a:t>
            </a:r>
          </a:p>
          <a:p>
            <a:pPr marL="0" indent="0" algn="ctr">
              <a:buNone/>
            </a:pPr>
            <a:r>
              <a:rPr lang="en-GB" sz="2000" b="1" dirty="0" err="1" smtClean="0"/>
              <a:t>def</a:t>
            </a:r>
            <a:r>
              <a:rPr lang="en-GB" sz="2000" b="1" dirty="0" smtClean="0"/>
              <a:t> </a:t>
            </a:r>
            <a:r>
              <a:rPr lang="en-GB" sz="2000" dirty="0" smtClean="0"/>
              <a:t>procedure1():</a:t>
            </a: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The code for the procedure is then written ‘indented’ underneath.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28184" y="3455407"/>
            <a:ext cx="151216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Notice the brackets and colon!</a:t>
            </a:r>
            <a:endParaRPr lang="en-GB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5796136" y="3917072"/>
            <a:ext cx="432048" cy="59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7114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757138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An Example of a Procedure</a:t>
            </a:r>
          </a:p>
          <a:p>
            <a:pPr marL="0" indent="0">
              <a:buNone/>
            </a:pPr>
            <a:endParaRPr lang="en-GB" sz="2000" dirty="0" smtClean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065518"/>
            <a:ext cx="5701121" cy="174294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9" name="Straight Arrow Connector 8"/>
          <p:cNvCxnSpPr/>
          <p:nvPr/>
        </p:nvCxnSpPr>
        <p:spPr>
          <a:xfrm flipH="1">
            <a:off x="4499992" y="2945934"/>
            <a:ext cx="72008" cy="1119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31704" y="2555878"/>
            <a:ext cx="181331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The Procedure</a:t>
            </a:r>
            <a:endParaRPr lang="en-GB" dirty="0"/>
          </a:p>
        </p:txBody>
      </p:sp>
      <p:cxnSp>
        <p:nvCxnSpPr>
          <p:cNvPr id="13" name="Straight Arrow Connector 12"/>
          <p:cNvCxnSpPr>
            <a:stCxn id="14" idx="2"/>
          </p:cNvCxnSpPr>
          <p:nvPr/>
        </p:nvCxnSpPr>
        <p:spPr>
          <a:xfrm>
            <a:off x="1612945" y="4600471"/>
            <a:ext cx="1104446" cy="556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6712" y="4231139"/>
            <a:ext cx="221246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The Main Program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616223" y="2065938"/>
            <a:ext cx="3321664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/>
              <a:t>When programs with procedures are run, the procedures are ignored and the main program is executed.</a:t>
            </a:r>
          </a:p>
          <a:p>
            <a:endParaRPr lang="en-GB" sz="1200" dirty="0"/>
          </a:p>
          <a:p>
            <a:r>
              <a:rPr lang="en-GB" sz="1200" dirty="0" smtClean="0"/>
              <a:t>When a procedure is called in the main program, the procedure is executed.</a:t>
            </a:r>
          </a:p>
          <a:p>
            <a:endParaRPr lang="en-GB" sz="1200" dirty="0"/>
          </a:p>
          <a:p>
            <a:r>
              <a:rPr lang="en-GB" sz="1200" dirty="0" smtClean="0"/>
              <a:t>After the lines of code in the procedure are executed, the main program is resumed.</a:t>
            </a:r>
            <a:endParaRPr lang="en-GB" sz="1200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0206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243845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Local Variables and Procedures</a:t>
            </a:r>
          </a:p>
          <a:p>
            <a:pPr marL="0" indent="0">
              <a:buNone/>
            </a:pPr>
            <a:r>
              <a:rPr lang="en-GB" sz="2000" dirty="0"/>
              <a:t>In programing there are two main classifications of variables:</a:t>
            </a:r>
          </a:p>
          <a:p>
            <a:pPr marL="0" indent="0" algn="ctr">
              <a:buNone/>
            </a:pPr>
            <a:r>
              <a:rPr lang="en-GB" sz="2000" b="1" dirty="0"/>
              <a:t>Global</a:t>
            </a:r>
            <a:r>
              <a:rPr lang="en-GB" sz="2000" dirty="0"/>
              <a:t> and </a:t>
            </a:r>
            <a:r>
              <a:rPr lang="en-GB" sz="2000" b="1" dirty="0"/>
              <a:t>Local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endParaRPr lang="en-GB" sz="1050" dirty="0"/>
          </a:p>
          <a:p>
            <a:pPr marL="0" indent="0">
              <a:buNone/>
            </a:pPr>
            <a:r>
              <a:rPr lang="en-GB" sz="2000" dirty="0" smtClean="0"/>
              <a:t>A global variables is one which is defined in the main program.</a:t>
            </a:r>
          </a:p>
          <a:p>
            <a:pPr marL="0" indent="0">
              <a:buNone/>
            </a:pPr>
            <a:r>
              <a:rPr lang="en-GB" sz="2000" dirty="0" smtClean="0"/>
              <a:t>A local variable is one which is defined in the procedure / function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017" y="4663226"/>
            <a:ext cx="2129216" cy="14300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510" y="4739017"/>
            <a:ext cx="2142333" cy="127848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464313" y="4743632"/>
            <a:ext cx="180530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Local Variable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199604" y="5364502"/>
            <a:ext cx="195438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Global Variable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9615" y="4923683"/>
            <a:ext cx="532442" cy="60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153985" y="5571167"/>
            <a:ext cx="214746" cy="26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6081" y="3689678"/>
            <a:ext cx="2088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Here the local variable is being printed (due to the procedure call).</a:t>
            </a:r>
          </a:p>
          <a:p>
            <a:endParaRPr lang="en-GB" sz="1400" dirty="0" smtClean="0"/>
          </a:p>
          <a:p>
            <a:r>
              <a:rPr lang="en-GB" sz="1400" dirty="0" smtClean="0"/>
              <a:t>Then the global variable is being printed (due to the print statement).</a:t>
            </a:r>
            <a:endParaRPr lang="en-GB" sz="1400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5498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827" y="1308800"/>
            <a:ext cx="8477661" cy="232235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Local Variables and Procedures</a:t>
            </a:r>
          </a:p>
          <a:p>
            <a:pPr marL="0" indent="0">
              <a:buNone/>
            </a:pPr>
            <a:r>
              <a:rPr lang="en-GB" sz="2000" dirty="0" smtClean="0"/>
              <a:t>In programing there are two main classifications of variables:</a:t>
            </a:r>
          </a:p>
          <a:p>
            <a:pPr marL="0" indent="0" algn="ctr">
              <a:buNone/>
            </a:pPr>
            <a:r>
              <a:rPr lang="en-GB" sz="2000" b="1" dirty="0" smtClean="0"/>
              <a:t>Global</a:t>
            </a:r>
            <a:r>
              <a:rPr lang="en-GB" sz="2000" dirty="0" smtClean="0"/>
              <a:t> and </a:t>
            </a:r>
            <a:r>
              <a:rPr lang="en-GB" sz="2000" b="1" dirty="0" smtClean="0"/>
              <a:t>Local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000" dirty="0" smtClean="0"/>
              <a:t>If a procedure / function doesn’t assign its own variable, the function will use the global variable: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5489" y="3861048"/>
            <a:ext cx="195438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Global Variable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627784" y="5075742"/>
            <a:ext cx="195438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Global Variable</a:t>
            </a:r>
            <a:endParaRPr lang="en-GB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82165" y="5282407"/>
            <a:ext cx="214746" cy="26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6827" y="3631156"/>
            <a:ext cx="20882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Here a global variable is being assigned (as the assignment is being done in the main program)</a:t>
            </a:r>
          </a:p>
          <a:p>
            <a:endParaRPr lang="en-GB" sz="1400" dirty="0"/>
          </a:p>
          <a:p>
            <a:r>
              <a:rPr lang="en-GB" sz="1400" dirty="0" smtClean="0"/>
              <a:t>Then, as the procedure / function doesn’t assign its own variable, it uses the global variable </a:t>
            </a:r>
            <a:r>
              <a:rPr lang="en-GB" sz="1400" b="1" dirty="0" smtClean="0"/>
              <a:t>‘s’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818" y="4286416"/>
            <a:ext cx="2478636" cy="148131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1" name="Straight Arrow Connector 10"/>
          <p:cNvCxnSpPr/>
          <p:nvPr/>
        </p:nvCxnSpPr>
        <p:spPr>
          <a:xfrm flipH="1">
            <a:off x="6477497" y="4290612"/>
            <a:ext cx="415258" cy="253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695" y="4679614"/>
            <a:ext cx="1549736" cy="84198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Procedures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7505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400</Words>
  <Application>Microsoft Office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Procedures</vt:lpstr>
      <vt:lpstr>Procedures</vt:lpstr>
      <vt:lpstr>Procedures</vt:lpstr>
      <vt:lpstr>Procedures</vt:lpstr>
      <vt:lpstr>Procedures</vt:lpstr>
      <vt:lpstr>Procedures</vt:lpstr>
      <vt:lpstr>Procedures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166</cp:revision>
  <cp:lastPrinted>2016-10-18T07:43:41Z</cp:lastPrinted>
  <dcterms:created xsi:type="dcterms:W3CDTF">2013-09-11T18:04:43Z</dcterms:created>
  <dcterms:modified xsi:type="dcterms:W3CDTF">2017-07-02T10:44:38Z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