
<file path=[Content_Types].xml><?xml version="1.0" encoding="utf-8"?>
<Types xmlns="http://schemas.openxmlformats.org/package/2006/content-types">
  <Default Extension="fntdata" ContentType="application/x-fontdata"/>
  <Default Extension="gif" ContentType="image/gi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Quicksand" pitchFamily="2" charset="77"/>
      <p:regular r:id="rId23"/>
      <p:bold r:id="rId24"/>
    </p:embeddedFont>
    <p:embeddedFont>
      <p:font typeface="Quicksand Medium" pitchFamily="2" charset="77"/>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snapToObjects="1">
      <p:cViewPr varScale="1">
        <p:scale>
          <a:sx n="146" d="100"/>
          <a:sy n="146" d="100"/>
        </p:scale>
        <p:origin x="6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ce.io/og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music-sheet-music-piano-sheet-music-65659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pixabay.com/vectors/book-cook-eat-food-kitchen-recipe-1292854/" TargetMode="External"/><Relationship Id="rId4" Type="http://schemas.openxmlformats.org/officeDocument/2006/relationships/hyperlink" Target="https://commons.wikimedia.org/wiki/File:Carpenters_with_furniture_assembly_instructions.jp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vectors/explosion-detonation-blast-burst-14790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vectors/keyboard-piano-notes-treble-clef-31074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5ea948baa0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latin typeface="Quicksand"/>
                <a:ea typeface="Quicksand"/>
                <a:cs typeface="Quicksand"/>
                <a:sym typeface="Quicksand"/>
              </a:rPr>
              <a:t>Last updated:10/08/2021</a:t>
            </a:r>
            <a:endParaRPr sz="1000">
              <a:latin typeface="Quicksand"/>
              <a:ea typeface="Quicksand"/>
              <a:cs typeface="Quicksand"/>
              <a:sym typeface="Quicksand"/>
            </a:endParaRPr>
          </a:p>
          <a:p>
            <a:pPr marL="0" lvl="0" indent="0" algn="l" rtl="0">
              <a:lnSpc>
                <a:spcPct val="115000"/>
              </a:lnSpc>
              <a:spcBef>
                <a:spcPts val="0"/>
              </a:spcBef>
              <a:spcAft>
                <a:spcPts val="0"/>
              </a:spcAft>
              <a:buNone/>
            </a:pPr>
            <a:endParaRPr sz="1000">
              <a:latin typeface="Quicksand"/>
              <a:ea typeface="Quicksand"/>
              <a:cs typeface="Quicksand"/>
              <a:sym typeface="Quicksand"/>
            </a:endParaRPr>
          </a:p>
          <a:p>
            <a:pPr marL="0" lvl="0" indent="0" algn="l" rtl="0">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3"/>
              </a:rPr>
              <a:t>ncce.io/ogl</a:t>
            </a:r>
            <a:r>
              <a:rPr lang="en-GB" sz="1000">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fc0d0df3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fc0d0df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ffc0d0df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ffc0d0df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ffc0d0df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ffc0d0df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ffc0d0df3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ffc0d0df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Define the term sequencing to the learners. Ask them to think about where they might have seen sequencing before that isn’t related to computers. Three examples on the images: music scores, cooking recipes, furniture and lego assembly instructions</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Sheet music image source: </a:t>
            </a:r>
            <a:r>
              <a:rPr lang="en-GB" u="sng">
                <a:solidFill>
                  <a:schemeClr val="hlink"/>
                </a:solidFill>
                <a:latin typeface="Quicksand"/>
                <a:ea typeface="Quicksand"/>
                <a:cs typeface="Quicksand"/>
                <a:sym typeface="Quicksand"/>
                <a:hlinkClick r:id="rId3"/>
              </a:rPr>
              <a:t>https://pixabay.com/photos/music-sheet-music-piano-sheet-music-656593/</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Furniture assembly image source: </a:t>
            </a:r>
            <a:r>
              <a:rPr lang="en-GB" u="sng">
                <a:solidFill>
                  <a:schemeClr val="hlink"/>
                </a:solidFill>
                <a:latin typeface="Quicksand"/>
                <a:ea typeface="Quicksand"/>
                <a:cs typeface="Quicksand"/>
                <a:sym typeface="Quicksand"/>
                <a:hlinkClick r:id="rId4"/>
              </a:rPr>
              <a:t>https://commons.wikimedia.org/wiki/File:Carpenters_with_furniture_assembly_instructions.jpg</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Recipes image source:</a:t>
            </a:r>
            <a:r>
              <a:rPr lang="en-GB" u="sng">
                <a:solidFill>
                  <a:schemeClr val="hlink"/>
                </a:solidFill>
                <a:latin typeface="Quicksand"/>
                <a:ea typeface="Quicksand"/>
                <a:cs typeface="Quicksand"/>
                <a:sym typeface="Quicksand"/>
                <a:hlinkClick r:id="rId5"/>
              </a:rPr>
              <a:t>https://pixabay.com/vectors/book-cook-eat-food-kitchen-recipe-1292854/</a:t>
            </a:r>
            <a:endParaRPr>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fc0d0df3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fc0d0df3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A computer that was able to output sound would be able to play this sequence, as long as was programmed to:</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1. Know what sound each note made</a:t>
            </a: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2. Know how long to play each note for</a:t>
            </a:r>
            <a:endParaRPr>
              <a:latin typeface="Quicksand"/>
              <a:ea typeface="Quicksand"/>
              <a:cs typeface="Quicksand"/>
              <a:sym typeface="Quicksand"/>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ffc0d0df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ffc0d0df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ffc0d0df3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ffc0d0df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ffc0d0df3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ffc0d0df3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ffc0d0df3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ffc0d0df3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ffc0d0df3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ffc0d0df3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3"/>
              </a:rPr>
              <a:t>https://pixabay.com/vectors/explosion-detonation-blast-burst-147909/</a:t>
            </a:r>
            <a:endParaRPr>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ffc0d0d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ffc0d0d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Music score image source: </a:t>
            </a:r>
            <a:r>
              <a:rPr lang="en-GB" u="sng">
                <a:solidFill>
                  <a:schemeClr val="hlink"/>
                </a:solidFill>
                <a:latin typeface="Quicksand"/>
                <a:ea typeface="Quicksand"/>
                <a:cs typeface="Quicksand"/>
                <a:sym typeface="Quicksand"/>
                <a:hlinkClick r:id="rId3"/>
              </a:rPr>
              <a:t>https://pixabay.com/vectors/keyboard-piano-notes-treble-clef-310740/</a:t>
            </a:r>
            <a:endParaRPr>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eb07e6303_5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eb07e6303_5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ea948baa0_8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ea948baa0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ffc0d0df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ffc0d0df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ffc0d0df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ffc0d0df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If possible, draw a floor plan of the classroom on a whiteboard and show the path you want the robot to complete (ideally the robot shouldn’t be able to see this). Ask the programmer to give commands to the robot to complete this circuit. Alternatively you could draw this on a sheet of paper and give it to the computer programmer. </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ffc0d0df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ffc0d0df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Allow the learners to spend a small amount of time reflecting on what was successful and what went wrong (if anything). If it didn’t go wrong, why was that? </a:t>
            </a:r>
            <a:endParaRPr>
              <a:latin typeface="Quicksand"/>
              <a:ea typeface="Quicksand"/>
              <a:cs typeface="Quicksand"/>
              <a:sym typeface="Quicksand"/>
            </a:endParaRPr>
          </a:p>
          <a:p>
            <a:pPr marL="0" lvl="0" indent="0" algn="l" rtl="0">
              <a:spcBef>
                <a:spcPts val="0"/>
              </a:spcBef>
              <a:spcAft>
                <a:spcPts val="0"/>
              </a:spcAft>
              <a:buNone/>
            </a:pPr>
            <a:endParaRPr>
              <a:latin typeface="Quicksand"/>
              <a:ea typeface="Quicksand"/>
              <a:cs typeface="Quicksand"/>
              <a:sym typeface="Quicksand"/>
            </a:endParaRPr>
          </a:p>
          <a:p>
            <a:pPr marL="0" lvl="0" indent="0" algn="l" rtl="0">
              <a:spcBef>
                <a:spcPts val="0"/>
              </a:spcBef>
              <a:spcAft>
                <a:spcPts val="0"/>
              </a:spcAft>
              <a:buNone/>
            </a:pPr>
            <a:r>
              <a:rPr lang="en-GB">
                <a:latin typeface="Quicksand"/>
                <a:ea typeface="Quicksand"/>
                <a:cs typeface="Quicksand"/>
                <a:sym typeface="Quicksand"/>
              </a:rPr>
              <a:t>During group discussion, encourage the learners to think about the commands used. Did the robot make any assumptions? For example, when turning, were the directions and angle specified? Did the robot follow every command precisely and not assume anything. Did the programmer need to give better/more specific commands?</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ffc0d0d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ffc0d0d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When you create a program for a computer, you give it a set of commands to execute. It will follow to these commands to the letter</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ffc0d0df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ffc0d0d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For this activity, decide upon a new route, but this time the route should include going through (a closed) classroom door. There is no instruction to open the door. In theory the learner playing the role of the robot should not attempt to open the door (allow them to if they naturally decide to open the door)</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ffc0d0df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ffc0d0df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The aim of this class discussion is for the learners to understand that computers need precise commands to be able to go through</a:t>
            </a: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3" name="Google Shape;13;p2"/>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4" name="Google Shape;14;p2"/>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Char char="●"/>
              <a:defRPr/>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7" name="Google Shape;17;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9" name="Google Shape;19;p3"/>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 name="Google Shape;22;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5" name="Google Shape;25;p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8" name="Google Shape;28;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 name="Google Shape;29;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3" name="Google Shape;33;p6"/>
          <p:cNvSpPr txBox="1">
            <a:spLocks noGrp="1"/>
          </p:cNvSpPr>
          <p:nvPr>
            <p:ph type="title"/>
          </p:nvPr>
        </p:nvSpPr>
        <p:spPr>
          <a:xfrm>
            <a:off x="310900" y="319600"/>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5" name="Google Shape;35;p6"/>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1701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8" name="Google Shape;38;p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0" name="Google Shape;40;p7"/>
          <p:cNvSpPr txBox="1">
            <a:spLocks noGrp="1"/>
          </p:cNvSpPr>
          <p:nvPr>
            <p:ph type="body" idx="2"/>
          </p:nvPr>
        </p:nvSpPr>
        <p:spPr>
          <a:xfrm>
            <a:off x="4736600" y="11701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subTitle" idx="1"/>
          </p:nvPr>
        </p:nvSpPr>
        <p:spPr>
          <a:xfrm>
            <a:off x="5257800" y="0"/>
            <a:ext cx="3564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b="1"/>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5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ncce.io/Y7sequencing1"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1: Sequencing</a:t>
            </a:r>
            <a:endParaRPr/>
          </a:p>
        </p:txBody>
      </p:sp>
      <p:sp>
        <p:nvSpPr>
          <p:cNvPr id="51" name="Google Shape;51;p9"/>
          <p:cNvSpPr txBox="1">
            <a:spLocks noGrp="1"/>
          </p:cNvSpPr>
          <p:nvPr>
            <p:ph type="subTitle" idx="1"/>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Year 7 – Programming essentials in Scratch: part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sp>
        <p:nvSpPr>
          <p:cNvPr id="130" name="Google Shape;130;p18"/>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Computer programming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two key phases that are important here:</a:t>
            </a:r>
            <a:endParaRPr/>
          </a:p>
          <a:p>
            <a:pPr marL="0" lvl="0" indent="0" algn="l" rtl="0">
              <a:spcBef>
                <a:spcPts val="1600"/>
              </a:spcBef>
              <a:spcAft>
                <a:spcPts val="0"/>
              </a:spcAft>
              <a:buNone/>
            </a:pPr>
            <a:r>
              <a:rPr lang="en-GB" b="1"/>
              <a:t>You:</a:t>
            </a:r>
            <a:r>
              <a:rPr lang="en-GB"/>
              <a:t> Without the programmer (you), the computer is useless. It does what you tell it to do.</a:t>
            </a:r>
            <a:endParaRPr/>
          </a:p>
          <a:p>
            <a:pPr marL="0" lvl="0" indent="0" algn="l" rtl="0">
              <a:spcBef>
                <a:spcPts val="1600"/>
              </a:spcBef>
              <a:spcAft>
                <a:spcPts val="0"/>
              </a:spcAft>
              <a:buNone/>
            </a:pPr>
            <a:r>
              <a:rPr lang="en-GB" b="1"/>
              <a:t>Solve problems:</a:t>
            </a:r>
            <a:r>
              <a:rPr lang="en-GB"/>
              <a:t> Computers are tools. They are complex tools, admittedly, but they are not mysterious or magical: they exist to automate tasks.</a:t>
            </a:r>
            <a:endParaRPr/>
          </a:p>
          <a:p>
            <a:pPr marL="0" lvl="0" indent="0" algn="l" rtl="0">
              <a:spcBef>
                <a:spcPts val="1600"/>
              </a:spcBef>
              <a:spcAft>
                <a:spcPts val="1600"/>
              </a:spcAft>
              <a:buNone/>
            </a:pPr>
            <a:endParaRPr/>
          </a:p>
        </p:txBody>
      </p:sp>
      <p:sp>
        <p:nvSpPr>
          <p:cNvPr id="136" name="Google Shape;136;p19"/>
          <p:cNvSpPr txBox="1">
            <a:spLocks noGrp="1"/>
          </p:cNvSpPr>
          <p:nvPr>
            <p:ph type="title"/>
          </p:nvPr>
        </p:nvSpPr>
        <p:spPr>
          <a:xfrm>
            <a:off x="310900" y="319600"/>
            <a:ext cx="87090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300"/>
              <a:t>“</a:t>
            </a:r>
            <a:r>
              <a:rPr lang="en-GB" sz="2300" b="0"/>
              <a:t>Programming is how </a:t>
            </a:r>
            <a:r>
              <a:rPr lang="en-GB" sz="2300" i="1"/>
              <a:t>you</a:t>
            </a:r>
            <a:r>
              <a:rPr lang="en-GB" sz="2300" b="0"/>
              <a:t> get computers to solve problems</a:t>
            </a:r>
            <a:r>
              <a:rPr lang="en-GB" sz="2300"/>
              <a:t>”</a:t>
            </a:r>
            <a:endParaRPr sz="2300"/>
          </a:p>
        </p:txBody>
      </p:sp>
      <p:sp>
        <p:nvSpPr>
          <p:cNvPr id="137" name="Google Shape;137;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38" name="Google Shape;138;p1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139" name="Google Shape;139;p19"/>
          <p:cNvPicPr preferRelativeResize="0"/>
          <p:nvPr/>
        </p:nvPicPr>
        <p:blipFill>
          <a:blip r:embed="rId3">
            <a:alphaModFix/>
          </a:blip>
          <a:stretch>
            <a:fillRect/>
          </a:stretch>
        </p:blipFill>
        <p:spPr>
          <a:xfrm>
            <a:off x="5075449" y="1549375"/>
            <a:ext cx="3680149" cy="235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3"/>
        <p:cNvGrpSpPr/>
        <p:nvPr/>
      </p:nvGrpSpPr>
      <p:grpSpPr>
        <a:xfrm>
          <a:off x="0" y="0"/>
          <a:ext cx="0" cy="0"/>
          <a:chOff x="0" y="0"/>
          <a:chExt cx="0" cy="0"/>
        </a:xfrm>
      </p:grpSpPr>
      <p:sp>
        <p:nvSpPr>
          <p:cNvPr id="144" name="Google Shape;144;p20"/>
          <p:cNvSpPr txBox="1">
            <a:spLocks noGrp="1"/>
          </p:cNvSpPr>
          <p:nvPr>
            <p:ph type="body" idx="1"/>
          </p:nvPr>
        </p:nvSpPr>
        <p:spPr>
          <a:xfrm>
            <a:off x="310900" y="1170125"/>
            <a:ext cx="4528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Over the next set of lessons you will look at the three key programming concepts:</a:t>
            </a:r>
            <a:endParaRPr b="1"/>
          </a:p>
          <a:p>
            <a:pPr marL="0" lvl="0" indent="0" algn="l" rtl="0">
              <a:spcBef>
                <a:spcPts val="1600"/>
              </a:spcBef>
              <a:spcAft>
                <a:spcPts val="0"/>
              </a:spcAft>
              <a:buNone/>
            </a:pPr>
            <a:r>
              <a:rPr lang="en-GB" b="1"/>
              <a:t>Sequence: </a:t>
            </a:r>
            <a:r>
              <a:rPr lang="en-GB"/>
              <a:t>Running instructions in order</a:t>
            </a:r>
            <a:endParaRPr/>
          </a:p>
          <a:p>
            <a:pPr marL="0" lvl="0" indent="0" algn="l" rtl="0">
              <a:spcBef>
                <a:spcPts val="1600"/>
              </a:spcBef>
              <a:spcAft>
                <a:spcPts val="0"/>
              </a:spcAft>
              <a:buNone/>
            </a:pPr>
            <a:r>
              <a:rPr lang="en-GB" b="1"/>
              <a:t>Selection</a:t>
            </a:r>
            <a:r>
              <a:rPr lang="en-GB"/>
              <a:t>: Making choices</a:t>
            </a:r>
            <a:endParaRPr/>
          </a:p>
          <a:p>
            <a:pPr marL="0" lvl="0" indent="0" algn="l" rtl="0">
              <a:spcBef>
                <a:spcPts val="1600"/>
              </a:spcBef>
              <a:spcAft>
                <a:spcPts val="0"/>
              </a:spcAft>
              <a:buNone/>
            </a:pPr>
            <a:r>
              <a:rPr lang="en-GB" b="1"/>
              <a:t>Iteration</a:t>
            </a:r>
            <a:r>
              <a:rPr lang="en-GB"/>
              <a:t>: Doing the same thing more than once</a:t>
            </a:r>
            <a:endParaRPr/>
          </a:p>
          <a:p>
            <a:pPr marL="0" lvl="0" indent="0" algn="l" rtl="0">
              <a:spcBef>
                <a:spcPts val="1600"/>
              </a:spcBef>
              <a:spcAft>
                <a:spcPts val="1600"/>
              </a:spcAft>
              <a:buNone/>
            </a:pPr>
            <a:endParaRPr/>
          </a:p>
        </p:txBody>
      </p:sp>
      <p:sp>
        <p:nvSpPr>
          <p:cNvPr id="145" name="Google Shape;145;p20"/>
          <p:cNvSpPr txBox="1">
            <a:spLocks noGrp="1"/>
          </p:cNvSpPr>
          <p:nvPr>
            <p:ph type="title"/>
          </p:nvPr>
        </p:nvSpPr>
        <p:spPr>
          <a:xfrm>
            <a:off x="310900" y="319600"/>
            <a:ext cx="87090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300"/>
              <a:t>Three key concepts</a:t>
            </a:r>
            <a:endParaRPr sz="2300"/>
          </a:p>
        </p:txBody>
      </p:sp>
      <p:sp>
        <p:nvSpPr>
          <p:cNvPr id="146" name="Google Shape;146;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147" name="Google Shape;147;p2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2</a:t>
            </a:r>
            <a:endParaRPr/>
          </a:p>
        </p:txBody>
      </p:sp>
      <p:pic>
        <p:nvPicPr>
          <p:cNvPr id="148" name="Google Shape;148;p20"/>
          <p:cNvPicPr preferRelativeResize="0"/>
          <p:nvPr/>
        </p:nvPicPr>
        <p:blipFill>
          <a:blip r:embed="rId3">
            <a:alphaModFix/>
          </a:blip>
          <a:stretch>
            <a:fillRect/>
          </a:stretch>
        </p:blipFill>
        <p:spPr>
          <a:xfrm>
            <a:off x="4948300" y="1331625"/>
            <a:ext cx="3999802" cy="2249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2"/>
        <p:cNvGrpSpPr/>
        <p:nvPr/>
      </p:nvGrpSpPr>
      <p:grpSpPr>
        <a:xfrm>
          <a:off x="0" y="0"/>
          <a:ext cx="0" cy="0"/>
          <a:chOff x="0" y="0"/>
          <a:chExt cx="0" cy="0"/>
        </a:xfrm>
      </p:grpSpPr>
      <p:sp>
        <p:nvSpPr>
          <p:cNvPr id="153" name="Google Shape;153;p21"/>
          <p:cNvSpPr txBox="1">
            <a:spLocks noGrp="1"/>
          </p:cNvSpPr>
          <p:nvPr>
            <p:ph type="body" idx="1"/>
          </p:nvPr>
        </p:nvSpPr>
        <p:spPr>
          <a:xfrm>
            <a:off x="310900" y="1170125"/>
            <a:ext cx="4528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you have seen, computers will follow your instructions precisely and in the order in which you tell it.</a:t>
            </a:r>
            <a:endParaRPr/>
          </a:p>
          <a:p>
            <a:pPr marL="0" lvl="0" indent="0" algn="l" rtl="0">
              <a:spcBef>
                <a:spcPts val="1600"/>
              </a:spcBef>
              <a:spcAft>
                <a:spcPts val="0"/>
              </a:spcAft>
              <a:buNone/>
            </a:pPr>
            <a:r>
              <a:rPr lang="en-GB"/>
              <a:t>Can you think of any non-computing related examples of where instructions need to be carried out in the correct sequence?</a:t>
            </a:r>
            <a:endParaRPr/>
          </a:p>
          <a:p>
            <a:pPr marL="0" lvl="0" indent="0" algn="l" rtl="0">
              <a:spcBef>
                <a:spcPts val="1600"/>
              </a:spcBef>
              <a:spcAft>
                <a:spcPts val="1600"/>
              </a:spcAft>
              <a:buNone/>
            </a:pPr>
            <a:endParaRPr/>
          </a:p>
        </p:txBody>
      </p:sp>
      <p:sp>
        <p:nvSpPr>
          <p:cNvPr id="154" name="Google Shape;154;p21"/>
          <p:cNvSpPr txBox="1">
            <a:spLocks noGrp="1"/>
          </p:cNvSpPr>
          <p:nvPr>
            <p:ph type="title"/>
          </p:nvPr>
        </p:nvSpPr>
        <p:spPr>
          <a:xfrm>
            <a:off x="310900" y="319600"/>
            <a:ext cx="87090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300"/>
              <a:t>Sequencing: </a:t>
            </a:r>
            <a:r>
              <a:rPr lang="en-GB" sz="1800" b="0"/>
              <a:t>Instructions performed in order, with each executed in turn</a:t>
            </a:r>
            <a:endParaRPr sz="2300"/>
          </a:p>
        </p:txBody>
      </p:sp>
      <p:sp>
        <p:nvSpPr>
          <p:cNvPr id="155" name="Google Shape;155;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156" name="Google Shape;156;p21"/>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57" name="Google Shape;157;p21"/>
          <p:cNvPicPr preferRelativeResize="0"/>
          <p:nvPr/>
        </p:nvPicPr>
        <p:blipFill>
          <a:blip r:embed="rId3">
            <a:alphaModFix/>
          </a:blip>
          <a:stretch>
            <a:fillRect/>
          </a:stretch>
        </p:blipFill>
        <p:spPr>
          <a:xfrm>
            <a:off x="4687400" y="1337825"/>
            <a:ext cx="3999802" cy="2666534"/>
          </a:xfrm>
          <a:prstGeom prst="rect">
            <a:avLst/>
          </a:prstGeom>
          <a:noFill/>
          <a:ln>
            <a:noFill/>
          </a:ln>
        </p:spPr>
      </p:pic>
      <p:pic>
        <p:nvPicPr>
          <p:cNvPr id="158" name="Google Shape;158;p21"/>
          <p:cNvPicPr preferRelativeResize="0"/>
          <p:nvPr/>
        </p:nvPicPr>
        <p:blipFill>
          <a:blip r:embed="rId4">
            <a:alphaModFix/>
          </a:blip>
          <a:stretch>
            <a:fillRect/>
          </a:stretch>
        </p:blipFill>
        <p:spPr>
          <a:xfrm>
            <a:off x="6772018" y="2178325"/>
            <a:ext cx="1915175" cy="2089300"/>
          </a:xfrm>
          <a:prstGeom prst="rect">
            <a:avLst/>
          </a:prstGeom>
          <a:noFill/>
          <a:ln>
            <a:noFill/>
          </a:ln>
        </p:spPr>
      </p:pic>
      <p:pic>
        <p:nvPicPr>
          <p:cNvPr id="159" name="Google Shape;159;p21"/>
          <p:cNvPicPr preferRelativeResize="0"/>
          <p:nvPr/>
        </p:nvPicPr>
        <p:blipFill>
          <a:blip r:embed="rId5">
            <a:alphaModFix/>
          </a:blip>
          <a:stretch>
            <a:fillRect/>
          </a:stretch>
        </p:blipFill>
        <p:spPr>
          <a:xfrm>
            <a:off x="4320313" y="3047925"/>
            <a:ext cx="2943426" cy="1964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body" idx="1"/>
          </p:nvPr>
        </p:nvSpPr>
        <p:spPr>
          <a:xfrm>
            <a:off x="310900" y="1170125"/>
            <a:ext cx="57567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Could a computer play music in a sequence?</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GB"/>
              <a:t>What extra information would it need to play this music sequence?</a:t>
            </a:r>
            <a:endParaRPr/>
          </a:p>
        </p:txBody>
      </p:sp>
      <p:sp>
        <p:nvSpPr>
          <p:cNvPr id="165" name="Google Shape;165;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Music sequence</a:t>
            </a:r>
            <a:endParaRPr/>
          </a:p>
        </p:txBody>
      </p:sp>
      <p:sp>
        <p:nvSpPr>
          <p:cNvPr id="166" name="Google Shape;166;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67" name="Google Shape;167;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68" name="Google Shape;168;p22"/>
          <p:cNvPicPr preferRelativeResize="0"/>
          <p:nvPr/>
        </p:nvPicPr>
        <p:blipFill>
          <a:blip r:embed="rId3">
            <a:alphaModFix/>
          </a:blip>
          <a:stretch>
            <a:fillRect/>
          </a:stretch>
        </p:blipFill>
        <p:spPr>
          <a:xfrm>
            <a:off x="305288" y="2049199"/>
            <a:ext cx="8204226" cy="138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lnSpc>
                <a:spcPct val="113000"/>
              </a:lnSpc>
              <a:spcBef>
                <a:spcPts val="0"/>
              </a:spcBef>
              <a:spcAft>
                <a:spcPts val="0"/>
              </a:spcAft>
              <a:buSzPts val="1800"/>
              <a:buAutoNum type="arabicPeriod"/>
            </a:pPr>
            <a:r>
              <a:rPr lang="en-GB" dirty="0"/>
              <a:t>Frère Jacques,</a:t>
            </a:r>
            <a:endParaRPr dirty="0"/>
          </a:p>
          <a:p>
            <a:pPr marL="457200" lvl="0" indent="-342900" algn="l" rtl="0">
              <a:lnSpc>
                <a:spcPct val="113000"/>
              </a:lnSpc>
              <a:spcBef>
                <a:spcPts val="0"/>
              </a:spcBef>
              <a:spcAft>
                <a:spcPts val="0"/>
              </a:spcAft>
              <a:buSzPts val="1800"/>
              <a:buAutoNum type="arabicPeriod"/>
            </a:pPr>
            <a:r>
              <a:rPr lang="en-GB" dirty="0"/>
              <a:t>Frère Jacques,</a:t>
            </a:r>
            <a:endParaRPr dirty="0"/>
          </a:p>
          <a:p>
            <a:pPr marL="457200" lvl="0" indent="-342900" algn="l" rtl="0">
              <a:lnSpc>
                <a:spcPct val="113000"/>
              </a:lnSpc>
              <a:spcBef>
                <a:spcPts val="0"/>
              </a:spcBef>
              <a:spcAft>
                <a:spcPts val="0"/>
              </a:spcAft>
              <a:buSzPts val="1800"/>
              <a:buAutoNum type="arabicPeriod"/>
            </a:pPr>
            <a:r>
              <a:rPr lang="en-GB" dirty="0" err="1"/>
              <a:t>Dormez-vous</a:t>
            </a:r>
            <a:r>
              <a:rPr lang="en-GB" dirty="0"/>
              <a:t>? </a:t>
            </a:r>
            <a:endParaRPr dirty="0"/>
          </a:p>
          <a:p>
            <a:pPr marL="457200" lvl="0" indent="-342900" algn="l" rtl="0">
              <a:lnSpc>
                <a:spcPct val="113000"/>
              </a:lnSpc>
              <a:spcBef>
                <a:spcPts val="0"/>
              </a:spcBef>
              <a:spcAft>
                <a:spcPts val="0"/>
              </a:spcAft>
              <a:buSzPts val="1800"/>
              <a:buAutoNum type="arabicPeriod"/>
            </a:pPr>
            <a:r>
              <a:rPr lang="en-GB" dirty="0" err="1"/>
              <a:t>Dormez-vous</a:t>
            </a:r>
            <a:r>
              <a:rPr lang="en-GB" dirty="0"/>
              <a:t>?</a:t>
            </a:r>
            <a:endParaRPr dirty="0"/>
          </a:p>
          <a:p>
            <a:pPr marL="457200" lvl="0" indent="-342900" algn="l" rtl="0">
              <a:lnSpc>
                <a:spcPct val="113000"/>
              </a:lnSpc>
              <a:spcBef>
                <a:spcPts val="0"/>
              </a:spcBef>
              <a:spcAft>
                <a:spcPts val="0"/>
              </a:spcAft>
              <a:buSzPts val="1800"/>
              <a:buAutoNum type="arabicPeriod"/>
            </a:pPr>
            <a:r>
              <a:rPr lang="en-GB" dirty="0" err="1"/>
              <a:t>Sonnez</a:t>
            </a:r>
            <a:r>
              <a:rPr lang="en-GB" dirty="0"/>
              <a:t> les </a:t>
            </a:r>
            <a:r>
              <a:rPr lang="en-GB" dirty="0" err="1"/>
              <a:t>matines</a:t>
            </a:r>
            <a:r>
              <a:rPr lang="en-GB" dirty="0"/>
              <a:t>! </a:t>
            </a:r>
            <a:endParaRPr dirty="0"/>
          </a:p>
          <a:p>
            <a:pPr marL="457200" lvl="0" indent="-342900" algn="l" rtl="0">
              <a:lnSpc>
                <a:spcPct val="113000"/>
              </a:lnSpc>
              <a:spcBef>
                <a:spcPts val="0"/>
              </a:spcBef>
              <a:spcAft>
                <a:spcPts val="0"/>
              </a:spcAft>
              <a:buSzPts val="1800"/>
              <a:buAutoNum type="arabicPeriod"/>
            </a:pPr>
            <a:r>
              <a:rPr lang="en-GB" dirty="0" err="1"/>
              <a:t>Sonnez</a:t>
            </a:r>
            <a:r>
              <a:rPr lang="en-GB" dirty="0"/>
              <a:t> les </a:t>
            </a:r>
            <a:r>
              <a:rPr lang="en-GB" dirty="0" err="1"/>
              <a:t>matines</a:t>
            </a:r>
            <a:r>
              <a:rPr lang="en-GB" dirty="0"/>
              <a:t>!</a:t>
            </a:r>
            <a:endParaRPr dirty="0"/>
          </a:p>
          <a:p>
            <a:pPr marL="457200" lvl="0" indent="-342900" algn="l" rtl="0">
              <a:lnSpc>
                <a:spcPct val="113000"/>
              </a:lnSpc>
              <a:spcBef>
                <a:spcPts val="0"/>
              </a:spcBef>
              <a:spcAft>
                <a:spcPts val="0"/>
              </a:spcAft>
              <a:buSzPts val="1800"/>
              <a:buAutoNum type="arabicPeriod"/>
            </a:pPr>
            <a:r>
              <a:rPr lang="en-GB" dirty="0"/>
              <a:t>Ding, dang, dong,</a:t>
            </a:r>
            <a:endParaRPr dirty="0"/>
          </a:p>
          <a:p>
            <a:pPr marL="457200" lvl="0" indent="-342900" algn="l" rtl="0">
              <a:lnSpc>
                <a:spcPct val="113000"/>
              </a:lnSpc>
              <a:spcBef>
                <a:spcPts val="0"/>
              </a:spcBef>
              <a:spcAft>
                <a:spcPts val="0"/>
              </a:spcAft>
              <a:buSzPts val="1800"/>
              <a:buAutoNum type="arabicPeriod"/>
            </a:pPr>
            <a:r>
              <a:rPr lang="en-GB" dirty="0"/>
              <a:t>Ding, dang, dong,</a:t>
            </a:r>
            <a:endParaRPr dirty="0"/>
          </a:p>
        </p:txBody>
      </p:sp>
      <p:sp>
        <p:nvSpPr>
          <p:cNvPr id="174" name="Google Shape;174;p2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sequence</a:t>
            </a:r>
            <a:endParaRPr/>
          </a:p>
        </p:txBody>
      </p:sp>
      <p:sp>
        <p:nvSpPr>
          <p:cNvPr id="175" name="Google Shape;175;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76" name="Google Shape;176;p2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77" name="Google Shape;177;p23"/>
          <p:cNvPicPr preferRelativeResize="0"/>
          <p:nvPr/>
        </p:nvPicPr>
        <p:blipFill>
          <a:blip r:embed="rId3">
            <a:alphaModFix/>
          </a:blip>
          <a:stretch>
            <a:fillRect/>
          </a:stretch>
        </p:blipFill>
        <p:spPr>
          <a:xfrm>
            <a:off x="3247250" y="2902938"/>
            <a:ext cx="5656550" cy="957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81"/>
        <p:cNvGrpSpPr/>
        <p:nvPr/>
      </p:nvGrpSpPr>
      <p:grpSpPr>
        <a:xfrm>
          <a:off x="0" y="0"/>
          <a:ext cx="0" cy="0"/>
          <a:chOff x="0" y="0"/>
          <a:chExt cx="0" cy="0"/>
        </a:xfrm>
      </p:grpSpPr>
      <p:sp>
        <p:nvSpPr>
          <p:cNvPr id="182" name="Google Shape;182;p24"/>
          <p:cNvSpPr txBox="1">
            <a:spLocks noGrp="1"/>
          </p:cNvSpPr>
          <p:nvPr>
            <p:ph type="body" idx="1"/>
          </p:nvPr>
        </p:nvSpPr>
        <p:spPr>
          <a:xfrm>
            <a:off x="310900" y="1170125"/>
            <a:ext cx="5877600" cy="3549300"/>
          </a:xfrm>
          <a:prstGeom prst="rect">
            <a:avLst/>
          </a:prstGeom>
        </p:spPr>
        <p:txBody>
          <a:bodyPr spcFirstLastPara="1" wrap="square" lIns="91425" tIns="91425" rIns="91425" bIns="91425" anchor="t" anchorCtr="0">
            <a:noAutofit/>
          </a:bodyPr>
          <a:lstStyle/>
          <a:p>
            <a:pPr marL="0" lvl="0" indent="0" algn="l" rtl="0">
              <a:lnSpc>
                <a:spcPct val="113000"/>
              </a:lnSpc>
              <a:spcBef>
                <a:spcPts val="0"/>
              </a:spcBef>
              <a:spcAft>
                <a:spcPts val="0"/>
              </a:spcAft>
              <a:buNone/>
            </a:pPr>
            <a:r>
              <a:rPr lang="en-GB"/>
              <a:t>For the next activity you will be placed into pairs to complete the work </a:t>
            </a:r>
            <a:endParaRPr/>
          </a:p>
          <a:p>
            <a:pPr marL="0" lvl="0" indent="0" algn="l" rtl="0">
              <a:lnSpc>
                <a:spcPct val="113000"/>
              </a:lnSpc>
              <a:spcBef>
                <a:spcPts val="500"/>
              </a:spcBef>
              <a:spcAft>
                <a:spcPts val="0"/>
              </a:spcAft>
              <a:buNone/>
            </a:pPr>
            <a:endParaRPr/>
          </a:p>
          <a:p>
            <a:pPr marL="0" lvl="0" indent="0" algn="l" rtl="0">
              <a:lnSpc>
                <a:spcPct val="113000"/>
              </a:lnSpc>
              <a:spcBef>
                <a:spcPts val="500"/>
              </a:spcBef>
              <a:spcAft>
                <a:spcPts val="0"/>
              </a:spcAft>
              <a:buNone/>
            </a:pPr>
            <a:r>
              <a:rPr lang="en-GB"/>
              <a:t>You will take turns to be the driver and the navigator</a:t>
            </a:r>
            <a:endParaRPr/>
          </a:p>
          <a:p>
            <a:pPr marL="0" lvl="0" indent="0" algn="l" rtl="0">
              <a:lnSpc>
                <a:spcPct val="113000"/>
              </a:lnSpc>
              <a:spcBef>
                <a:spcPts val="500"/>
              </a:spcBef>
              <a:spcAft>
                <a:spcPts val="0"/>
              </a:spcAft>
              <a:buNone/>
            </a:pPr>
            <a:endParaRPr/>
          </a:p>
          <a:p>
            <a:pPr marL="0" lvl="0" indent="0" algn="l" rtl="0">
              <a:lnSpc>
                <a:spcPct val="113000"/>
              </a:lnSpc>
              <a:spcBef>
                <a:spcPts val="500"/>
              </a:spcBef>
              <a:spcAft>
                <a:spcPts val="500"/>
              </a:spcAft>
              <a:buNone/>
            </a:pPr>
            <a:endParaRPr/>
          </a:p>
        </p:txBody>
      </p:sp>
      <p:sp>
        <p:nvSpPr>
          <p:cNvPr id="183" name="Google Shape;183;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Pair programming</a:t>
            </a:r>
            <a:endParaRPr/>
          </a:p>
        </p:txBody>
      </p:sp>
      <p:sp>
        <p:nvSpPr>
          <p:cNvPr id="184" name="Google Shape;184;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
        <p:nvSpPr>
          <p:cNvPr id="185" name="Google Shape;185;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4</a:t>
            </a:r>
            <a:endParaRPr/>
          </a:p>
        </p:txBody>
      </p:sp>
      <p:pic>
        <p:nvPicPr>
          <p:cNvPr id="186" name="Google Shape;186;p24"/>
          <p:cNvPicPr preferRelativeResize="0"/>
          <p:nvPr/>
        </p:nvPicPr>
        <p:blipFill>
          <a:blip r:embed="rId3">
            <a:alphaModFix/>
          </a:blip>
          <a:stretch>
            <a:fillRect/>
          </a:stretch>
        </p:blipFill>
        <p:spPr>
          <a:xfrm>
            <a:off x="6240250" y="714113"/>
            <a:ext cx="2582451" cy="1721625"/>
          </a:xfrm>
          <a:prstGeom prst="rect">
            <a:avLst/>
          </a:prstGeom>
          <a:noFill/>
          <a:ln>
            <a:noFill/>
          </a:ln>
        </p:spPr>
      </p:pic>
      <p:sp>
        <p:nvSpPr>
          <p:cNvPr id="187" name="Google Shape;187;p24"/>
          <p:cNvSpPr txBox="1"/>
          <p:nvPr/>
        </p:nvSpPr>
        <p:spPr>
          <a:xfrm>
            <a:off x="310900" y="2835750"/>
            <a:ext cx="8655900" cy="2138400"/>
          </a:xfrm>
          <a:prstGeom prst="rect">
            <a:avLst/>
          </a:prstGeom>
          <a:noFill/>
          <a:ln>
            <a:noFill/>
          </a:ln>
        </p:spPr>
        <p:txBody>
          <a:bodyPr spcFirstLastPara="1" wrap="square" lIns="91425" tIns="91425" rIns="91425" bIns="91425" anchor="t" anchorCtr="0">
            <a:noAutofit/>
          </a:bodyPr>
          <a:lstStyle/>
          <a:p>
            <a:pPr marL="0" lvl="0" indent="0" algn="l" rtl="0">
              <a:lnSpc>
                <a:spcPct val="113000"/>
              </a:lnSpc>
              <a:spcBef>
                <a:spcPts val="0"/>
              </a:spcBef>
              <a:spcAft>
                <a:spcPts val="0"/>
              </a:spcAft>
              <a:buNone/>
            </a:pPr>
            <a:r>
              <a:rPr lang="en-GB" sz="1800" b="1">
                <a:solidFill>
                  <a:schemeClr val="dk1"/>
                </a:solidFill>
                <a:latin typeface="Quicksand"/>
                <a:ea typeface="Quicksand"/>
                <a:cs typeface="Quicksand"/>
                <a:sym typeface="Quicksand"/>
              </a:rPr>
              <a:t>The driver</a:t>
            </a:r>
            <a:r>
              <a:rPr lang="en-GB" sz="1800">
                <a:solidFill>
                  <a:schemeClr val="dk1"/>
                </a:solidFill>
                <a:latin typeface="Quicksand"/>
                <a:ea typeface="Quicksand"/>
                <a:cs typeface="Quicksand"/>
                <a:sym typeface="Quicksand"/>
              </a:rPr>
              <a:t>: Your role is to control the keyboard and mouse and place the code block into the correct places</a:t>
            </a:r>
            <a:endParaRPr sz="1800">
              <a:solidFill>
                <a:schemeClr val="dk1"/>
              </a:solidFill>
              <a:latin typeface="Quicksand"/>
              <a:ea typeface="Quicksand"/>
              <a:cs typeface="Quicksand"/>
              <a:sym typeface="Quicksand"/>
            </a:endParaRPr>
          </a:p>
          <a:p>
            <a:pPr marL="0" lvl="0" indent="0" algn="l" rtl="0">
              <a:lnSpc>
                <a:spcPct val="113000"/>
              </a:lnSpc>
              <a:spcBef>
                <a:spcPts val="500"/>
              </a:spcBef>
              <a:spcAft>
                <a:spcPts val="0"/>
              </a:spcAft>
              <a:buNone/>
            </a:pPr>
            <a:endParaRPr sz="1800">
              <a:solidFill>
                <a:schemeClr val="dk1"/>
              </a:solidFill>
              <a:latin typeface="Quicksand"/>
              <a:ea typeface="Quicksand"/>
              <a:cs typeface="Quicksand"/>
              <a:sym typeface="Quicksand"/>
            </a:endParaRPr>
          </a:p>
          <a:p>
            <a:pPr marL="0" lvl="0" indent="0" algn="l" rtl="0">
              <a:lnSpc>
                <a:spcPct val="113000"/>
              </a:lnSpc>
              <a:spcBef>
                <a:spcPts val="500"/>
              </a:spcBef>
              <a:spcAft>
                <a:spcPts val="500"/>
              </a:spcAft>
              <a:buNone/>
            </a:pPr>
            <a:r>
              <a:rPr lang="en-GB" sz="1800" b="1">
                <a:solidFill>
                  <a:schemeClr val="dk1"/>
                </a:solidFill>
                <a:latin typeface="Quicksand"/>
                <a:ea typeface="Quicksand"/>
                <a:cs typeface="Quicksand"/>
                <a:sym typeface="Quicksand"/>
              </a:rPr>
              <a:t>The navigator</a:t>
            </a:r>
            <a:r>
              <a:rPr lang="en-GB" sz="1800">
                <a:solidFill>
                  <a:schemeClr val="dk1"/>
                </a:solidFill>
                <a:latin typeface="Quicksand"/>
                <a:ea typeface="Quicksand"/>
                <a:cs typeface="Quicksand"/>
                <a:sym typeface="Quicksand"/>
              </a:rPr>
              <a:t>: Your role is to support the driver by watching for any mistakes, reading the instructions to the driver, or seeking support if needed</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1"/>
        <p:cNvGrpSpPr/>
        <p:nvPr/>
      </p:nvGrpSpPr>
      <p:grpSpPr>
        <a:xfrm>
          <a:off x="0" y="0"/>
          <a:ext cx="0" cy="0"/>
          <a:chOff x="0" y="0"/>
          <a:chExt cx="0" cy="0"/>
        </a:xfrm>
      </p:grpSpPr>
      <p:sp>
        <p:nvSpPr>
          <p:cNvPr id="192" name="Google Shape;192;p2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13000"/>
              </a:lnSpc>
              <a:spcBef>
                <a:spcPts val="0"/>
              </a:spcBef>
              <a:spcAft>
                <a:spcPts val="0"/>
              </a:spcAft>
              <a:buNone/>
            </a:pPr>
            <a:r>
              <a:rPr lang="en-GB"/>
              <a:t>Open the following Scratch program:</a:t>
            </a:r>
            <a:endParaRPr/>
          </a:p>
          <a:p>
            <a:pPr marL="0" lvl="0" indent="0" algn="l" rtl="0">
              <a:lnSpc>
                <a:spcPct val="113000"/>
              </a:lnSpc>
              <a:spcBef>
                <a:spcPts val="500"/>
              </a:spcBef>
              <a:spcAft>
                <a:spcPts val="0"/>
              </a:spcAft>
              <a:buNone/>
            </a:pPr>
            <a:endParaRPr/>
          </a:p>
          <a:p>
            <a:pPr marL="0" lvl="0" indent="0" algn="l" rtl="0">
              <a:lnSpc>
                <a:spcPct val="113000"/>
              </a:lnSpc>
              <a:spcBef>
                <a:spcPts val="500"/>
              </a:spcBef>
              <a:spcAft>
                <a:spcPts val="0"/>
              </a:spcAft>
              <a:buNone/>
            </a:pPr>
            <a:r>
              <a:rPr lang="en-GB" u="sng">
                <a:hlinkClick r:id="rId3"/>
              </a:rPr>
              <a:t>ncce.io/Y7sequencing1</a:t>
            </a:r>
            <a:endParaRPr/>
          </a:p>
          <a:p>
            <a:pPr marL="0" lvl="0" indent="0" algn="l" rtl="0">
              <a:lnSpc>
                <a:spcPct val="113000"/>
              </a:lnSpc>
              <a:spcBef>
                <a:spcPts val="500"/>
              </a:spcBef>
              <a:spcAft>
                <a:spcPts val="0"/>
              </a:spcAft>
              <a:buNone/>
            </a:pPr>
            <a:endParaRPr/>
          </a:p>
          <a:p>
            <a:pPr marL="0" lvl="0" indent="0" algn="l" rtl="0">
              <a:lnSpc>
                <a:spcPct val="113000"/>
              </a:lnSpc>
              <a:spcBef>
                <a:spcPts val="500"/>
              </a:spcBef>
              <a:spcAft>
                <a:spcPts val="0"/>
              </a:spcAft>
              <a:buNone/>
            </a:pPr>
            <a:r>
              <a:rPr lang="en-GB"/>
              <a:t>Work in pairs and follow the task sheet to make the program play the song </a:t>
            </a:r>
            <a:r>
              <a:rPr lang="en-GB" i="1"/>
              <a:t>Frère Jacques.</a:t>
            </a:r>
            <a:endParaRPr i="1"/>
          </a:p>
          <a:p>
            <a:pPr marL="0" lvl="0" indent="0" algn="l" rtl="0">
              <a:lnSpc>
                <a:spcPct val="113000"/>
              </a:lnSpc>
              <a:spcBef>
                <a:spcPts val="500"/>
              </a:spcBef>
              <a:spcAft>
                <a:spcPts val="500"/>
              </a:spcAft>
              <a:buNone/>
            </a:pPr>
            <a:endParaRPr/>
          </a:p>
        </p:txBody>
      </p:sp>
      <p:sp>
        <p:nvSpPr>
          <p:cNvPr id="193" name="Google Shape;193;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Sequence Frère Jacques: Your turn</a:t>
            </a:r>
            <a:endParaRPr/>
          </a:p>
        </p:txBody>
      </p:sp>
      <p:sp>
        <p:nvSpPr>
          <p:cNvPr id="194" name="Google Shape;194;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195" name="Google Shape;195;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4</a:t>
            </a:r>
            <a:endParaRPr/>
          </a:p>
        </p:txBody>
      </p:sp>
      <p:sp>
        <p:nvSpPr>
          <p:cNvPr id="196" name="Google Shape;196;p25"/>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p>
          <a:p>
            <a:pPr marL="0" lvl="0" indent="0" algn="l" rtl="0">
              <a:spcBef>
                <a:spcPts val="1600"/>
              </a:spcBef>
              <a:spcAft>
                <a:spcPts val="1600"/>
              </a:spcAft>
              <a:buNone/>
            </a:pPr>
            <a:endParaRPr b="1" i="1">
              <a:solidFill>
                <a:srgbClr val="000000"/>
              </a:solidFill>
            </a:endParaRPr>
          </a:p>
        </p:txBody>
      </p:sp>
      <p:pic>
        <p:nvPicPr>
          <p:cNvPr id="197" name="Google Shape;197;p25"/>
          <p:cNvPicPr preferRelativeResize="0"/>
          <p:nvPr/>
        </p:nvPicPr>
        <p:blipFill>
          <a:blip r:embed="rId4">
            <a:alphaModFix/>
          </a:blip>
          <a:stretch>
            <a:fillRect/>
          </a:stretch>
        </p:blipFill>
        <p:spPr>
          <a:xfrm>
            <a:off x="4525925" y="1289300"/>
            <a:ext cx="4396851" cy="2931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Sequence Frère Jacques: Your turn</a:t>
            </a:r>
            <a:endParaRPr/>
          </a:p>
        </p:txBody>
      </p:sp>
      <p:sp>
        <p:nvSpPr>
          <p:cNvPr id="203" name="Google Shape;203;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204" name="Google Shape;204;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4</a:t>
            </a:r>
            <a:endParaRPr/>
          </a:p>
        </p:txBody>
      </p:sp>
      <p:pic>
        <p:nvPicPr>
          <p:cNvPr id="205" name="Google Shape;205;p26"/>
          <p:cNvPicPr preferRelativeResize="0"/>
          <p:nvPr/>
        </p:nvPicPr>
        <p:blipFill>
          <a:blip r:embed="rId3">
            <a:alphaModFix/>
          </a:blip>
          <a:stretch>
            <a:fillRect/>
          </a:stretch>
        </p:blipFill>
        <p:spPr>
          <a:xfrm>
            <a:off x="1714000" y="1261925"/>
            <a:ext cx="5715000" cy="3219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9"/>
        <p:cNvGrpSpPr/>
        <p:nvPr/>
      </p:nvGrpSpPr>
      <p:grpSpPr>
        <a:xfrm>
          <a:off x="0" y="0"/>
          <a:ext cx="0" cy="0"/>
          <a:chOff x="0" y="0"/>
          <a:chExt cx="0" cy="0"/>
        </a:xfrm>
      </p:grpSpPr>
      <p:sp>
        <p:nvSpPr>
          <p:cNvPr id="210" name="Google Shape;210;p2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For this exercise, we need nine volunteers:</a:t>
            </a:r>
            <a:endParaRPr/>
          </a:p>
          <a:p>
            <a:pPr marL="457200" lvl="0" indent="-342900" algn="l" rtl="0">
              <a:spcBef>
                <a:spcPts val="1600"/>
              </a:spcBef>
              <a:spcAft>
                <a:spcPts val="0"/>
              </a:spcAft>
              <a:buSzPts val="1800"/>
              <a:buChar char="●"/>
            </a:pPr>
            <a:r>
              <a:rPr lang="en-GB"/>
              <a:t>Eight performers</a:t>
            </a:r>
            <a:endParaRPr/>
          </a:p>
          <a:p>
            <a:pPr marL="457200" lvl="0" indent="-342900" algn="l" rtl="0">
              <a:spcBef>
                <a:spcPts val="0"/>
              </a:spcBef>
              <a:spcAft>
                <a:spcPts val="0"/>
              </a:spcAft>
              <a:buSzPts val="1800"/>
              <a:buChar char="●"/>
            </a:pPr>
            <a:r>
              <a:rPr lang="en-GB"/>
              <a:t>One conductor</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11" name="Google Shape;211;p2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Plenary: Sequence the sounds</a:t>
            </a:r>
            <a:endParaRPr/>
          </a:p>
        </p:txBody>
      </p:sp>
      <p:sp>
        <p:nvSpPr>
          <p:cNvPr id="212" name="Google Shape;212;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213" name="Google Shape;213;p2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214" name="Google Shape;214;p27"/>
          <p:cNvPicPr preferRelativeResize="0"/>
          <p:nvPr/>
        </p:nvPicPr>
        <p:blipFill>
          <a:blip r:embed="rId3">
            <a:alphaModFix/>
          </a:blip>
          <a:stretch>
            <a:fillRect/>
          </a:stretch>
        </p:blipFill>
        <p:spPr>
          <a:xfrm>
            <a:off x="4559800" y="1170100"/>
            <a:ext cx="4431799" cy="33801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5"/>
        <p:cNvGrpSpPr/>
        <p:nvPr/>
      </p:nvGrpSpPr>
      <p:grpSpPr>
        <a:xfrm>
          <a:off x="0" y="0"/>
          <a:ext cx="0" cy="0"/>
          <a:chOff x="0" y="0"/>
          <a:chExt cx="0" cy="0"/>
        </a:xfrm>
      </p:grpSpPr>
      <p:sp>
        <p:nvSpPr>
          <p:cNvPr id="56" name="Google Shape;56;p10"/>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Question</a:t>
            </a:r>
            <a:r>
              <a:rPr lang="en-GB"/>
              <a:t>: Can a computer do the job of a musician?</a:t>
            </a:r>
            <a:endParaRPr/>
          </a:p>
          <a:p>
            <a:pPr marL="0" lvl="0" indent="0" algn="l" rtl="0">
              <a:spcBef>
                <a:spcPts val="1600"/>
              </a:spcBef>
              <a:spcAft>
                <a:spcPts val="1600"/>
              </a:spcAft>
              <a:buNone/>
            </a:pPr>
            <a:r>
              <a:rPr lang="en-GB" b="1"/>
              <a:t>Think, pair, share</a:t>
            </a:r>
            <a:endParaRPr b="1"/>
          </a:p>
        </p:txBody>
      </p:sp>
      <p:sp>
        <p:nvSpPr>
          <p:cNvPr id="57" name="Google Shape;57;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58" name="Google Shape;58;p10"/>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Starter activity</a:t>
            </a:r>
            <a:endParaRPr/>
          </a:p>
        </p:txBody>
      </p:sp>
      <p:sp>
        <p:nvSpPr>
          <p:cNvPr id="59" name="Google Shape;59;p10"/>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Robots vs humans</a:t>
            </a:r>
            <a:endParaRPr/>
          </a:p>
        </p:txBody>
      </p:sp>
      <p:pic>
        <p:nvPicPr>
          <p:cNvPr id="60" name="Google Shape;60;p10" descr="Robot Building.png"/>
          <p:cNvPicPr preferRelativeResize="0"/>
          <p:nvPr/>
        </p:nvPicPr>
        <p:blipFill rotWithShape="1">
          <a:blip r:embed="rId3">
            <a:alphaModFix/>
          </a:blip>
          <a:srcRect l="12510"/>
          <a:stretch/>
        </p:blipFill>
        <p:spPr>
          <a:xfrm>
            <a:off x="321525" y="980300"/>
            <a:ext cx="4415074" cy="3256300"/>
          </a:xfrm>
          <a:prstGeom prst="rect">
            <a:avLst/>
          </a:prstGeom>
          <a:noFill/>
          <a:ln>
            <a:noFill/>
          </a:ln>
        </p:spPr>
      </p:pic>
      <p:pic>
        <p:nvPicPr>
          <p:cNvPr id="61" name="Google Shape;61;p10"/>
          <p:cNvPicPr preferRelativeResize="0"/>
          <p:nvPr/>
        </p:nvPicPr>
        <p:blipFill>
          <a:blip r:embed="rId4">
            <a:alphaModFix/>
          </a:blip>
          <a:stretch>
            <a:fillRect/>
          </a:stretch>
        </p:blipFill>
        <p:spPr>
          <a:xfrm>
            <a:off x="5074124" y="1078650"/>
            <a:ext cx="3633629" cy="27950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a:t>
            </a:r>
            <a:endParaRPr b="1"/>
          </a:p>
          <a:p>
            <a:pPr marL="0" lvl="0" indent="0" algn="l" rtl="0">
              <a:spcBef>
                <a:spcPts val="1600"/>
              </a:spcBef>
              <a:spcAft>
                <a:spcPts val="0"/>
              </a:spcAft>
              <a:buNone/>
            </a:pPr>
            <a:r>
              <a:rPr lang="en-GB"/>
              <a:t>Compared how humans and computers understand instructions </a:t>
            </a:r>
            <a:endParaRPr/>
          </a:p>
          <a:p>
            <a:pPr marL="0" lvl="0" indent="0" algn="l" rtl="0">
              <a:spcBef>
                <a:spcPts val="1600"/>
              </a:spcBef>
              <a:spcAft>
                <a:spcPts val="0"/>
              </a:spcAft>
              <a:buNone/>
            </a:pPr>
            <a:r>
              <a:rPr lang="en-GB"/>
              <a:t>Defined a sequence </a:t>
            </a:r>
            <a:endParaRPr/>
          </a:p>
          <a:p>
            <a:pPr marL="0" lvl="0" indent="0" algn="l" rtl="0">
              <a:spcBef>
                <a:spcPts val="1600"/>
              </a:spcBef>
              <a:spcAft>
                <a:spcPts val="0"/>
              </a:spcAft>
              <a:buNone/>
            </a:pPr>
            <a:r>
              <a:rPr lang="en-GB"/>
              <a:t>Modified a sequence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20" name="Google Shape;220;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Next lesson</a:t>
            </a:r>
            <a:endParaRPr/>
          </a:p>
        </p:txBody>
      </p:sp>
      <p:sp>
        <p:nvSpPr>
          <p:cNvPr id="221" name="Google Shape;221;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
        <p:nvSpPr>
          <p:cNvPr id="222" name="Google Shape;222;p28"/>
          <p:cNvSpPr txBox="1">
            <a:spLocks noGrp="1"/>
          </p:cNvSpPr>
          <p:nvPr>
            <p:ph type="body" idx="2"/>
          </p:nvPr>
        </p:nvSpPr>
        <p:spPr>
          <a:xfrm>
            <a:off x="4736600" y="1170100"/>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Next lesson, you will…</a:t>
            </a:r>
            <a:endParaRPr b="1"/>
          </a:p>
          <a:p>
            <a:pPr marL="0" lvl="0" indent="0" algn="l" rtl="0">
              <a:spcBef>
                <a:spcPts val="1600"/>
              </a:spcBef>
              <a:spcAft>
                <a:spcPts val="1600"/>
              </a:spcAft>
              <a:buNone/>
            </a:pPr>
            <a:r>
              <a:rPr lang="en-GB"/>
              <a:t>Learn about </a:t>
            </a:r>
            <a:r>
              <a:rPr lang="en-GB" b="1"/>
              <a:t>variables</a:t>
            </a:r>
            <a:r>
              <a:rPr lang="en-GB"/>
              <a:t> and be able to use them within a sequence</a:t>
            </a:r>
            <a:endParaRPr/>
          </a:p>
        </p:txBody>
      </p:sp>
      <p:sp>
        <p:nvSpPr>
          <p:cNvPr id="223" name="Google Shape;223;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5"/>
        <p:cNvGrpSpPr/>
        <p:nvPr/>
      </p:nvGrpSpPr>
      <p:grpSpPr>
        <a:xfrm>
          <a:off x="0" y="0"/>
          <a:ext cx="0" cy="0"/>
          <a:chOff x="0" y="0"/>
          <a:chExt cx="0" cy="0"/>
        </a:xfrm>
      </p:grpSpPr>
      <p:sp>
        <p:nvSpPr>
          <p:cNvPr id="66" name="Google Shape;66;p11"/>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b="1"/>
              <a:t>In this lesson, you will:</a:t>
            </a:r>
            <a:endParaRPr b="1"/>
          </a:p>
          <a:p>
            <a:pPr marL="457200" lvl="0" indent="-342900" algn="l" rtl="0">
              <a:lnSpc>
                <a:spcPct val="115000"/>
              </a:lnSpc>
              <a:spcBef>
                <a:spcPts val="1000"/>
              </a:spcBef>
              <a:spcAft>
                <a:spcPts val="0"/>
              </a:spcAft>
              <a:buSzPts val="1800"/>
              <a:buChar char="●"/>
            </a:pPr>
            <a:r>
              <a:rPr lang="en-GB"/>
              <a:t>Compare how humans and computers understand instructions </a:t>
            </a:r>
            <a:endParaRPr/>
          </a:p>
          <a:p>
            <a:pPr marL="457200" lvl="0" indent="-342900" algn="l" rtl="0">
              <a:lnSpc>
                <a:spcPct val="115000"/>
              </a:lnSpc>
              <a:spcBef>
                <a:spcPts val="1000"/>
              </a:spcBef>
              <a:spcAft>
                <a:spcPts val="0"/>
              </a:spcAft>
              <a:buSzPts val="1800"/>
              <a:buChar char="●"/>
            </a:pPr>
            <a:r>
              <a:rPr lang="en-GB"/>
              <a:t>Define a sequence </a:t>
            </a:r>
            <a:endParaRPr/>
          </a:p>
          <a:p>
            <a:pPr marL="457200" lvl="0" indent="-342900" algn="l" rtl="0">
              <a:lnSpc>
                <a:spcPct val="115000"/>
              </a:lnSpc>
              <a:spcBef>
                <a:spcPts val="1000"/>
              </a:spcBef>
              <a:spcAft>
                <a:spcPts val="0"/>
              </a:spcAft>
              <a:buSzPts val="1800"/>
              <a:buChar char="●"/>
            </a:pPr>
            <a:r>
              <a:rPr lang="en-GB"/>
              <a:t>Predict the outcome of a simple sequence</a:t>
            </a:r>
            <a:endParaRPr/>
          </a:p>
          <a:p>
            <a:pPr marL="457200" lvl="0" indent="-342900" algn="l" rtl="0">
              <a:lnSpc>
                <a:spcPct val="115000"/>
              </a:lnSpc>
              <a:spcBef>
                <a:spcPts val="1000"/>
              </a:spcBef>
              <a:spcAft>
                <a:spcPts val="0"/>
              </a:spcAft>
              <a:buSzPts val="1800"/>
              <a:buChar char="●"/>
            </a:pPr>
            <a:r>
              <a:rPr lang="en-GB"/>
              <a:t>Modify a sequence</a:t>
            </a:r>
            <a:endParaRPr/>
          </a:p>
          <a:p>
            <a:pPr marL="457200" lvl="0" indent="0" algn="l" rtl="0">
              <a:lnSpc>
                <a:spcPct val="115000"/>
              </a:lnSpc>
              <a:spcBef>
                <a:spcPts val="1000"/>
              </a:spcBef>
              <a:spcAft>
                <a:spcPts val="0"/>
              </a:spcAft>
              <a:buNone/>
            </a:pPr>
            <a:endParaRPr/>
          </a:p>
        </p:txBody>
      </p:sp>
      <p:sp>
        <p:nvSpPr>
          <p:cNvPr id="67" name="Google Shape;67;p11"/>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1</a:t>
            </a:r>
            <a:r>
              <a:rPr lang="en-GB" b="1">
                <a:latin typeface="Quicksand"/>
                <a:ea typeface="Quicksand"/>
                <a:cs typeface="Quicksand"/>
                <a:sym typeface="Quicksand"/>
              </a:rPr>
              <a:t>: </a:t>
            </a:r>
            <a:r>
              <a:rPr lang="en-GB"/>
              <a:t>Sequencing</a:t>
            </a:r>
            <a:endParaRPr b="1">
              <a:latin typeface="Quicksand"/>
              <a:ea typeface="Quicksand"/>
              <a:cs typeface="Quicksand"/>
              <a:sym typeface="Quicksand"/>
            </a:endParaRPr>
          </a:p>
        </p:txBody>
      </p:sp>
      <p:sp>
        <p:nvSpPr>
          <p:cNvPr id="68" name="Google Shape;68;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69" name="Google Shape;69;p11"/>
          <p:cNvSpPr txBox="1">
            <a:spLocks noGrp="1"/>
          </p:cNvSpPr>
          <p:nvPr>
            <p:ph type="subTitle" idx="2"/>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pic>
        <p:nvPicPr>
          <p:cNvPr id="70" name="Google Shape;70;p11"/>
          <p:cNvPicPr preferRelativeResize="0"/>
          <p:nvPr/>
        </p:nvPicPr>
        <p:blipFill>
          <a:blip r:embed="rId3">
            <a:alphaModFix/>
          </a:blip>
          <a:stretch>
            <a:fillRect/>
          </a:stretch>
        </p:blipFill>
        <p:spPr>
          <a:xfrm>
            <a:off x="8271300" y="364800"/>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Volunteer needed</a:t>
            </a:r>
            <a:endParaRPr/>
          </a:p>
          <a:p>
            <a:pPr marL="0" lvl="0" indent="0" algn="l" rtl="0">
              <a:spcBef>
                <a:spcPts val="1600"/>
              </a:spcBef>
              <a:spcAft>
                <a:spcPts val="0"/>
              </a:spcAft>
              <a:buNone/>
            </a:pPr>
            <a:endParaRPr/>
          </a:p>
          <a:p>
            <a:pPr marL="0" lvl="0" indent="0" algn="l" rtl="0">
              <a:spcBef>
                <a:spcPts val="1600"/>
              </a:spcBef>
              <a:spcAft>
                <a:spcPts val="0"/>
              </a:spcAft>
              <a:buNone/>
            </a:pPr>
            <a:r>
              <a:rPr lang="en-GB"/>
              <a:t>Volunteer 1 will play the role of a human-like robot that can move</a:t>
            </a:r>
            <a:endParaRPr/>
          </a:p>
          <a:p>
            <a:pPr marL="0" lvl="0" indent="0" algn="l" rtl="0">
              <a:spcBef>
                <a:spcPts val="1600"/>
              </a:spcBef>
              <a:spcAft>
                <a:spcPts val="0"/>
              </a:spcAft>
              <a:buNone/>
            </a:pPr>
            <a:endParaRPr/>
          </a:p>
          <a:p>
            <a:pPr marL="0" lvl="0" indent="0" algn="l" rtl="0">
              <a:spcBef>
                <a:spcPts val="1600"/>
              </a:spcBef>
              <a:spcAft>
                <a:spcPts val="1600"/>
              </a:spcAft>
              <a:buNone/>
            </a:pPr>
            <a:r>
              <a:rPr lang="en-GB"/>
              <a:t>The rest of the class will take it in turns to play a computer programmer and will give instructions to the robot</a:t>
            </a:r>
            <a:endParaRPr/>
          </a:p>
        </p:txBody>
      </p:sp>
      <p:sp>
        <p:nvSpPr>
          <p:cNvPr id="76" name="Google Shape;76;p1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robot and the computer programmer</a:t>
            </a:r>
            <a:endParaRPr/>
          </a:p>
        </p:txBody>
      </p:sp>
      <p:sp>
        <p:nvSpPr>
          <p:cNvPr id="77" name="Google Shape;77;p1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78" name="Google Shape;78;p1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79" name="Google Shape;79;p12"/>
          <p:cNvPicPr preferRelativeResize="0"/>
          <p:nvPr/>
        </p:nvPicPr>
        <p:blipFill>
          <a:blip r:embed="rId3">
            <a:alphaModFix/>
          </a:blip>
          <a:stretch>
            <a:fillRect/>
          </a:stretch>
        </p:blipFill>
        <p:spPr>
          <a:xfrm>
            <a:off x="4559800" y="1289300"/>
            <a:ext cx="4431800" cy="29545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The computer programmer will now give the robot a series of commands</a:t>
            </a:r>
            <a:endParaRPr/>
          </a:p>
        </p:txBody>
      </p:sp>
      <p:sp>
        <p:nvSpPr>
          <p:cNvPr id="85" name="Google Shape;85;p1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Task 1</a:t>
            </a:r>
            <a:endParaRPr/>
          </a:p>
        </p:txBody>
      </p:sp>
      <p:sp>
        <p:nvSpPr>
          <p:cNvPr id="86" name="Google Shape;86;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sp>
        <p:nvSpPr>
          <p:cNvPr id="87" name="Google Shape;87;p1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88" name="Google Shape;88;p13"/>
          <p:cNvPicPr preferRelativeResize="0"/>
          <p:nvPr/>
        </p:nvPicPr>
        <p:blipFill>
          <a:blip r:embed="rId3">
            <a:alphaModFix/>
          </a:blip>
          <a:stretch>
            <a:fillRect/>
          </a:stretch>
        </p:blipFill>
        <p:spPr>
          <a:xfrm>
            <a:off x="4736599" y="1250875"/>
            <a:ext cx="4102601" cy="21526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Did the robot successfully complete the path around the room?</a:t>
            </a:r>
            <a:endParaRPr/>
          </a:p>
          <a:p>
            <a:pPr marL="0" lvl="0" indent="0" algn="l" rtl="0">
              <a:spcBef>
                <a:spcPts val="1600"/>
              </a:spcBef>
              <a:spcAft>
                <a:spcPts val="0"/>
              </a:spcAft>
              <a:buNone/>
            </a:pPr>
            <a:r>
              <a:rPr lang="en-GB"/>
              <a:t>Was there any confusion?</a:t>
            </a:r>
            <a:endParaRPr/>
          </a:p>
          <a:p>
            <a:pPr marL="0" lvl="0" indent="0" algn="l" rtl="0">
              <a:spcBef>
                <a:spcPts val="1600"/>
              </a:spcBef>
              <a:spcAft>
                <a:spcPts val="0"/>
              </a:spcAft>
              <a:buNone/>
            </a:pPr>
            <a:r>
              <a:rPr lang="en-GB"/>
              <a:t>Why do you think this was?</a:t>
            </a:r>
            <a:endParaRPr/>
          </a:p>
          <a:p>
            <a:pPr marL="0" lvl="0" indent="0" algn="l" rtl="0">
              <a:spcBef>
                <a:spcPts val="1600"/>
              </a:spcBef>
              <a:spcAft>
                <a:spcPts val="1600"/>
              </a:spcAft>
              <a:buNone/>
            </a:pPr>
            <a:endParaRPr/>
          </a:p>
        </p:txBody>
      </p:sp>
      <p:sp>
        <p:nvSpPr>
          <p:cNvPr id="94" name="Google Shape;94;p1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Task 1: reflection (think/write/pair/share)</a:t>
            </a:r>
            <a:endParaRPr/>
          </a:p>
        </p:txBody>
      </p:sp>
      <p:sp>
        <p:nvSpPr>
          <p:cNvPr id="95" name="Google Shape;95;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96" name="Google Shape;96;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97" name="Google Shape;97;p14"/>
          <p:cNvPicPr preferRelativeResize="0"/>
          <p:nvPr/>
        </p:nvPicPr>
        <p:blipFill>
          <a:blip r:embed="rId3">
            <a:alphaModFix/>
          </a:blip>
          <a:stretch>
            <a:fillRect/>
          </a:stretch>
        </p:blipFill>
        <p:spPr>
          <a:xfrm>
            <a:off x="4736599" y="1250875"/>
            <a:ext cx="4102601" cy="21526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Computers execute commands</a:t>
            </a:r>
            <a:endParaRPr/>
          </a:p>
        </p:txBody>
      </p:sp>
      <p:sp>
        <p:nvSpPr>
          <p:cNvPr id="103" name="Google Shape;103;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04" name="Google Shape;104;p1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sp>
        <p:nvSpPr>
          <p:cNvPr id="106" name="Google Shape;106;p1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When you create a program for a computer, you give it a set of commands to execute </a:t>
            </a:r>
            <a:endParaRPr dirty="0"/>
          </a:p>
          <a:p>
            <a:pPr marL="0" lvl="0" indent="0" algn="l" rtl="0">
              <a:spcBef>
                <a:spcPts val="1600"/>
              </a:spcBef>
              <a:spcAft>
                <a:spcPts val="0"/>
              </a:spcAft>
              <a:buNone/>
            </a:pPr>
            <a:r>
              <a:rPr lang="en-GB" dirty="0"/>
              <a:t>It will execute these commands precisely</a:t>
            </a:r>
            <a:endParaRPr dirty="0"/>
          </a:p>
          <a:p>
            <a:pPr marL="0" lvl="0" indent="0" algn="l" rtl="0">
              <a:spcBef>
                <a:spcPts val="1600"/>
              </a:spcBef>
              <a:spcAft>
                <a:spcPts val="0"/>
              </a:spcAft>
              <a:buNone/>
            </a:pPr>
            <a:r>
              <a:rPr lang="en-GB" dirty="0"/>
              <a:t>Watch this video</a:t>
            </a:r>
            <a:endParaRPr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pic>
        <p:nvPicPr>
          <p:cNvPr id="2" name="A1 Resource_ commands.mp4" descr="A1 Resource_ commands.mp4">
            <a:hlinkClick r:id="" action="ppaction://media"/>
            <a:extLst>
              <a:ext uri="{FF2B5EF4-FFF2-40B4-BE49-F238E27FC236}">
                <a16:creationId xmlns:a16="http://schemas.microsoft.com/office/drawing/2014/main" id="{6131A690-4EF9-124E-B677-A14530F2B0B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35151" y="1214500"/>
            <a:ext cx="4547649" cy="2558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robot will now be instructed to complete a different path around the classroom </a:t>
            </a:r>
            <a:endParaRPr/>
          </a:p>
          <a:p>
            <a:pPr marL="0" lvl="0" indent="0" algn="l" rtl="0">
              <a:spcBef>
                <a:spcPts val="1600"/>
              </a:spcBef>
              <a:spcAft>
                <a:spcPts val="0"/>
              </a:spcAft>
              <a:buNone/>
            </a:pPr>
            <a:r>
              <a:rPr lang="en-GB"/>
              <a:t>This time the computer can only use the following commands:</a:t>
            </a:r>
            <a:endParaRPr/>
          </a:p>
          <a:p>
            <a:pPr marL="457200" lvl="0" indent="-342900" algn="l" rtl="0">
              <a:spcBef>
                <a:spcPts val="1600"/>
              </a:spcBef>
              <a:spcAft>
                <a:spcPts val="0"/>
              </a:spcAft>
              <a:buSzPts val="1800"/>
              <a:buChar char="●"/>
            </a:pPr>
            <a:r>
              <a:rPr lang="en-GB"/>
              <a:t>Forward (number of footsteps)</a:t>
            </a:r>
            <a:endParaRPr/>
          </a:p>
          <a:p>
            <a:pPr marL="457200" lvl="0" indent="-342900" algn="l" rtl="0">
              <a:spcBef>
                <a:spcPts val="0"/>
              </a:spcBef>
              <a:spcAft>
                <a:spcPts val="0"/>
              </a:spcAft>
              <a:buSzPts val="1800"/>
              <a:buChar char="●"/>
            </a:pPr>
            <a:r>
              <a:rPr lang="en-GB"/>
              <a:t>Right (degrees)</a:t>
            </a:r>
            <a:endParaRPr/>
          </a:p>
          <a:p>
            <a:pPr marL="457200" lvl="0" indent="-342900" algn="l" rtl="0">
              <a:spcBef>
                <a:spcPts val="0"/>
              </a:spcBef>
              <a:spcAft>
                <a:spcPts val="0"/>
              </a:spcAft>
              <a:buSzPts val="1800"/>
              <a:buChar char="●"/>
            </a:pPr>
            <a:r>
              <a:rPr lang="en-GB"/>
              <a:t>Left (degrees)</a:t>
            </a:r>
            <a:endParaRPr/>
          </a:p>
          <a:p>
            <a:pPr marL="0" lvl="0" indent="0" algn="l" rtl="0">
              <a:spcBef>
                <a:spcPts val="1600"/>
              </a:spcBef>
              <a:spcAft>
                <a:spcPts val="1600"/>
              </a:spcAft>
              <a:buNone/>
            </a:pPr>
            <a:endParaRPr/>
          </a:p>
        </p:txBody>
      </p:sp>
      <p:sp>
        <p:nvSpPr>
          <p:cNvPr id="112" name="Google Shape;112;p1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Task 2 </a:t>
            </a:r>
            <a:endParaRPr/>
          </a:p>
        </p:txBody>
      </p:sp>
      <p:sp>
        <p:nvSpPr>
          <p:cNvPr id="113" name="Google Shape;113;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14" name="Google Shape;114;p1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15" name="Google Shape;115;p16"/>
          <p:cNvPicPr preferRelativeResize="0"/>
          <p:nvPr/>
        </p:nvPicPr>
        <p:blipFill>
          <a:blip r:embed="rId3">
            <a:alphaModFix/>
          </a:blip>
          <a:stretch>
            <a:fillRect/>
          </a:stretch>
        </p:blipFill>
        <p:spPr>
          <a:xfrm>
            <a:off x="4736599" y="1250875"/>
            <a:ext cx="4102601" cy="21526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Did the robot go through the door?</a:t>
            </a:r>
            <a:endParaRPr/>
          </a:p>
          <a:p>
            <a:pPr marL="457200" lvl="0" indent="-342900" algn="l" rtl="0">
              <a:spcBef>
                <a:spcPts val="0"/>
              </a:spcBef>
              <a:spcAft>
                <a:spcPts val="0"/>
              </a:spcAft>
              <a:buSzPts val="1800"/>
              <a:buChar char="●"/>
            </a:pPr>
            <a:r>
              <a:rPr lang="en-GB"/>
              <a:t>Should they have gone through the door?</a:t>
            </a:r>
            <a:endParaRPr/>
          </a:p>
          <a:p>
            <a:pPr marL="457200" lvl="0" indent="-342900" algn="l" rtl="0">
              <a:spcBef>
                <a:spcPts val="0"/>
              </a:spcBef>
              <a:spcAft>
                <a:spcPts val="0"/>
              </a:spcAft>
              <a:buSzPts val="1800"/>
              <a:buChar char="●"/>
            </a:pPr>
            <a:r>
              <a:rPr lang="en-GB"/>
              <a:t>What was needed to allow them to go through the door?</a:t>
            </a:r>
            <a:endParaRPr/>
          </a:p>
          <a:p>
            <a:pPr marL="0" lvl="0" indent="0" algn="l" rtl="0">
              <a:spcBef>
                <a:spcPts val="1600"/>
              </a:spcBef>
              <a:spcAft>
                <a:spcPts val="1600"/>
              </a:spcAft>
              <a:buNone/>
            </a:pPr>
            <a:endParaRPr/>
          </a:p>
        </p:txBody>
      </p:sp>
      <p:sp>
        <p:nvSpPr>
          <p:cNvPr id="121" name="Google Shape;121;p1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Task 2: Reflection </a:t>
            </a:r>
            <a:endParaRPr/>
          </a:p>
        </p:txBody>
      </p:sp>
      <p:sp>
        <p:nvSpPr>
          <p:cNvPr id="122" name="Google Shape;122;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sp>
        <p:nvSpPr>
          <p:cNvPr id="123" name="Google Shape;123;p1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24" name="Google Shape;124;p17"/>
          <p:cNvPicPr preferRelativeResize="0"/>
          <p:nvPr/>
        </p:nvPicPr>
        <p:blipFill>
          <a:blip r:embed="rId3">
            <a:alphaModFix/>
          </a:blip>
          <a:stretch>
            <a:fillRect/>
          </a:stretch>
        </p:blipFill>
        <p:spPr>
          <a:xfrm>
            <a:off x="4736599" y="1250875"/>
            <a:ext cx="4102601" cy="2152673"/>
          </a:xfrm>
          <a:prstGeom prst="rect">
            <a:avLst/>
          </a:prstGeom>
          <a:noFill/>
          <a:ln>
            <a:noFill/>
          </a:ln>
        </p:spPr>
      </p:pic>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1181</Words>
  <Application>Microsoft Macintosh PowerPoint</Application>
  <PresentationFormat>On-screen Show (16:9)</PresentationFormat>
  <Paragraphs>153</Paragraphs>
  <Slides>20</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Quicksand Medium</vt:lpstr>
      <vt:lpstr>Quicksand</vt:lpstr>
      <vt:lpstr>Arial</vt:lpstr>
      <vt:lpstr>NCCE Slides</vt:lpstr>
      <vt:lpstr>Lesson 1: Sequencing</vt:lpstr>
      <vt:lpstr>Robots vs humans</vt:lpstr>
      <vt:lpstr>Lesson 1: Sequencing</vt:lpstr>
      <vt:lpstr>The robot and the computer programmer</vt:lpstr>
      <vt:lpstr>Task 1</vt:lpstr>
      <vt:lpstr>Task 1: reflection (think/write/pair/share)</vt:lpstr>
      <vt:lpstr>Computers execute commands</vt:lpstr>
      <vt:lpstr>Task 2 </vt:lpstr>
      <vt:lpstr>Task 2: Reflection </vt:lpstr>
      <vt:lpstr>Computer programming</vt:lpstr>
      <vt:lpstr>“Programming is how you get computers to solve problems”</vt:lpstr>
      <vt:lpstr>Three key concepts</vt:lpstr>
      <vt:lpstr>Sequencing: Instructions performed in order, with each executed in turn</vt:lpstr>
      <vt:lpstr>Music sequence</vt:lpstr>
      <vt:lpstr>The sequence</vt:lpstr>
      <vt:lpstr>Pair programming</vt:lpstr>
      <vt:lpstr>Sequence Frère Jacques: Your turn</vt:lpstr>
      <vt:lpstr>Sequence Frère Jacques: Your turn</vt:lpstr>
      <vt:lpstr>Plenary: Sequence the sounds</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Sequencing</dc:title>
  <cp:lastModifiedBy>Microsoft Office User</cp:lastModifiedBy>
  <cp:revision>2</cp:revision>
  <dcterms:modified xsi:type="dcterms:W3CDTF">2022-04-29T14:19:41Z</dcterms:modified>
</cp:coreProperties>
</file>