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6"/>
  </p:notesMasterIdLst>
  <p:sldIdLst>
    <p:sldId id="260" r:id="rId5"/>
    <p:sldId id="264" r:id="rId6"/>
    <p:sldId id="265" r:id="rId7"/>
    <p:sldId id="284" r:id="rId8"/>
    <p:sldId id="266" r:id="rId9"/>
    <p:sldId id="267" r:id="rId10"/>
    <p:sldId id="268" r:id="rId11"/>
    <p:sldId id="269" r:id="rId12"/>
    <p:sldId id="270" r:id="rId13"/>
    <p:sldId id="271" r:id="rId14"/>
    <p:sldId id="282" r:id="rId15"/>
    <p:sldId id="273" r:id="rId16"/>
    <p:sldId id="274" r:id="rId17"/>
    <p:sldId id="275" r:id="rId18"/>
    <p:sldId id="276" r:id="rId19"/>
    <p:sldId id="277" r:id="rId20"/>
    <p:sldId id="281" r:id="rId21"/>
    <p:sldId id="278" r:id="rId22"/>
    <p:sldId id="279" r:id="rId23"/>
    <p:sldId id="285" r:id="rId24"/>
    <p:sldId id="283" r:id="rId25"/>
  </p:sldIdLst>
  <p:sldSz cx="9144000" cy="6858000" type="screen4x3"/>
  <p:notesSz cx="6858000" cy="9144000"/>
  <p:embeddedFontLst>
    <p:embeddedFont>
      <p:font typeface="Museo 700" panose="02000000000000000000" pitchFamily="2" charset="0"/>
      <p:bold r:id="rId27"/>
    </p:embeddedFont>
    <p:embeddedFont>
      <p:font typeface="Consolas" panose="020B0609020204030204" pitchFamily="49" charset="0"/>
      <p:regular r:id="rId28"/>
      <p:bold r:id="rId29"/>
      <p:italic r:id="rId30"/>
      <p:boldItalic r:id="rId31"/>
    </p:embeddedFont>
    <p:embeddedFont>
      <p:font typeface="Museo 100" panose="02000000000000000000" pitchFamily="2" charset="0"/>
      <p:regular r:id="rId32"/>
    </p:embeddedFont>
    <p:embeddedFont>
      <p:font typeface="Museo 900" panose="02000000000000000000" pitchFamily="2" charset="0"/>
      <p:bold r:id="rId33"/>
    </p:embeddedFont>
    <p:embeddedFont>
      <p:font typeface="Museo900-Regular" panose="02000000000000000000" pitchFamily="2" charset="0"/>
      <p:bold r:id="rId34"/>
    </p:embeddedFont>
    <p:embeddedFont>
      <p:font typeface="Museo 500" panose="02000000000000000000" pitchFamily="2" charset="0"/>
      <p:regular r:id="rId35"/>
    </p:embeddedFont>
    <p:embeddedFont>
      <p:font typeface="Calibri" panose="020F0502020204030204" pitchFamily="34" charset="0"/>
      <p:regular r:id="rId36"/>
      <p:bold r:id="rId37"/>
      <p:italic r:id="rId38"/>
      <p:boldItalic r:id="rId39"/>
    </p:embeddedFont>
    <p:embeddedFont>
      <p:font typeface="Corbel" panose="020B050302020402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1F5"/>
    <a:srgbClr val="D9650B"/>
    <a:srgbClr val="AA7B49"/>
    <a:srgbClr val="FFA90B"/>
    <a:srgbClr val="92FF92"/>
    <a:srgbClr val="17E083"/>
    <a:srgbClr val="83FFBD"/>
    <a:srgbClr val="0BD947"/>
    <a:srgbClr val="FFFF77"/>
    <a:srgbClr val="B2D9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45" autoAdjust="0"/>
  </p:normalViewPr>
  <p:slideViewPr>
    <p:cSldViewPr snapToGrid="0" snapToObjects="1" showGuides="1">
      <p:cViewPr varScale="1">
        <p:scale>
          <a:sx n="112" d="100"/>
          <a:sy n="112" d="100"/>
        </p:scale>
        <p:origin x="1482"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09383E81-2779-49E3-A6B2-4340DEE6CD4E}"/>
    <pc:docChg chg="custSel modSld modMainMaster">
      <pc:chgData name="Rob Heathcote" userId="62419938-1f1d-43ca-9327-cfd6c1894440" providerId="ADAL" clId="{09383E81-2779-49E3-A6B2-4340DEE6CD4E}" dt="2018-12-17T12:24:35.126" v="81" actId="20577"/>
      <pc:docMkLst>
        <pc:docMk/>
      </pc:docMkLst>
      <pc:sldChg chg="modSp">
        <pc:chgData name="Rob Heathcote" userId="62419938-1f1d-43ca-9327-cfd6c1894440" providerId="ADAL" clId="{09383E81-2779-49E3-A6B2-4340DEE6CD4E}" dt="2018-12-17T12:17:56.164" v="0" actId="113"/>
        <pc:sldMkLst>
          <pc:docMk/>
          <pc:sldMk cId="3097358543" sldId="260"/>
        </pc:sldMkLst>
        <pc:spChg chg="mod">
          <ac:chgData name="Rob Heathcote" userId="62419938-1f1d-43ca-9327-cfd6c1894440" providerId="ADAL" clId="{09383E81-2779-49E3-A6B2-4340DEE6CD4E}" dt="2018-12-17T12:17:56.164" v="0" actId="113"/>
          <ac:spMkLst>
            <pc:docMk/>
            <pc:sldMk cId="3097358543" sldId="260"/>
            <ac:spMk id="6" creationId="{00000000-0000-0000-0000-000000000000}"/>
          </ac:spMkLst>
        </pc:spChg>
      </pc:sldChg>
      <pc:sldChg chg="delSp">
        <pc:chgData name="Rob Heathcote" userId="62419938-1f1d-43ca-9327-cfd6c1894440" providerId="ADAL" clId="{09383E81-2779-49E3-A6B2-4340DEE6CD4E}" dt="2018-12-17T12:18:06.608" v="1" actId="478"/>
        <pc:sldMkLst>
          <pc:docMk/>
          <pc:sldMk cId="3890697913" sldId="265"/>
        </pc:sldMkLst>
        <pc:picChg chg="del">
          <ac:chgData name="Rob Heathcote" userId="62419938-1f1d-43ca-9327-cfd6c1894440" providerId="ADAL" clId="{09383E81-2779-49E3-A6B2-4340DEE6CD4E}" dt="2018-12-17T12:18:06.608" v="1" actId="478"/>
          <ac:picMkLst>
            <pc:docMk/>
            <pc:sldMk cId="3890697913" sldId="265"/>
            <ac:picMk id="3" creationId="{272D7F75-D437-41A3-B33D-8B475A3BF575}"/>
          </ac:picMkLst>
        </pc:picChg>
      </pc:sldChg>
      <pc:sldChg chg="addSp delSp modSp">
        <pc:chgData name="Rob Heathcote" userId="62419938-1f1d-43ca-9327-cfd6c1894440" providerId="ADAL" clId="{09383E81-2779-49E3-A6B2-4340DEE6CD4E}" dt="2018-12-17T12:20:21.385" v="13" actId="732"/>
        <pc:sldMkLst>
          <pc:docMk/>
          <pc:sldMk cId="3035813729" sldId="267"/>
        </pc:sldMkLst>
        <pc:picChg chg="add mod ord modCrop">
          <ac:chgData name="Rob Heathcote" userId="62419938-1f1d-43ca-9327-cfd6c1894440" providerId="ADAL" clId="{09383E81-2779-49E3-A6B2-4340DEE6CD4E}" dt="2018-12-17T12:20:21.385" v="13" actId="732"/>
          <ac:picMkLst>
            <pc:docMk/>
            <pc:sldMk cId="3035813729" sldId="267"/>
            <ac:picMk id="5" creationId="{F5D50535-FF37-4C59-B1D0-3D343AC7C5AF}"/>
          </ac:picMkLst>
        </pc:picChg>
        <pc:picChg chg="del">
          <ac:chgData name="Rob Heathcote" userId="62419938-1f1d-43ca-9327-cfd6c1894440" providerId="ADAL" clId="{09383E81-2779-49E3-A6B2-4340DEE6CD4E}" dt="2018-12-17T12:20:04.898" v="4" actId="478"/>
          <ac:picMkLst>
            <pc:docMk/>
            <pc:sldMk cId="3035813729" sldId="267"/>
            <ac:picMk id="7" creationId="{D29C1932-545C-43A1-9CAF-B20021D6709F}"/>
          </ac:picMkLst>
        </pc:picChg>
      </pc:sldChg>
      <pc:sldChg chg="addSp delSp modSp">
        <pc:chgData name="Rob Heathcote" userId="62419938-1f1d-43ca-9327-cfd6c1894440" providerId="ADAL" clId="{09383E81-2779-49E3-A6B2-4340DEE6CD4E}" dt="2018-12-17T12:23:14.007" v="74" actId="20577"/>
        <pc:sldMkLst>
          <pc:docMk/>
          <pc:sldMk cId="1152201789" sldId="268"/>
        </pc:sldMkLst>
        <pc:spChg chg="mod">
          <ac:chgData name="Rob Heathcote" userId="62419938-1f1d-43ca-9327-cfd6c1894440" providerId="ADAL" clId="{09383E81-2779-49E3-A6B2-4340DEE6CD4E}" dt="2018-12-17T12:23:14.007" v="74" actId="20577"/>
          <ac:spMkLst>
            <pc:docMk/>
            <pc:sldMk cId="1152201789" sldId="268"/>
            <ac:spMk id="3" creationId="{00000000-0000-0000-0000-000000000000}"/>
          </ac:spMkLst>
        </pc:spChg>
        <pc:picChg chg="del">
          <ac:chgData name="Rob Heathcote" userId="62419938-1f1d-43ca-9327-cfd6c1894440" providerId="ADAL" clId="{09383E81-2779-49E3-A6B2-4340DEE6CD4E}" dt="2018-12-17T12:23:01.360" v="14" actId="478"/>
          <ac:picMkLst>
            <pc:docMk/>
            <pc:sldMk cId="1152201789" sldId="268"/>
            <ac:picMk id="5" creationId="{2190429B-7FA9-4039-97B8-BA2BA500B207}"/>
          </ac:picMkLst>
        </pc:picChg>
        <pc:picChg chg="add mod">
          <ac:chgData name="Rob Heathcote" userId="62419938-1f1d-43ca-9327-cfd6c1894440" providerId="ADAL" clId="{09383E81-2779-49E3-A6B2-4340DEE6CD4E}" dt="2018-12-17T12:23:11.216" v="73" actId="1036"/>
          <ac:picMkLst>
            <pc:docMk/>
            <pc:sldMk cId="1152201789" sldId="268"/>
            <ac:picMk id="1026" creationId="{A73B16D2-EA50-4D06-9E46-238274034D62}"/>
          </ac:picMkLst>
        </pc:picChg>
      </pc:sldChg>
      <pc:sldChg chg="delSp modSp">
        <pc:chgData name="Rob Heathcote" userId="62419938-1f1d-43ca-9327-cfd6c1894440" providerId="ADAL" clId="{09383E81-2779-49E3-A6B2-4340DEE6CD4E}" dt="2018-12-17T12:23:28.583" v="76" actId="478"/>
        <pc:sldMkLst>
          <pc:docMk/>
          <pc:sldMk cId="4219974544" sldId="269"/>
        </pc:sldMkLst>
        <pc:spChg chg="mod">
          <ac:chgData name="Rob Heathcote" userId="62419938-1f1d-43ca-9327-cfd6c1894440" providerId="ADAL" clId="{09383E81-2779-49E3-A6B2-4340DEE6CD4E}" dt="2018-12-17T12:23:24.902" v="75" actId="6549"/>
          <ac:spMkLst>
            <pc:docMk/>
            <pc:sldMk cId="4219974544" sldId="269"/>
            <ac:spMk id="3" creationId="{00000000-0000-0000-0000-000000000000}"/>
          </ac:spMkLst>
        </pc:spChg>
        <pc:picChg chg="del">
          <ac:chgData name="Rob Heathcote" userId="62419938-1f1d-43ca-9327-cfd6c1894440" providerId="ADAL" clId="{09383E81-2779-49E3-A6B2-4340DEE6CD4E}" dt="2018-12-17T12:23:28.583" v="76" actId="478"/>
          <ac:picMkLst>
            <pc:docMk/>
            <pc:sldMk cId="4219974544" sldId="269"/>
            <ac:picMk id="5" creationId="{AD762D14-E7FA-49B2-956B-4A93021F4824}"/>
          </ac:picMkLst>
        </pc:picChg>
      </pc:sldChg>
      <pc:sldChg chg="delSp">
        <pc:chgData name="Rob Heathcote" userId="62419938-1f1d-43ca-9327-cfd6c1894440" providerId="ADAL" clId="{09383E81-2779-49E3-A6B2-4340DEE6CD4E}" dt="2018-12-17T12:24:10.753" v="78" actId="478"/>
        <pc:sldMkLst>
          <pc:docMk/>
          <pc:sldMk cId="2341313094" sldId="274"/>
        </pc:sldMkLst>
        <pc:spChg chg="del">
          <ac:chgData name="Rob Heathcote" userId="62419938-1f1d-43ca-9327-cfd6c1894440" providerId="ADAL" clId="{09383E81-2779-49E3-A6B2-4340DEE6CD4E}" dt="2018-12-17T12:24:10.753" v="78" actId="478"/>
          <ac:spMkLst>
            <pc:docMk/>
            <pc:sldMk cId="2341313094" sldId="274"/>
            <ac:spMk id="8" creationId="{054814D1-3E3A-4A37-83FF-86E311E99728}"/>
          </ac:spMkLst>
        </pc:spChg>
        <pc:picChg chg="del">
          <ac:chgData name="Rob Heathcote" userId="62419938-1f1d-43ca-9327-cfd6c1894440" providerId="ADAL" clId="{09383E81-2779-49E3-A6B2-4340DEE6CD4E}" dt="2018-12-17T12:24:09.215" v="77" actId="478"/>
          <ac:picMkLst>
            <pc:docMk/>
            <pc:sldMk cId="2341313094" sldId="274"/>
            <ac:picMk id="7" creationId="{AD395F65-F4E2-4370-AB74-2ED961504DDB}"/>
          </ac:picMkLst>
        </pc:picChg>
      </pc:sldChg>
      <pc:sldChg chg="modSp">
        <pc:chgData name="Rob Heathcote" userId="62419938-1f1d-43ca-9327-cfd6c1894440" providerId="ADAL" clId="{09383E81-2779-49E3-A6B2-4340DEE6CD4E}" dt="2018-12-17T12:24:18.620" v="79" actId="20577"/>
        <pc:sldMkLst>
          <pc:docMk/>
          <pc:sldMk cId="282916017" sldId="275"/>
        </pc:sldMkLst>
        <pc:spChg chg="mod">
          <ac:chgData name="Rob Heathcote" userId="62419938-1f1d-43ca-9327-cfd6c1894440" providerId="ADAL" clId="{09383E81-2779-49E3-A6B2-4340DEE6CD4E}" dt="2018-12-17T12:24:18.620" v="79" actId="20577"/>
          <ac:spMkLst>
            <pc:docMk/>
            <pc:sldMk cId="282916017" sldId="275"/>
            <ac:spMk id="5" creationId="{00000000-0000-0000-0000-000000000000}"/>
          </ac:spMkLst>
        </pc:spChg>
      </pc:sldChg>
      <pc:sldChg chg="delSp">
        <pc:chgData name="Rob Heathcote" userId="62419938-1f1d-43ca-9327-cfd6c1894440" providerId="ADAL" clId="{09383E81-2779-49E3-A6B2-4340DEE6CD4E}" dt="2018-12-17T12:24:26.437" v="80" actId="478"/>
        <pc:sldMkLst>
          <pc:docMk/>
          <pc:sldMk cId="2497020361" sldId="279"/>
        </pc:sldMkLst>
        <pc:picChg chg="del">
          <ac:chgData name="Rob Heathcote" userId="62419938-1f1d-43ca-9327-cfd6c1894440" providerId="ADAL" clId="{09383E81-2779-49E3-A6B2-4340DEE6CD4E}" dt="2018-12-17T12:24:26.437" v="80" actId="478"/>
          <ac:picMkLst>
            <pc:docMk/>
            <pc:sldMk cId="2497020361" sldId="279"/>
            <ac:picMk id="3" creationId="{B2B4D95F-CEDB-43E1-B129-B376AFE6647B}"/>
          </ac:picMkLst>
        </pc:picChg>
      </pc:sldChg>
      <pc:sldChg chg="delSp">
        <pc:chgData name="Rob Heathcote" userId="62419938-1f1d-43ca-9327-cfd6c1894440" providerId="ADAL" clId="{09383E81-2779-49E3-A6B2-4340DEE6CD4E}" dt="2018-12-17T12:18:18.093" v="2" actId="478"/>
        <pc:sldMkLst>
          <pc:docMk/>
          <pc:sldMk cId="1482877470" sldId="284"/>
        </pc:sldMkLst>
        <pc:picChg chg="del">
          <ac:chgData name="Rob Heathcote" userId="62419938-1f1d-43ca-9327-cfd6c1894440" providerId="ADAL" clId="{09383E81-2779-49E3-A6B2-4340DEE6CD4E}" dt="2018-12-17T12:18:18.093" v="2" actId="478"/>
          <ac:picMkLst>
            <pc:docMk/>
            <pc:sldMk cId="1482877470" sldId="284"/>
            <ac:picMk id="3" creationId="{6E490562-B18C-4664-B00C-C202B7886258}"/>
          </ac:picMkLst>
        </pc:picChg>
      </pc:sldChg>
      <pc:sldMasterChg chg="modSldLayout">
        <pc:chgData name="Rob Heathcote" userId="62419938-1f1d-43ca-9327-cfd6c1894440" providerId="ADAL" clId="{09383E81-2779-49E3-A6B2-4340DEE6CD4E}" dt="2018-12-17T12:24:35.126" v="81" actId="20577"/>
        <pc:sldMasterMkLst>
          <pc:docMk/>
          <pc:sldMasterMk cId="3316734550" sldId="2147483648"/>
        </pc:sldMasterMkLst>
        <pc:sldLayoutChg chg="modSp">
          <pc:chgData name="Rob Heathcote" userId="62419938-1f1d-43ca-9327-cfd6c1894440" providerId="ADAL" clId="{09383E81-2779-49E3-A6B2-4340DEE6CD4E}" dt="2018-12-17T12:24:35.126" v="81" actId="20577"/>
          <pc:sldLayoutMkLst>
            <pc:docMk/>
            <pc:sldMasterMk cId="3316734550" sldId="2147483648"/>
            <pc:sldLayoutMk cId="3194648148" sldId="2147483665"/>
          </pc:sldLayoutMkLst>
          <pc:spChg chg="mod">
            <ac:chgData name="Rob Heathcote" userId="62419938-1f1d-43ca-9327-cfd6c1894440" providerId="ADAL" clId="{09383E81-2779-49E3-A6B2-4340DEE6CD4E}" dt="2018-12-17T12:24:35.126" v="81" actId="20577"/>
            <ac:spMkLst>
              <pc:docMk/>
              <pc:sldMasterMk cId="3316734550" sldId="2147483648"/>
              <pc:sldLayoutMk cId="3194648148" sldId="2147483665"/>
              <ac:spMk id="2" creationId="{00000000-0000-0000-0000-000000000000}"/>
            </ac:spMkLst>
          </pc:spChg>
        </pc:sldLayoutChg>
      </pc:sldMasterChg>
    </pc:docChg>
  </pc:docChgLst>
  <pc:docChgLst>
    <pc:chgData name="Rob Heathcote" userId="62419938-1f1d-43ca-9327-cfd6c1894440" providerId="ADAL" clId="{0452613C-AB9F-4A92-B412-F1A8FB5AA345}"/>
    <pc:docChg chg="modSld">
      <pc:chgData name="Rob Heathcote" userId="62419938-1f1d-43ca-9327-cfd6c1894440" providerId="ADAL" clId="{0452613C-AB9F-4A92-B412-F1A8FB5AA345}" dt="2019-01-31T11:45:00.834" v="2" actId="6549"/>
      <pc:docMkLst>
        <pc:docMk/>
      </pc:docMkLst>
      <pc:sldChg chg="modSp">
        <pc:chgData name="Rob Heathcote" userId="62419938-1f1d-43ca-9327-cfd6c1894440" providerId="ADAL" clId="{0452613C-AB9F-4A92-B412-F1A8FB5AA345}" dt="2019-01-31T11:45:00.834" v="2" actId="6549"/>
        <pc:sldMkLst>
          <pc:docMk/>
          <pc:sldMk cId="3097358543" sldId="260"/>
        </pc:sldMkLst>
        <pc:spChg chg="mod">
          <ac:chgData name="Rob Heathcote" userId="62419938-1f1d-43ca-9327-cfd6c1894440" providerId="ADAL" clId="{0452613C-AB9F-4A92-B412-F1A8FB5AA345}" dt="2019-01-31T11:45:00.834" v="2" actId="6549"/>
          <ac:spMkLst>
            <pc:docMk/>
            <pc:sldMk cId="3097358543" sldId="260"/>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4</a:t>
            </a:fld>
            <a:endParaRPr lang="en-GB"/>
          </a:p>
        </p:txBody>
      </p:sp>
    </p:spTree>
    <p:extLst>
      <p:ext uri="{BB962C8B-B14F-4D97-AF65-F5344CB8AC3E}">
        <p14:creationId xmlns:p14="http://schemas.microsoft.com/office/powerpoint/2010/main" val="2509889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0" y="0"/>
            <a:ext cx="9144003" cy="6858000"/>
            <a:chOff x="0" y="0"/>
            <a:chExt cx="9144003" cy="6858000"/>
          </a:xfrm>
        </p:grpSpPr>
        <p:pic>
          <p:nvPicPr>
            <p:cNvPr id="11" name="Picture 10" descr="Unit 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a:ln>
            <a:noFill/>
          </a:ln>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FFA90B"/>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D9650B"/>
            </a:solidFill>
            <a:miter lim="800000"/>
          </a:ln>
        </p:spPr>
        <p:txBody>
          <a:bodyPr vert="horz" lIns="0" tIns="0" rIns="0" bIns="0" anchor="ctr" anchorCtr="0"/>
          <a:lstStyle>
            <a:lvl1pPr marL="0" indent="0" algn="ctr">
              <a:buNone/>
              <a:defRPr sz="7200" b="1">
                <a:solidFill>
                  <a:srgbClr val="D9650B"/>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9650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90B"/>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9" name="Picture 28"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Validation and verification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31" name="Picture 30" descr="Logo Unit 9.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56" name="Picture 5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Validation and verification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5" name="Picture 54"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59" name="TextBox 5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Validation and verification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60" name="Picture 59" descr="Logo Unit 9.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3" name="Picture 52" descr="Unit 9.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5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9650B"/>
                </a:solidFill>
                <a:latin typeface="Arial"/>
                <a:cs typeface="Arial"/>
              </a:defRPr>
            </a:lvl2pPr>
            <a:lvl3pPr marL="723900" indent="-279400">
              <a:lnSpc>
                <a:spcPct val="100000"/>
              </a:lnSpc>
              <a:buFont typeface="Arial"/>
              <a:buChar char="•"/>
              <a:defRPr lang="en-US" sz="2000" kern="1200" baseline="0" dirty="0" smtClean="0">
                <a:solidFill>
                  <a:srgbClr val="FFA90B"/>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57" name="TextBox 5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Validation and verification</a:t>
            </a:r>
            <a:br>
              <a:rPr lang="en-US" sz="1200" b="1" dirty="0">
                <a:solidFill>
                  <a:srgbClr val="FFFFFF"/>
                </a:solidFill>
                <a:latin typeface="Arial"/>
                <a:cs typeface="Arial"/>
              </a:rPr>
            </a:br>
            <a:r>
              <a:rPr lang="en-US" sz="1200" b="0" dirty="0">
                <a:solidFill>
                  <a:srgbClr val="FFFFFF"/>
                </a:solidFill>
                <a:latin typeface="Arial"/>
                <a:cs typeface="Arial"/>
              </a:rPr>
              <a:t>Unit 8</a:t>
            </a:r>
            <a:r>
              <a:rPr lang="en-US" sz="1200" b="1" dirty="0">
                <a:solidFill>
                  <a:srgbClr val="FFFFFF"/>
                </a:solidFill>
                <a:latin typeface="Arial"/>
                <a:cs typeface="Arial"/>
              </a:rPr>
              <a:t> </a:t>
            </a:r>
            <a:r>
              <a:rPr lang="en-US" sz="1200" b="0" dirty="0">
                <a:solidFill>
                  <a:srgbClr val="FFFFFF"/>
                </a:solidFill>
                <a:latin typeface="Arial"/>
                <a:cs typeface="Arial"/>
              </a:rPr>
              <a:t>System design and databases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Validation and verification</a:t>
            </a:r>
            <a:br>
              <a:rPr lang="en-US" sz="1200" b="1" dirty="0">
                <a:solidFill>
                  <a:srgbClr val="FFFFFF"/>
                </a:solidFill>
                <a:latin typeface="Arial"/>
                <a:cs typeface="Arial"/>
              </a:rPr>
            </a:br>
            <a:r>
              <a:rPr lang="en-US" sz="1200" b="0" dirty="0">
                <a:solidFill>
                  <a:srgbClr val="FFFFFF"/>
                </a:solidFill>
                <a:latin typeface="Arial"/>
                <a:cs typeface="Arial"/>
              </a:rPr>
              <a:t>Unit 8 System design and databases</a:t>
            </a:r>
          </a:p>
        </p:txBody>
      </p:sp>
      <p:pic>
        <p:nvPicPr>
          <p:cNvPr id="11" name="Picture 10" descr="Logo Unit 9.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319464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Section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Validation and verification</a:t>
            </a:r>
          </a:p>
          <a:p>
            <a:endParaRPr lang="en-US" sz="2000" dirty="0">
              <a:latin typeface="Museo 900" panose="02000000000000000000" pitchFamily="50" charset="0"/>
            </a:endParaRPr>
          </a:p>
          <a:p>
            <a:r>
              <a:rPr lang="en-US" sz="2000" b="0" dirty="0">
                <a:latin typeface="Museo 100" panose="02000000000000000000" pitchFamily="50" charset="0"/>
              </a:rPr>
              <a:t>Unit 8: System design and databases</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a:latin typeface="Arial"/>
                <a:cs typeface="Arial"/>
              </a:rPr>
              <a:t>3</a:t>
            </a:r>
            <a:endParaRPr lang="en-US" sz="4500" kern="0" spc="-140" dirty="0">
              <a:latin typeface="Arial"/>
              <a:cs typeface="Arial"/>
            </a:endParaRP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check digit calculation</a:t>
            </a:r>
          </a:p>
        </p:txBody>
      </p:sp>
      <p:sp>
        <p:nvSpPr>
          <p:cNvPr id="3" name="Text Placeholder 2"/>
          <p:cNvSpPr>
            <a:spLocks noGrp="1"/>
          </p:cNvSpPr>
          <p:nvPr>
            <p:ph type="body" sz="quarter" idx="14"/>
          </p:nvPr>
        </p:nvSpPr>
        <p:spPr>
          <a:xfrm>
            <a:off x="724280" y="1704179"/>
            <a:ext cx="7797230" cy="4718655"/>
          </a:xfrm>
        </p:spPr>
        <p:txBody>
          <a:bodyPr/>
          <a:lstStyle/>
          <a:p>
            <a:pPr>
              <a:spcAft>
                <a:spcPts val="600"/>
              </a:spcAft>
            </a:pPr>
            <a:r>
              <a:rPr lang="en-GB" dirty="0"/>
              <a:t>The following algorithm may be used to calculate the check digit for a 6-digit number:</a:t>
            </a:r>
          </a:p>
          <a:p>
            <a:pPr lvl="1"/>
            <a:r>
              <a:rPr lang="en-GB" dirty="0"/>
              <a:t>Assign weights to each digit of 1,3,1,3,1,3</a:t>
            </a:r>
          </a:p>
          <a:p>
            <a:pPr lvl="1"/>
            <a:r>
              <a:rPr lang="en-GB" dirty="0"/>
              <a:t>Multiply each digit by its weight</a:t>
            </a:r>
          </a:p>
          <a:p>
            <a:pPr lvl="1"/>
            <a:r>
              <a:rPr lang="en-GB" dirty="0"/>
              <a:t>Add the results together</a:t>
            </a:r>
          </a:p>
          <a:p>
            <a:pPr lvl="1"/>
            <a:r>
              <a:rPr lang="en-GB" dirty="0"/>
              <a:t>Divide the result by 10</a:t>
            </a:r>
          </a:p>
          <a:p>
            <a:pPr lvl="1"/>
            <a:r>
              <a:rPr lang="en-GB" dirty="0"/>
              <a:t>If the remainder is zero, the check digit is zero</a:t>
            </a:r>
          </a:p>
          <a:p>
            <a:pPr lvl="1"/>
            <a:r>
              <a:rPr lang="en-GB" dirty="0"/>
              <a:t>Otherwise, subtract the remainder from 10 and the result is the check digit</a:t>
            </a:r>
          </a:p>
          <a:p>
            <a:r>
              <a:rPr lang="en-GB" dirty="0"/>
              <a:t>The check digit is then appended to the number to form, for example, a product code</a:t>
            </a:r>
          </a:p>
        </p:txBody>
      </p:sp>
    </p:spTree>
    <p:extLst>
      <p:ext uri="{BB962C8B-B14F-4D97-AF65-F5344CB8AC3E}">
        <p14:creationId xmlns:p14="http://schemas.microsoft.com/office/powerpoint/2010/main" val="378155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Calculating the check digit</a:t>
            </a:r>
          </a:p>
        </p:txBody>
      </p:sp>
      <p:sp>
        <p:nvSpPr>
          <p:cNvPr id="6" name="Text Placeholder 5"/>
          <p:cNvSpPr>
            <a:spLocks noGrp="1"/>
          </p:cNvSpPr>
          <p:nvPr>
            <p:ph type="body" sz="quarter" idx="14"/>
          </p:nvPr>
        </p:nvSpPr>
        <p:spPr/>
        <p:txBody>
          <a:bodyPr/>
          <a:lstStyle/>
          <a:p>
            <a:pPr>
              <a:spcAft>
                <a:spcPts val="0"/>
              </a:spcAft>
            </a:pPr>
            <a:r>
              <a:rPr lang="en-GB" dirty="0"/>
              <a:t>First 6 digits of product code:</a:t>
            </a:r>
          </a:p>
          <a:p>
            <a:pPr marL="0" indent="0" algn="ctr">
              <a:spcAft>
                <a:spcPts val="0"/>
              </a:spcAft>
              <a:buNone/>
            </a:pPr>
            <a:r>
              <a:rPr lang="en-GB" sz="7200" b="1" dirty="0">
                <a:solidFill>
                  <a:srgbClr val="FFA90B"/>
                </a:solidFill>
              </a:rPr>
              <a:t>264371</a:t>
            </a:r>
            <a:endParaRPr lang="en-GB" b="1" dirty="0">
              <a:solidFill>
                <a:srgbClr val="FFA90B"/>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33314710"/>
              </p:ext>
            </p:extLst>
          </p:nvPr>
        </p:nvGraphicFramePr>
        <p:xfrm>
          <a:off x="724280" y="3449536"/>
          <a:ext cx="7704000" cy="2592000"/>
        </p:xfrm>
        <a:graphic>
          <a:graphicData uri="http://schemas.openxmlformats.org/drawingml/2006/table">
            <a:tbl>
              <a:tblPr firstRow="1" firstCol="1" bandRow="1">
                <a:tableStyleId>{5C22544A-7EE6-4342-B048-85BDC9FD1C3A}</a:tableStyleId>
              </a:tblPr>
              <a:tblGrid>
                <a:gridCol w="1620000">
                  <a:extLst>
                    <a:ext uri="{9D8B030D-6E8A-4147-A177-3AD203B41FA5}">
                      <a16:colId xmlns:a16="http://schemas.microsoft.com/office/drawing/2014/main" val="20000"/>
                    </a:ext>
                  </a:extLst>
                </a:gridCol>
                <a:gridCol w="887250">
                  <a:extLst>
                    <a:ext uri="{9D8B030D-6E8A-4147-A177-3AD203B41FA5}">
                      <a16:colId xmlns:a16="http://schemas.microsoft.com/office/drawing/2014/main" val="20001"/>
                    </a:ext>
                  </a:extLst>
                </a:gridCol>
                <a:gridCol w="887250">
                  <a:extLst>
                    <a:ext uri="{9D8B030D-6E8A-4147-A177-3AD203B41FA5}">
                      <a16:colId xmlns:a16="http://schemas.microsoft.com/office/drawing/2014/main" val="20002"/>
                    </a:ext>
                  </a:extLst>
                </a:gridCol>
                <a:gridCol w="887250">
                  <a:extLst>
                    <a:ext uri="{9D8B030D-6E8A-4147-A177-3AD203B41FA5}">
                      <a16:colId xmlns:a16="http://schemas.microsoft.com/office/drawing/2014/main" val="20003"/>
                    </a:ext>
                  </a:extLst>
                </a:gridCol>
                <a:gridCol w="887250">
                  <a:extLst>
                    <a:ext uri="{9D8B030D-6E8A-4147-A177-3AD203B41FA5}">
                      <a16:colId xmlns:a16="http://schemas.microsoft.com/office/drawing/2014/main" val="20004"/>
                    </a:ext>
                  </a:extLst>
                </a:gridCol>
                <a:gridCol w="887250">
                  <a:extLst>
                    <a:ext uri="{9D8B030D-6E8A-4147-A177-3AD203B41FA5}">
                      <a16:colId xmlns:a16="http://schemas.microsoft.com/office/drawing/2014/main" val="20005"/>
                    </a:ext>
                  </a:extLst>
                </a:gridCol>
                <a:gridCol w="887250">
                  <a:extLst>
                    <a:ext uri="{9D8B030D-6E8A-4147-A177-3AD203B41FA5}">
                      <a16:colId xmlns:a16="http://schemas.microsoft.com/office/drawing/2014/main" val="20006"/>
                    </a:ext>
                  </a:extLst>
                </a:gridCol>
                <a:gridCol w="760500">
                  <a:extLst>
                    <a:ext uri="{9D8B030D-6E8A-4147-A177-3AD203B41FA5}">
                      <a16:colId xmlns:a16="http://schemas.microsoft.com/office/drawing/2014/main" val="20007"/>
                    </a:ext>
                  </a:extLst>
                </a:gridCol>
              </a:tblGrid>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ISBN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solidFill>
                            <a:schemeClr val="tx1"/>
                          </a:solidFill>
                          <a:effectLst/>
                          <a:latin typeface="Arial" panose="020B0604020202020204" pitchFamily="34" charset="0"/>
                          <a:ea typeface="Corbel" panose="020B0503020204020204" pitchFamily="34" charset="0"/>
                          <a:cs typeface="Arial" panose="020B0604020202020204" pitchFamily="34" charset="0"/>
                        </a:rPr>
                        <a:t>2</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solidFill>
                            <a:schemeClr val="tx1"/>
                          </a:solidFill>
                          <a:effectLst/>
                          <a:latin typeface="Arial" panose="020B0604020202020204" pitchFamily="34" charset="0"/>
                          <a:ea typeface="Corbel" panose="020B0503020204020204" pitchFamily="34" charset="0"/>
                          <a:cs typeface="Arial" panose="020B0604020202020204" pitchFamily="34" charset="0"/>
                        </a:rPr>
                        <a:t>6</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solidFill>
                            <a:schemeClr val="tx1"/>
                          </a:solidFill>
                          <a:effectLst/>
                          <a:latin typeface="Arial" panose="020B0604020202020204" pitchFamily="34" charset="0"/>
                          <a:ea typeface="Corbel" panose="020B0503020204020204" pitchFamily="34" charset="0"/>
                          <a:cs typeface="Arial" panose="020B0604020202020204" pitchFamily="34" charset="0"/>
                        </a:rPr>
                        <a:t>4</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solidFill>
                            <a:schemeClr val="tx1"/>
                          </a:solidFill>
                          <a:effectLst/>
                          <a:latin typeface="Arial" panose="020B0604020202020204" pitchFamily="34" charset="0"/>
                          <a:ea typeface="Corbel" panose="020B0503020204020204" pitchFamily="34" charset="0"/>
                          <a:cs typeface="Arial" panose="020B0604020202020204" pitchFamily="34" charset="0"/>
                        </a:rPr>
                        <a:t>3</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solidFill>
                            <a:schemeClr val="tx1"/>
                          </a:solidFill>
                          <a:effectLst/>
                          <a:latin typeface="Arial" panose="020B0604020202020204" pitchFamily="34" charset="0"/>
                          <a:ea typeface="Corbel" panose="020B0503020204020204" pitchFamily="34" charset="0"/>
                          <a:cs typeface="Arial" panose="020B0604020202020204" pitchFamily="34" charset="0"/>
                        </a:rPr>
                        <a:t>7</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solidFill>
                            <a:schemeClr val="tx1"/>
                          </a:solidFill>
                          <a:effectLst/>
                          <a:latin typeface="Arial" panose="020B0604020202020204" pitchFamily="34" charset="0"/>
                          <a:ea typeface="Corbel" panose="020B0503020204020204" pitchFamily="34" charset="0"/>
                          <a:cs typeface="Arial" panose="020B0604020202020204" pitchFamily="34" charset="0"/>
                        </a:rPr>
                        <a:t>1</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extLst>
                  <a:ext uri="{0D108BD9-81ED-4DB2-BD59-A6C34878D82A}">
                    <a16:rowId xmlns:a16="http://schemas.microsoft.com/office/drawing/2014/main" val="10000"/>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Weight</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1</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Multiplication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ea typeface="Corbel" panose="020B0503020204020204" pitchFamily="34" charset="0"/>
                          <a:cs typeface="Arial" panose="020B0604020202020204" pitchFamily="34" charset="0"/>
                        </a:rPr>
                        <a:t>2</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ea typeface="Corbel" panose="020B0503020204020204" pitchFamily="34" charset="0"/>
                          <a:cs typeface="Arial" panose="020B0604020202020204" pitchFamily="34" charset="0"/>
                        </a:rPr>
                        <a:t>18</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ea typeface="Corbel" panose="020B0503020204020204" pitchFamily="34" charset="0"/>
                          <a:cs typeface="Arial" panose="020B0604020202020204" pitchFamily="34" charset="0"/>
                        </a:rPr>
                        <a:t>4</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ea typeface="Corbel" panose="020B0503020204020204" pitchFamily="34" charset="0"/>
                          <a:cs typeface="Arial" panose="020B0604020202020204" pitchFamily="34" charset="0"/>
                        </a:rPr>
                        <a:t>9</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ea typeface="Corbel" panose="020B0503020204020204" pitchFamily="34" charset="0"/>
                          <a:cs typeface="Arial" panose="020B0604020202020204" pitchFamily="34" charset="0"/>
                        </a:rPr>
                        <a:t>7</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ea typeface="Corbel" panose="020B0503020204020204" pitchFamily="34" charset="0"/>
                          <a:cs typeface="Arial" panose="020B0604020202020204" pitchFamily="34" charset="0"/>
                        </a:rPr>
                        <a:t>3</a:t>
                      </a: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Addition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gridSpan="6">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Add all the numbers</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ea typeface="+mn-ea"/>
                          <a:cs typeface="Arial" panose="020B0604020202020204" pitchFamily="34" charset="0"/>
                        </a:rPr>
                        <a:t>43</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Remainder</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gridSpan="6">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Find the remainder when divided by 10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a:effectLst/>
                          <a:latin typeface="Arial" panose="020B0604020202020204" pitchFamily="34" charset="0"/>
                          <a:cs typeface="Arial" panose="020B0604020202020204" pitchFamily="34" charset="0"/>
                        </a:rPr>
                        <a:t>3</a:t>
                      </a:r>
                      <a:endParaRPr lang="en-GB" sz="180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solidFill>
                            <a:schemeClr val="tx1"/>
                          </a:solidFill>
                          <a:effectLst/>
                          <a:latin typeface="Arial" panose="020B0604020202020204" pitchFamily="34" charset="0"/>
                          <a:cs typeface="Arial" panose="020B0604020202020204" pitchFamily="34" charset="0"/>
                        </a:rPr>
                        <a:t>Subtraction</a:t>
                      </a:r>
                      <a:endParaRPr lang="en-GB" sz="1800" dirty="0">
                        <a:solidFill>
                          <a:schemeClr val="tx1"/>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gridSpan="6">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dirty="0">
                          <a:effectLst/>
                          <a:latin typeface="Arial" panose="020B0604020202020204" pitchFamily="34" charset="0"/>
                          <a:cs typeface="Arial" panose="020B0604020202020204" pitchFamily="34" charset="0"/>
                        </a:rPr>
                        <a:t>Subtract the result from 10</a:t>
                      </a:r>
                      <a:endParaRPr lang="en-GB" sz="1800" dirty="0">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270510" indent="-270510" algn="ctr">
                        <a:spcAft>
                          <a:spcPts val="0"/>
                        </a:spcAft>
                        <a:tabLst>
                          <a:tab pos="270510" algn="l"/>
                          <a:tab pos="540385" algn="l"/>
                          <a:tab pos="810260" algn="l"/>
                          <a:tab pos="5671185" algn="r"/>
                          <a:tab pos="540385" algn="l"/>
                          <a:tab pos="810260" algn="l"/>
                          <a:tab pos="5671185" algn="r"/>
                        </a:tabLst>
                      </a:pPr>
                      <a:r>
                        <a:rPr lang="en-GB" sz="1800" b="1">
                          <a:solidFill>
                            <a:srgbClr val="FF0000"/>
                          </a:solidFill>
                          <a:effectLst/>
                          <a:latin typeface="Arial" panose="020B0604020202020204" pitchFamily="34" charset="0"/>
                          <a:cs typeface="Arial" panose="020B0604020202020204" pitchFamily="34" charset="0"/>
                        </a:rPr>
                        <a:t>7</a:t>
                      </a:r>
                      <a:endParaRPr lang="en-GB" sz="1800" b="1" dirty="0">
                        <a:solidFill>
                          <a:srgbClr val="FF0000"/>
                        </a:solidFill>
                        <a:effectLst/>
                        <a:latin typeface="Arial" panose="020B0604020202020204" pitchFamily="34" charset="0"/>
                        <a:ea typeface="Corbel" panose="020B0503020204020204" pitchFamily="34" charset="0"/>
                        <a:cs typeface="Arial" panose="020B0604020202020204" pitchFamily="34" charset="0"/>
                      </a:endParaRPr>
                    </a:p>
                  </a:txBody>
                  <a:tcPr marL="68580" marR="68580" marT="0" marB="0" anchor="ctr">
                    <a:lnL w="12700" cap="flat" cmpd="sng" algn="ctr">
                      <a:solidFill>
                        <a:srgbClr val="D9650B"/>
                      </a:solidFill>
                      <a:prstDash val="solid"/>
                      <a:round/>
                      <a:headEnd type="none" w="med" len="med"/>
                      <a:tailEnd type="none" w="med" len="med"/>
                    </a:lnL>
                    <a:lnR w="12700" cap="flat" cmpd="sng" algn="ctr">
                      <a:solidFill>
                        <a:srgbClr val="D9650B"/>
                      </a:solidFill>
                      <a:prstDash val="solid"/>
                      <a:round/>
                      <a:headEnd type="none" w="med" len="med"/>
                      <a:tailEnd type="none" w="med" len="med"/>
                    </a:lnR>
                    <a:lnT w="12700" cap="flat" cmpd="sng" algn="ctr">
                      <a:solidFill>
                        <a:srgbClr val="D9650B"/>
                      </a:solidFill>
                      <a:prstDash val="solid"/>
                      <a:round/>
                      <a:headEnd type="none" w="med" len="med"/>
                      <a:tailEnd type="none" w="med" len="med"/>
                    </a:lnT>
                    <a:lnB w="12700" cap="flat" cmpd="sng" algn="ctr">
                      <a:solidFill>
                        <a:srgbClr val="D9650B"/>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083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To check the check digit</a:t>
            </a:r>
          </a:p>
        </p:txBody>
      </p:sp>
      <p:sp>
        <p:nvSpPr>
          <p:cNvPr id="3" name="Text Placeholder 2"/>
          <p:cNvSpPr>
            <a:spLocks noGrp="1"/>
          </p:cNvSpPr>
          <p:nvPr>
            <p:ph type="body" sz="quarter" idx="14"/>
          </p:nvPr>
        </p:nvSpPr>
        <p:spPr>
          <a:xfrm>
            <a:off x="724280" y="1704179"/>
            <a:ext cx="7797230" cy="4876503"/>
          </a:xfrm>
        </p:spPr>
        <p:txBody>
          <a:bodyPr/>
          <a:lstStyle/>
          <a:p>
            <a:r>
              <a:rPr lang="en-GB" dirty="0"/>
              <a:t>There is an easy way to check that the check digit is correct</a:t>
            </a:r>
          </a:p>
          <a:p>
            <a:pPr marL="271463" lvl="1" indent="-271463">
              <a:spcAft>
                <a:spcPts val="1400"/>
              </a:spcAft>
            </a:pPr>
            <a:r>
              <a:rPr lang="en-GB" sz="2500" dirty="0">
                <a:solidFill>
                  <a:schemeClr val="tx1"/>
                </a:solidFill>
              </a:rPr>
              <a:t>To check the product code </a:t>
            </a:r>
            <a:r>
              <a:rPr lang="en-GB" sz="2800" b="1" dirty="0">
                <a:solidFill>
                  <a:srgbClr val="FFA90B"/>
                </a:solidFill>
              </a:rPr>
              <a:t>264371</a:t>
            </a:r>
            <a:r>
              <a:rPr lang="en-GB" sz="2800" b="1" dirty="0">
                <a:solidFill>
                  <a:srgbClr val="FF0000"/>
                </a:solidFill>
              </a:rPr>
              <a:t>7</a:t>
            </a:r>
            <a:r>
              <a:rPr lang="en-GB" sz="2800" b="1" dirty="0">
                <a:solidFill>
                  <a:srgbClr val="0BD947"/>
                </a:solidFill>
              </a:rPr>
              <a:t> </a:t>
            </a:r>
            <a:r>
              <a:rPr lang="en-GB" sz="2500" dirty="0">
                <a:solidFill>
                  <a:schemeClr val="tx1"/>
                </a:solidFill>
              </a:rPr>
              <a:t>is valid, perform the calculation again, assigning a weight of 1 to the check digit.</a:t>
            </a:r>
          </a:p>
          <a:p>
            <a:pPr marL="271463" lvl="1" indent="-271463">
              <a:spcAft>
                <a:spcPts val="1400"/>
              </a:spcAft>
            </a:pPr>
            <a:r>
              <a:rPr lang="en-GB" sz="2500" dirty="0">
                <a:solidFill>
                  <a:schemeClr val="tx1"/>
                </a:solidFill>
              </a:rPr>
              <a:t>If the result is divisible by 10, the check digit is correct</a:t>
            </a:r>
          </a:p>
          <a:p>
            <a:pPr marL="444500" lvl="1" indent="0">
              <a:spcBef>
                <a:spcPts val="300"/>
              </a:spcBef>
              <a:spcAft>
                <a:spcPts val="0"/>
              </a:spcAft>
              <a:buNone/>
              <a:tabLst>
                <a:tab pos="2428875" algn="l"/>
                <a:tab pos="2952750" algn="l"/>
                <a:tab pos="3222625" algn="l"/>
                <a:tab pos="3852863" algn="l"/>
                <a:tab pos="4392613" algn="l"/>
                <a:tab pos="4932363" algn="l"/>
                <a:tab pos="5472113" algn="l"/>
                <a:tab pos="5921375" algn="l"/>
                <a:tab pos="6550025" algn="l"/>
              </a:tabLst>
            </a:pPr>
            <a:r>
              <a:rPr lang="en-GB" sz="2400" dirty="0">
                <a:solidFill>
                  <a:schemeClr val="tx1"/>
                </a:solidFill>
              </a:rPr>
              <a:t>Product code:  		2  	6  	4  	3  	7  	1	7</a:t>
            </a:r>
          </a:p>
          <a:p>
            <a:pPr marL="444500" lvl="1" indent="0">
              <a:spcBef>
                <a:spcPts val="300"/>
              </a:spcBef>
              <a:spcAft>
                <a:spcPts val="0"/>
              </a:spcAft>
              <a:buNone/>
              <a:tabLst>
                <a:tab pos="2428875" algn="l"/>
                <a:tab pos="2952750" algn="l"/>
                <a:tab pos="3222625" algn="l"/>
                <a:tab pos="3852863" algn="l"/>
                <a:tab pos="4392613" algn="l"/>
                <a:tab pos="4932363" algn="l"/>
                <a:tab pos="5472113" algn="l"/>
                <a:tab pos="5921375" algn="l"/>
                <a:tab pos="6550025" algn="l"/>
              </a:tabLst>
            </a:pPr>
            <a:r>
              <a:rPr lang="en-GB" sz="2400" dirty="0">
                <a:solidFill>
                  <a:schemeClr val="tx1"/>
                </a:solidFill>
              </a:rPr>
              <a:t>Weights:			1  	3  	1  	3  	1  	3	1</a:t>
            </a:r>
          </a:p>
          <a:p>
            <a:pPr marL="444500" lvl="1" indent="0">
              <a:spcBef>
                <a:spcPts val="300"/>
              </a:spcBef>
              <a:spcAft>
                <a:spcPts val="0"/>
              </a:spcAft>
              <a:buNone/>
              <a:tabLst>
                <a:tab pos="2428875" algn="l"/>
                <a:tab pos="2952750" algn="l"/>
                <a:tab pos="3222625" algn="l"/>
                <a:tab pos="3852863" algn="l"/>
                <a:tab pos="4392613" algn="l"/>
                <a:tab pos="4932363" algn="l"/>
                <a:tab pos="5472113" algn="l"/>
                <a:tab pos="5921375" algn="l"/>
                <a:tab pos="6550025" algn="l"/>
              </a:tabLst>
            </a:pPr>
            <a:r>
              <a:rPr lang="en-GB" sz="2400" dirty="0">
                <a:solidFill>
                  <a:schemeClr val="tx1"/>
                </a:solidFill>
              </a:rPr>
              <a:t>Multiply and add:		2 + 18 + 4 + 9 + 7 + 3  + 7 = </a:t>
            </a:r>
            <a:r>
              <a:rPr lang="en-GB" sz="2400" dirty="0"/>
              <a:t>50</a:t>
            </a:r>
          </a:p>
          <a:p>
            <a:pPr>
              <a:tabLst>
                <a:tab pos="2428875" algn="l"/>
                <a:tab pos="2952750" algn="l"/>
                <a:tab pos="3222625" algn="l"/>
                <a:tab pos="3852863" algn="l"/>
                <a:tab pos="4392613" algn="l"/>
                <a:tab pos="4932363" algn="l"/>
                <a:tab pos="5472113" algn="l"/>
                <a:tab pos="5921375" algn="l"/>
                <a:tab pos="6461125" algn="l"/>
              </a:tabLst>
            </a:pPr>
            <a:endParaRPr lang="en-GB" dirty="0"/>
          </a:p>
        </p:txBody>
      </p:sp>
    </p:spTree>
    <p:extLst>
      <p:ext uri="{BB962C8B-B14F-4D97-AF65-F5344CB8AC3E}">
        <p14:creationId xmlns:p14="http://schemas.microsoft.com/office/powerpoint/2010/main" val="160126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Now try </a:t>
            </a:r>
            <a:r>
              <a:rPr lang="en-GB" b="1" dirty="0"/>
              <a:t>Tasks 1, 2 and 3</a:t>
            </a:r>
            <a:r>
              <a:rPr lang="en-GB" dirty="0"/>
              <a:t> on the worksheet</a:t>
            </a:r>
          </a:p>
        </p:txBody>
      </p:sp>
    </p:spTree>
    <p:extLst>
      <p:ext uri="{BB962C8B-B14F-4D97-AF65-F5344CB8AC3E}">
        <p14:creationId xmlns:p14="http://schemas.microsoft.com/office/powerpoint/2010/main" val="234131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Validating input data</a:t>
            </a:r>
          </a:p>
        </p:txBody>
      </p:sp>
      <p:sp>
        <p:nvSpPr>
          <p:cNvPr id="5" name="Text Placeholder 4"/>
          <p:cNvSpPr>
            <a:spLocks noGrp="1"/>
          </p:cNvSpPr>
          <p:nvPr>
            <p:ph type="body" sz="quarter" idx="14"/>
          </p:nvPr>
        </p:nvSpPr>
        <p:spPr/>
        <p:txBody>
          <a:bodyPr/>
          <a:lstStyle/>
          <a:p>
            <a:r>
              <a:rPr lang="en-GB" dirty="0"/>
              <a:t>A simple algorithm to validate input data will read data from the user, apply a validation check and if it is not valid, ask the user to enter the data again</a:t>
            </a:r>
          </a:p>
          <a:p>
            <a:r>
              <a:rPr lang="en-GB" dirty="0"/>
              <a:t>This process is repeated until valid data is entered</a:t>
            </a:r>
          </a:p>
          <a:p>
            <a:pPr lvl="1"/>
            <a:r>
              <a:rPr lang="en-GB" dirty="0"/>
              <a:t>Write an algorithm to ask the user for a menu choice, which must be between 1 and 5</a:t>
            </a:r>
          </a:p>
          <a:p>
            <a:pPr lvl="1"/>
            <a:r>
              <a:rPr lang="en-GB" dirty="0"/>
              <a:t>If an invalid entry is made, ask the user to enter their </a:t>
            </a:r>
            <a:br>
              <a:rPr lang="en-GB" dirty="0"/>
            </a:br>
            <a:r>
              <a:rPr lang="en-GB" dirty="0"/>
              <a:t>choice again</a:t>
            </a:r>
          </a:p>
        </p:txBody>
      </p:sp>
    </p:spTree>
    <p:extLst>
      <p:ext uri="{BB962C8B-B14F-4D97-AF65-F5344CB8AC3E}">
        <p14:creationId xmlns:p14="http://schemas.microsoft.com/office/powerpoint/2010/main" val="28291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Validation algorithm</a:t>
            </a:r>
          </a:p>
        </p:txBody>
      </p:sp>
      <p:sp>
        <p:nvSpPr>
          <p:cNvPr id="3" name="Text Placeholder 2"/>
          <p:cNvSpPr>
            <a:spLocks noGrp="1"/>
          </p:cNvSpPr>
          <p:nvPr>
            <p:ph type="body" sz="quarter" idx="14"/>
          </p:nvPr>
        </p:nvSpPr>
        <p:spPr>
          <a:xfrm>
            <a:off x="724280" y="1704179"/>
            <a:ext cx="7797230" cy="4582321"/>
          </a:xfrm>
        </p:spPr>
        <p:txBody>
          <a:bodyPr/>
          <a:lstStyle/>
          <a:p>
            <a:pPr marL="542925" indent="-276225">
              <a:buNone/>
            </a:pPr>
            <a:r>
              <a:rPr lang="en-GB" sz="2000" dirty="0">
                <a:solidFill>
                  <a:srgbClr val="D9650B"/>
                </a:solidFill>
                <a:latin typeface="Consolas" panose="020B0609020204030204" pitchFamily="49" charset="0"/>
                <a:cs typeface="Consolas" panose="020B0609020204030204" pitchFamily="49" charset="0"/>
              </a:rPr>
              <a:t>OUTPUT “Please enter your choice (1-5)”</a:t>
            </a:r>
          </a:p>
          <a:p>
            <a:pPr marL="542925" indent="-276225">
              <a:buNone/>
            </a:pPr>
            <a:r>
              <a:rPr lang="en-GB" sz="2000" dirty="0">
                <a:solidFill>
                  <a:srgbClr val="D9650B"/>
                </a:solidFill>
                <a:latin typeface="Consolas" panose="020B0609020204030204" pitchFamily="49" charset="0"/>
                <a:cs typeface="Consolas" panose="020B0609020204030204" pitchFamily="49" charset="0"/>
              </a:rPr>
              <a:t>INPUT choice</a:t>
            </a:r>
          </a:p>
          <a:p>
            <a:pPr marL="542925" indent="-276225">
              <a:buNone/>
            </a:pPr>
            <a:r>
              <a:rPr lang="en-GB" sz="2000" dirty="0">
                <a:solidFill>
                  <a:srgbClr val="D9650B"/>
                </a:solidFill>
                <a:latin typeface="Consolas" panose="020B0609020204030204" pitchFamily="49" charset="0"/>
                <a:cs typeface="Consolas" panose="020B0609020204030204" pitchFamily="49" charset="0"/>
              </a:rPr>
              <a:t>WHILE choice &lt; 1 OR choice &gt; 5</a:t>
            </a:r>
          </a:p>
          <a:p>
            <a:pPr marL="542925" indent="-276225" defTabSz="444500">
              <a:buNone/>
            </a:pPr>
            <a:r>
              <a:rPr lang="en-GB" sz="2000" dirty="0">
                <a:solidFill>
                  <a:srgbClr val="D9650B"/>
                </a:solidFill>
                <a:latin typeface="Consolas" panose="020B0609020204030204" pitchFamily="49" charset="0"/>
                <a:cs typeface="Consolas" panose="020B0609020204030204" pitchFamily="49" charset="0"/>
              </a:rPr>
              <a:t>	OUTPUT “Invalid choice – must be between 1 and 5”</a:t>
            </a:r>
          </a:p>
          <a:p>
            <a:pPr marL="542925" indent="-276225" defTabSz="444500">
              <a:buNone/>
            </a:pPr>
            <a:r>
              <a:rPr lang="en-GB" sz="2000" dirty="0">
                <a:solidFill>
                  <a:srgbClr val="D9650B"/>
                </a:solidFill>
                <a:latin typeface="Consolas" panose="020B0609020204030204" pitchFamily="49" charset="0"/>
                <a:cs typeface="Consolas" panose="020B0609020204030204" pitchFamily="49" charset="0"/>
              </a:rPr>
              <a:t>	INPUT choice</a:t>
            </a:r>
          </a:p>
          <a:p>
            <a:pPr marL="542925" indent="-276225" defTabSz="444500">
              <a:buNone/>
            </a:pPr>
            <a:r>
              <a:rPr lang="en-GB" sz="2000" dirty="0">
                <a:solidFill>
                  <a:srgbClr val="D9650B"/>
                </a:solidFill>
                <a:latin typeface="Consolas" panose="020B0609020204030204" pitchFamily="49" charset="0"/>
                <a:cs typeface="Consolas" panose="020B0609020204030204" pitchFamily="49" charset="0"/>
              </a:rPr>
              <a:t>ENDWHILE</a:t>
            </a:r>
          </a:p>
          <a:p>
            <a:pPr defTabSz="444500"/>
            <a:r>
              <a:rPr lang="en-GB" sz="2400" dirty="0"/>
              <a:t>Amend the algorithm so that if the user enters more than two invalid choices, the program drops out of the loop and outputs the message “Program ending”</a:t>
            </a:r>
            <a:endParaRPr lang="en-GB" sz="2800" dirty="0"/>
          </a:p>
        </p:txBody>
      </p:sp>
    </p:spTree>
    <p:extLst>
      <p:ext uri="{BB962C8B-B14F-4D97-AF65-F5344CB8AC3E}">
        <p14:creationId xmlns:p14="http://schemas.microsoft.com/office/powerpoint/2010/main" val="7516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Amended algorithm</a:t>
            </a:r>
          </a:p>
        </p:txBody>
      </p:sp>
      <p:sp>
        <p:nvSpPr>
          <p:cNvPr id="3" name="Text Placeholder 2"/>
          <p:cNvSpPr>
            <a:spLocks noGrp="1"/>
          </p:cNvSpPr>
          <p:nvPr>
            <p:ph type="body" sz="quarter" idx="14"/>
          </p:nvPr>
        </p:nvSpPr>
        <p:spPr>
          <a:xfrm>
            <a:off x="724279" y="1704179"/>
            <a:ext cx="8048245" cy="4379121"/>
          </a:xfrm>
        </p:spPr>
        <p:txBody>
          <a:bodyPr/>
          <a:lstStyle/>
          <a:p>
            <a:pPr marL="0" indent="0">
              <a:spcAft>
                <a:spcPts val="0"/>
              </a:spcAft>
              <a:buNone/>
            </a:pPr>
            <a:r>
              <a:rPr lang="en-GB" sz="2000" dirty="0">
                <a:solidFill>
                  <a:srgbClr val="D9650B"/>
                </a:solidFill>
                <a:latin typeface="Consolas" panose="020B0609020204030204" pitchFamily="49" charset="0"/>
                <a:cs typeface="Consolas" panose="020B0609020204030204" pitchFamily="49" charset="0"/>
              </a:rPr>
              <a:t>validChoice </a:t>
            </a: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D9650B"/>
                </a:solidFill>
                <a:latin typeface="Consolas" panose="020B0609020204030204" pitchFamily="49" charset="0"/>
                <a:cs typeface="Consolas" panose="020B0609020204030204" pitchFamily="49" charset="0"/>
              </a:rPr>
              <a:t> False</a:t>
            </a:r>
          </a:p>
          <a:p>
            <a:pPr marL="0" indent="0">
              <a:spcAft>
                <a:spcPts val="0"/>
              </a:spcAft>
              <a:buNone/>
            </a:pPr>
            <a:r>
              <a:rPr lang="en-GB" sz="2000" dirty="0">
                <a:solidFill>
                  <a:srgbClr val="D9650B"/>
                </a:solidFill>
                <a:latin typeface="Consolas" panose="020B0609020204030204" pitchFamily="49" charset="0"/>
                <a:cs typeface="Consolas" panose="020B0609020204030204" pitchFamily="49" charset="0"/>
              </a:rPr>
              <a:t>count </a:t>
            </a: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D9650B"/>
                </a:solidFill>
                <a:latin typeface="Consolas" panose="020B0609020204030204" pitchFamily="49" charset="0"/>
                <a:cs typeface="Consolas" panose="020B0609020204030204" pitchFamily="49" charset="0"/>
              </a:rPr>
              <a:t> 0</a:t>
            </a:r>
          </a:p>
          <a:p>
            <a:pPr marL="0" indent="0">
              <a:spcAft>
                <a:spcPts val="0"/>
              </a:spcAft>
              <a:buNone/>
            </a:pPr>
            <a:r>
              <a:rPr lang="en-GB" sz="2000" dirty="0">
                <a:solidFill>
                  <a:srgbClr val="D9650B"/>
                </a:solidFill>
                <a:latin typeface="Consolas" panose="020B0609020204030204" pitchFamily="49" charset="0"/>
                <a:cs typeface="Consolas" panose="020B0609020204030204" pitchFamily="49" charset="0"/>
              </a:rPr>
              <a:t>OUTPUT “Enter choice (1-5)”</a:t>
            </a:r>
          </a:p>
          <a:p>
            <a:pPr marL="0" indent="0">
              <a:spcAft>
                <a:spcPts val="0"/>
              </a:spcAft>
              <a:buNone/>
            </a:pPr>
            <a:r>
              <a:rPr lang="en-GB" sz="2000" dirty="0">
                <a:solidFill>
                  <a:srgbClr val="D9650B"/>
                </a:solidFill>
                <a:latin typeface="Consolas" panose="020B0609020204030204" pitchFamily="49" charset="0"/>
                <a:cs typeface="Consolas" panose="020B0609020204030204" pitchFamily="49" charset="0"/>
              </a:rPr>
              <a:t>WHILE (validChoice = False) AND (count &lt; 3)</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INPUT choice</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count </a:t>
            </a: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D9650B"/>
                </a:solidFill>
                <a:latin typeface="Consolas" panose="020B0609020204030204" pitchFamily="49" charset="0"/>
                <a:cs typeface="Consolas" panose="020B0609020204030204" pitchFamily="49" charset="0"/>
              </a:rPr>
              <a:t> count + 1</a:t>
            </a:r>
          </a:p>
          <a:p>
            <a:pPr marL="0" indent="0">
              <a:spcAft>
                <a:spcPts val="0"/>
              </a:spcAft>
              <a:buNone/>
            </a:pPr>
            <a:r>
              <a:rPr lang="en-GB" sz="2000" dirty="0">
                <a:solidFill>
                  <a:srgbClr val="D9650B"/>
                </a:solidFill>
                <a:latin typeface="Consolas" panose="020B0609020204030204" pitchFamily="49" charset="0"/>
                <a:cs typeface="Consolas" panose="020B0609020204030204" pitchFamily="49" charset="0"/>
              </a:rPr>
              <a:t>	IF choice &lt; 1 OR choice &gt; 5 THEN</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OUTPUT “Invalid choice – must be between 1 and 5”</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ELSE</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validChoice </a:t>
            </a:r>
            <a:r>
              <a:rPr lang="en-GB" sz="2000" dirty="0">
                <a:solidFill>
                  <a:srgbClr val="D9650B"/>
                </a:solidFill>
                <a:latin typeface="Consolas" panose="020B0609020204030204" pitchFamily="49" charset="0"/>
                <a:cs typeface="Consolas" panose="020B0609020204030204" pitchFamily="49" charset="0"/>
                <a:sym typeface="Wingdings" panose="05000000000000000000" pitchFamily="2" charset="2"/>
              </a:rPr>
              <a:t></a:t>
            </a:r>
            <a:r>
              <a:rPr lang="en-GB" sz="2000" dirty="0">
                <a:solidFill>
                  <a:srgbClr val="D9650B"/>
                </a:solidFill>
                <a:latin typeface="Consolas" panose="020B0609020204030204" pitchFamily="49" charset="0"/>
                <a:cs typeface="Consolas" panose="020B0609020204030204" pitchFamily="49" charset="0"/>
              </a:rPr>
              <a:t> True</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ENDIF</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ENDWHILE</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IF validChoice = False THEN</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	OUTPUT “Program ending”</a:t>
            </a:r>
          </a:p>
          <a:p>
            <a:pPr marL="0" indent="0" defTabSz="444500">
              <a:spcAft>
                <a:spcPts val="0"/>
              </a:spcAft>
              <a:buNone/>
            </a:pPr>
            <a:r>
              <a:rPr lang="en-GB" sz="2000" dirty="0">
                <a:solidFill>
                  <a:srgbClr val="D9650B"/>
                </a:solidFill>
                <a:latin typeface="Consolas" panose="020B0609020204030204" pitchFamily="49" charset="0"/>
                <a:cs typeface="Consolas" panose="020B0609020204030204" pitchFamily="49" charset="0"/>
              </a:rPr>
              <a:t>ENDIF</a:t>
            </a:r>
          </a:p>
        </p:txBody>
      </p:sp>
    </p:spTree>
    <p:extLst>
      <p:ext uri="{BB962C8B-B14F-4D97-AF65-F5344CB8AC3E}">
        <p14:creationId xmlns:p14="http://schemas.microsoft.com/office/powerpoint/2010/main" val="197412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Now try </a:t>
            </a:r>
            <a:r>
              <a:rPr lang="en-GB" b="1" dirty="0"/>
              <a:t>Task 4</a:t>
            </a:r>
            <a:r>
              <a:rPr lang="en-GB" dirty="0"/>
              <a:t> on the worksheet</a:t>
            </a:r>
          </a:p>
        </p:txBody>
      </p:sp>
    </p:spTree>
    <p:extLst>
      <p:ext uri="{BB962C8B-B14F-4D97-AF65-F5344CB8AC3E}">
        <p14:creationId xmlns:p14="http://schemas.microsoft.com/office/powerpoint/2010/main" val="147571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Verification</a:t>
            </a:r>
          </a:p>
        </p:txBody>
      </p:sp>
      <p:sp>
        <p:nvSpPr>
          <p:cNvPr id="3" name="Text Placeholder 2"/>
          <p:cNvSpPr>
            <a:spLocks noGrp="1"/>
          </p:cNvSpPr>
          <p:nvPr>
            <p:ph type="body" sz="quarter" idx="14"/>
          </p:nvPr>
        </p:nvSpPr>
        <p:spPr/>
        <p:txBody>
          <a:bodyPr/>
          <a:lstStyle/>
          <a:p>
            <a:r>
              <a:rPr lang="en-GB" dirty="0"/>
              <a:t>Verification is the process of entering data twice, and comparing the two entries</a:t>
            </a:r>
          </a:p>
          <a:p>
            <a:pPr lvl="1"/>
            <a:r>
              <a:rPr lang="en-GB" dirty="0"/>
              <a:t>If they don’t match, the data has to be entered again</a:t>
            </a:r>
          </a:p>
          <a:p>
            <a:pPr lvl="1"/>
            <a:r>
              <a:rPr lang="en-GB" dirty="0"/>
              <a:t>Verification is often used when setting a new password</a:t>
            </a:r>
          </a:p>
          <a:p>
            <a:pPr lvl="1"/>
            <a:r>
              <a:rPr lang="en-GB" dirty="0"/>
              <a:t>Why?</a:t>
            </a:r>
          </a:p>
        </p:txBody>
      </p:sp>
      <p:pic>
        <p:nvPicPr>
          <p:cNvPr id="1026" name="Picture 2" descr="C:\Users\Rob\AppData\Roaming\PixelMetrics\CaptureWiz\Temp\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25645" y="3881544"/>
            <a:ext cx="4000685" cy="245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Now try </a:t>
            </a:r>
            <a:r>
              <a:rPr lang="en-GB" b="1" dirty="0"/>
              <a:t>Task 5 </a:t>
            </a:r>
            <a:r>
              <a:rPr lang="en-GB" dirty="0"/>
              <a:t>on the worksheet</a:t>
            </a:r>
          </a:p>
        </p:txBody>
      </p:sp>
    </p:spTree>
    <p:extLst>
      <p:ext uri="{BB962C8B-B14F-4D97-AF65-F5344CB8AC3E}">
        <p14:creationId xmlns:p14="http://schemas.microsoft.com/office/powerpoint/2010/main" val="249702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Understand the need for validation and verification checks to be made on input data</a:t>
            </a:r>
          </a:p>
          <a:p>
            <a:r>
              <a:rPr lang="en-GB" dirty="0"/>
              <a:t>Be able to give examples of range checks, length checks, type checks and check digits</a:t>
            </a:r>
          </a:p>
          <a:p>
            <a:r>
              <a:rPr lang="en-GB" dirty="0"/>
              <a:t>Devise algorithms to validate data entered by a user</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35666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7323E3-7FB1-40C0-9C28-B6679D322E14}"/>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98432192-1757-490D-81BE-D031214BE4F5}"/>
              </a:ext>
            </a:extLst>
          </p:cNvPr>
          <p:cNvSpPr>
            <a:spLocks noGrp="1"/>
          </p:cNvSpPr>
          <p:nvPr>
            <p:ph type="body" sz="quarter" idx="14"/>
          </p:nvPr>
        </p:nvSpPr>
        <p:spPr>
          <a:xfrm>
            <a:off x="724280" y="1704179"/>
            <a:ext cx="7797230" cy="4247588"/>
          </a:xfrm>
        </p:spPr>
        <p:txBody>
          <a:bodyPr/>
          <a:lstStyle/>
          <a:p>
            <a:r>
              <a:rPr lang="en-GB" b="1" dirty="0">
                <a:solidFill>
                  <a:srgbClr val="D9650B"/>
                </a:solidFill>
              </a:rPr>
              <a:t>Validation</a:t>
            </a:r>
            <a:r>
              <a:rPr lang="en-GB" dirty="0"/>
              <a:t> is a method of helping to ensure accuracy of input data</a:t>
            </a:r>
          </a:p>
          <a:p>
            <a:pPr lvl="1"/>
            <a:r>
              <a:rPr lang="en-GB" dirty="0"/>
              <a:t>You should be able to give examples of </a:t>
            </a:r>
            <a:r>
              <a:rPr lang="en-GB" b="1" dirty="0"/>
              <a:t>range checks</a:t>
            </a:r>
            <a:r>
              <a:rPr lang="en-GB" dirty="0"/>
              <a:t>, </a:t>
            </a:r>
            <a:r>
              <a:rPr lang="en-GB" b="1" dirty="0"/>
              <a:t>length checks</a:t>
            </a:r>
            <a:r>
              <a:rPr lang="en-GB" dirty="0"/>
              <a:t>, </a:t>
            </a:r>
            <a:r>
              <a:rPr lang="en-GB" b="1" dirty="0"/>
              <a:t>type checks </a:t>
            </a:r>
            <a:r>
              <a:rPr lang="en-GB" dirty="0"/>
              <a:t>and </a:t>
            </a:r>
            <a:r>
              <a:rPr lang="en-GB" b="1" dirty="0"/>
              <a:t>check digits</a:t>
            </a:r>
          </a:p>
          <a:p>
            <a:r>
              <a:rPr lang="en-GB" dirty="0"/>
              <a:t>You need to be able to devise and trace through algorithms to validate data entered by a user</a:t>
            </a:r>
          </a:p>
          <a:p>
            <a:r>
              <a:rPr lang="en-GB" b="1" dirty="0">
                <a:solidFill>
                  <a:srgbClr val="D9650B"/>
                </a:solidFill>
              </a:rPr>
              <a:t>Verification</a:t>
            </a:r>
            <a:r>
              <a:rPr lang="en-GB" dirty="0"/>
              <a:t> of input data is a different process of checking for accuracy</a:t>
            </a:r>
          </a:p>
          <a:p>
            <a:pPr lvl="1"/>
            <a:r>
              <a:rPr lang="en-GB" dirty="0"/>
              <a:t>The data is input twice and the two versions compared</a:t>
            </a:r>
          </a:p>
        </p:txBody>
      </p:sp>
    </p:spTree>
    <p:extLst>
      <p:ext uri="{BB962C8B-B14F-4D97-AF65-F5344CB8AC3E}">
        <p14:creationId xmlns:p14="http://schemas.microsoft.com/office/powerpoint/2010/main" val="156666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52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Validating user input</a:t>
            </a:r>
          </a:p>
        </p:txBody>
      </p:sp>
      <p:sp>
        <p:nvSpPr>
          <p:cNvPr id="5" name="Text Placeholder 4"/>
          <p:cNvSpPr>
            <a:spLocks noGrp="1"/>
          </p:cNvSpPr>
          <p:nvPr>
            <p:ph type="body" sz="quarter" idx="14"/>
          </p:nvPr>
        </p:nvSpPr>
        <p:spPr>
          <a:xfrm>
            <a:off x="724280" y="1704179"/>
            <a:ext cx="7797230" cy="4322048"/>
          </a:xfrm>
        </p:spPr>
        <p:txBody>
          <a:bodyPr/>
          <a:lstStyle/>
          <a:p>
            <a:r>
              <a:rPr lang="en-GB" dirty="0"/>
              <a:t>Data input by the user is always prone to error</a:t>
            </a:r>
          </a:p>
          <a:p>
            <a:r>
              <a:rPr lang="en-GB" dirty="0"/>
              <a:t>It is very easy, when typing in a name or a number, to hit the wrong key or get two digits round the wrong way</a:t>
            </a:r>
          </a:p>
        </p:txBody>
      </p:sp>
    </p:spTree>
    <p:extLst>
      <p:ext uri="{BB962C8B-B14F-4D97-AF65-F5344CB8AC3E}">
        <p14:creationId xmlns:p14="http://schemas.microsoft.com/office/powerpoint/2010/main" val="3890697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Validating user input</a:t>
            </a:r>
          </a:p>
        </p:txBody>
      </p:sp>
      <p:sp>
        <p:nvSpPr>
          <p:cNvPr id="5" name="Text Placeholder 4"/>
          <p:cNvSpPr>
            <a:spLocks noGrp="1"/>
          </p:cNvSpPr>
          <p:nvPr>
            <p:ph type="body" sz="quarter" idx="14"/>
          </p:nvPr>
        </p:nvSpPr>
        <p:spPr>
          <a:xfrm>
            <a:off x="724280" y="1704179"/>
            <a:ext cx="7797230" cy="4322048"/>
          </a:xfrm>
        </p:spPr>
        <p:txBody>
          <a:bodyPr/>
          <a:lstStyle/>
          <a:p>
            <a:r>
              <a:rPr lang="en-GB" dirty="0"/>
              <a:t>Have you ever had to type in a 16-digit number, or a long, unfamiliar name? Validation is the process, carried out by a computer, of checking that data input is </a:t>
            </a:r>
            <a:r>
              <a:rPr lang="en-GB" dirty="0">
                <a:solidFill>
                  <a:srgbClr val="D9650B"/>
                </a:solidFill>
              </a:rPr>
              <a:t>reasonable</a:t>
            </a:r>
          </a:p>
        </p:txBody>
      </p:sp>
    </p:spTree>
    <p:extLst>
      <p:ext uri="{BB962C8B-B14F-4D97-AF65-F5344CB8AC3E}">
        <p14:creationId xmlns:p14="http://schemas.microsoft.com/office/powerpoint/2010/main" val="148287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Validation checks</a:t>
            </a:r>
          </a:p>
        </p:txBody>
      </p:sp>
      <p:sp>
        <p:nvSpPr>
          <p:cNvPr id="3" name="Text Placeholder 2"/>
          <p:cNvSpPr>
            <a:spLocks noGrp="1"/>
          </p:cNvSpPr>
          <p:nvPr>
            <p:ph type="body" sz="quarter" idx="14"/>
          </p:nvPr>
        </p:nvSpPr>
        <p:spPr>
          <a:xfrm>
            <a:off x="724280" y="1704179"/>
            <a:ext cx="7797230" cy="4244929"/>
          </a:xfrm>
        </p:spPr>
        <p:txBody>
          <a:bodyPr/>
          <a:lstStyle/>
          <a:p>
            <a:r>
              <a:rPr lang="en-GB" dirty="0"/>
              <a:t>It is not possible to make sure that all data entered by a user is completely correct</a:t>
            </a:r>
          </a:p>
          <a:p>
            <a:r>
              <a:rPr lang="en-GB" dirty="0"/>
              <a:t>A name could be spelt wrongly, a price transposed or a date entered incorrectly:</a:t>
            </a:r>
          </a:p>
          <a:p>
            <a:pPr lvl="1"/>
            <a:r>
              <a:rPr lang="en-GB" dirty="0"/>
              <a:t>Jon Smith instead of John Smith</a:t>
            </a:r>
          </a:p>
          <a:p>
            <a:pPr lvl="1"/>
            <a:r>
              <a:rPr lang="en-GB" dirty="0"/>
              <a:t>12.99 instead of 21.99</a:t>
            </a:r>
          </a:p>
          <a:p>
            <a:pPr lvl="1"/>
            <a:r>
              <a:rPr lang="en-GB" dirty="0"/>
              <a:t>14/06/2015 instead of 14/08/2015</a:t>
            </a:r>
          </a:p>
          <a:p>
            <a:r>
              <a:rPr lang="en-GB" dirty="0"/>
              <a:t>However, </a:t>
            </a:r>
            <a:r>
              <a:rPr lang="en-GB" dirty="0">
                <a:solidFill>
                  <a:srgbClr val="D9650B"/>
                </a:solidFill>
              </a:rPr>
              <a:t>validation checks </a:t>
            </a:r>
            <a:r>
              <a:rPr lang="en-GB" dirty="0"/>
              <a:t>can be applied to reduce the number of errors made</a:t>
            </a:r>
          </a:p>
        </p:txBody>
      </p:sp>
    </p:spTree>
    <p:extLst>
      <p:ext uri="{BB962C8B-B14F-4D97-AF65-F5344CB8AC3E}">
        <p14:creationId xmlns:p14="http://schemas.microsoft.com/office/powerpoint/2010/main" val="179118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each&#10;&#10;Description generated with high confidence">
            <a:extLst>
              <a:ext uri="{FF2B5EF4-FFF2-40B4-BE49-F238E27FC236}">
                <a16:creationId xmlns:a16="http://schemas.microsoft.com/office/drawing/2014/main" id="{F5D50535-FF37-4C59-B1D0-3D343AC7C5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4400"/>
            <a:ext cx="9144000" cy="6203600"/>
          </a:xfrm>
          <a:prstGeom prst="rect">
            <a:avLst/>
          </a:prstGeom>
        </p:spPr>
      </p:pic>
      <p:sp>
        <p:nvSpPr>
          <p:cNvPr id="2" name="Text Placeholder 1"/>
          <p:cNvSpPr>
            <a:spLocks noGrp="1"/>
          </p:cNvSpPr>
          <p:nvPr>
            <p:ph type="body" sz="quarter" idx="13"/>
          </p:nvPr>
        </p:nvSpPr>
        <p:spPr/>
        <p:txBody>
          <a:bodyPr/>
          <a:lstStyle/>
          <a:p>
            <a:r>
              <a:rPr lang="en-GB" dirty="0"/>
              <a:t>Range check</a:t>
            </a:r>
          </a:p>
        </p:txBody>
      </p:sp>
      <p:sp>
        <p:nvSpPr>
          <p:cNvPr id="3" name="Text Placeholder 2"/>
          <p:cNvSpPr>
            <a:spLocks noGrp="1"/>
          </p:cNvSpPr>
          <p:nvPr>
            <p:ph type="body" sz="quarter" idx="14"/>
          </p:nvPr>
        </p:nvSpPr>
        <p:spPr>
          <a:xfrm>
            <a:off x="724280" y="1704179"/>
            <a:ext cx="5062745" cy="4300014"/>
          </a:xfrm>
        </p:spPr>
        <p:txBody>
          <a:bodyPr/>
          <a:lstStyle/>
          <a:p>
            <a:r>
              <a:rPr lang="en-GB" dirty="0"/>
              <a:t>If you know that a numerical value has to be within a certain range, the computer can check this</a:t>
            </a:r>
          </a:p>
          <a:p>
            <a:r>
              <a:rPr lang="en-GB" dirty="0"/>
              <a:t>For example:</a:t>
            </a:r>
          </a:p>
          <a:p>
            <a:pPr lvl="1"/>
            <a:r>
              <a:rPr lang="en-GB" dirty="0">
                <a:solidFill>
                  <a:schemeClr val="tx1"/>
                </a:solidFill>
              </a:rPr>
              <a:t>The maximum daily temperature in a certain month is always between</a:t>
            </a:r>
            <a:br>
              <a:rPr lang="en-GB" dirty="0">
                <a:solidFill>
                  <a:schemeClr val="tx1"/>
                </a:solidFill>
              </a:rPr>
            </a:br>
            <a:r>
              <a:rPr lang="en-GB" dirty="0">
                <a:solidFill>
                  <a:schemeClr val="tx1"/>
                </a:solidFill>
              </a:rPr>
              <a:t>+10</a:t>
            </a:r>
            <a:r>
              <a:rPr lang="en-GB" dirty="0">
                <a:solidFill>
                  <a:schemeClr val="tx1"/>
                </a:solidFill>
                <a:sym typeface="Wingdings" panose="05000000000000000000" pitchFamily="2" charset="2"/>
              </a:rPr>
              <a:t>°C</a:t>
            </a:r>
            <a:r>
              <a:rPr lang="en-GB" dirty="0">
                <a:solidFill>
                  <a:schemeClr val="tx1"/>
                </a:solidFill>
              </a:rPr>
              <a:t> and +40</a:t>
            </a:r>
            <a:r>
              <a:rPr lang="en-GB" dirty="0">
                <a:solidFill>
                  <a:schemeClr val="tx1"/>
                </a:solidFill>
                <a:sym typeface="Wingdings" panose="05000000000000000000" pitchFamily="2" charset="2"/>
              </a:rPr>
              <a:t>°C</a:t>
            </a:r>
            <a:endParaRPr lang="en-GB" dirty="0">
              <a:solidFill>
                <a:schemeClr val="tx1"/>
              </a:solidFill>
            </a:endParaRPr>
          </a:p>
        </p:txBody>
      </p:sp>
    </p:spTree>
    <p:extLst>
      <p:ext uri="{BB962C8B-B14F-4D97-AF65-F5344CB8AC3E}">
        <p14:creationId xmlns:p14="http://schemas.microsoft.com/office/powerpoint/2010/main" val="303581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Type check</a:t>
            </a:r>
          </a:p>
        </p:txBody>
      </p:sp>
      <p:sp>
        <p:nvSpPr>
          <p:cNvPr id="3" name="Text Placeholder 2"/>
          <p:cNvSpPr>
            <a:spLocks noGrp="1"/>
          </p:cNvSpPr>
          <p:nvPr>
            <p:ph type="body" sz="quarter" idx="14"/>
          </p:nvPr>
        </p:nvSpPr>
        <p:spPr>
          <a:xfrm>
            <a:off x="724280" y="1704179"/>
            <a:ext cx="7797230" cy="3969508"/>
          </a:xfrm>
        </p:spPr>
        <p:txBody>
          <a:bodyPr/>
          <a:lstStyle/>
          <a:p>
            <a:r>
              <a:rPr lang="en-GB" dirty="0"/>
              <a:t>A type check can be made to ensure, for example,  that </a:t>
            </a:r>
          </a:p>
          <a:p>
            <a:pPr lvl="1"/>
            <a:r>
              <a:rPr lang="en-GB" dirty="0"/>
              <a:t>An integer value contains only digits</a:t>
            </a:r>
          </a:p>
          <a:p>
            <a:pPr lvl="1"/>
            <a:r>
              <a:rPr lang="en-GB" dirty="0"/>
              <a:t>A name contains only alphabetical characters and the symbols </a:t>
            </a:r>
            <a:r>
              <a:rPr lang="en-GB" b="1" dirty="0"/>
              <a:t>’</a:t>
            </a:r>
            <a:r>
              <a:rPr lang="en-GB" dirty="0"/>
              <a:t> or </a:t>
            </a:r>
            <a:r>
              <a:rPr lang="en-GB" b="1" dirty="0"/>
              <a:t>–</a:t>
            </a:r>
            <a:r>
              <a:rPr lang="en-GB" dirty="0"/>
              <a:t> </a:t>
            </a:r>
          </a:p>
          <a:p>
            <a:pPr lvl="1"/>
            <a:r>
              <a:rPr lang="en-GB" dirty="0"/>
              <a:t>A car number plate contains only letters, digits, hyphens </a:t>
            </a:r>
            <a:br>
              <a:rPr lang="en-GB" dirty="0"/>
            </a:br>
            <a:r>
              <a:rPr lang="en-GB" dirty="0"/>
              <a:t>or spaces</a:t>
            </a:r>
          </a:p>
        </p:txBody>
      </p:sp>
      <p:pic>
        <p:nvPicPr>
          <p:cNvPr id="1026" name="Picture 2" descr="C:\Users\Rob\AppData\Roaming\PixelMetrics\CaptureWiz\Temp\3.png">
            <a:extLst>
              <a:ext uri="{FF2B5EF4-FFF2-40B4-BE49-F238E27FC236}">
                <a16:creationId xmlns:a16="http://schemas.microsoft.com/office/drawing/2014/main" id="{A73B16D2-EA50-4D06-9E46-238274034D6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8154" y="4650234"/>
            <a:ext cx="6327693" cy="145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0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Length check</a:t>
            </a:r>
          </a:p>
        </p:txBody>
      </p:sp>
      <p:sp>
        <p:nvSpPr>
          <p:cNvPr id="3" name="Text Placeholder 2"/>
          <p:cNvSpPr>
            <a:spLocks noGrp="1"/>
          </p:cNvSpPr>
          <p:nvPr>
            <p:ph type="body" sz="quarter" idx="14"/>
          </p:nvPr>
        </p:nvSpPr>
        <p:spPr/>
        <p:txBody>
          <a:bodyPr/>
          <a:lstStyle/>
          <a:p>
            <a:r>
              <a:rPr lang="en-GB" dirty="0"/>
              <a:t>Some data can contain only a certain number of characters</a:t>
            </a:r>
          </a:p>
          <a:p>
            <a:pPr lvl="1"/>
            <a:r>
              <a:rPr lang="en-GB" dirty="0"/>
              <a:t>For example, you could set a rule that a password entered must be between 6 and 12 characters</a:t>
            </a:r>
          </a:p>
          <a:p>
            <a:pPr lvl="1"/>
            <a:r>
              <a:rPr lang="en-GB" dirty="0"/>
              <a:t>A credit card number must be</a:t>
            </a:r>
            <a:br>
              <a:rPr lang="en-GB" dirty="0"/>
            </a:br>
            <a:r>
              <a:rPr lang="en-GB" dirty="0"/>
              <a:t>exactly 16 digits</a:t>
            </a:r>
          </a:p>
          <a:p>
            <a:pPr lvl="1"/>
            <a:r>
              <a:rPr lang="en-GB" dirty="0"/>
              <a:t>An airport code can only be </a:t>
            </a:r>
            <a:br>
              <a:rPr lang="en-GB" dirty="0"/>
            </a:br>
            <a:r>
              <a:rPr lang="en-GB" dirty="0"/>
              <a:t>three characters</a:t>
            </a:r>
          </a:p>
        </p:txBody>
      </p:sp>
    </p:spTree>
    <p:extLst>
      <p:ext uri="{BB962C8B-B14F-4D97-AF65-F5344CB8AC3E}">
        <p14:creationId xmlns:p14="http://schemas.microsoft.com/office/powerpoint/2010/main" val="421997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Check digit</a:t>
            </a:r>
          </a:p>
        </p:txBody>
      </p:sp>
      <p:sp>
        <p:nvSpPr>
          <p:cNvPr id="3" name="Text Placeholder 2"/>
          <p:cNvSpPr>
            <a:spLocks noGrp="1"/>
          </p:cNvSpPr>
          <p:nvPr>
            <p:ph type="body" sz="quarter" idx="14"/>
          </p:nvPr>
        </p:nvSpPr>
        <p:spPr/>
        <p:txBody>
          <a:bodyPr/>
          <a:lstStyle/>
          <a:p>
            <a:r>
              <a:rPr lang="en-GB" dirty="0"/>
              <a:t>A check digit is an extra digit appended to the end of a product code, a barcode or an International Standard Book Number (ISBN), for example</a:t>
            </a:r>
          </a:p>
          <a:p>
            <a:pPr lvl="1"/>
            <a:r>
              <a:rPr lang="en-GB" dirty="0"/>
              <a:t>The check digit is calculated from the other digits in the code</a:t>
            </a:r>
          </a:p>
          <a:p>
            <a:pPr lvl="1"/>
            <a:r>
              <a:rPr lang="en-GB" dirty="0"/>
              <a:t>If the code, including the check digit, is entered incorrectly, an error will be detected in almost all cases</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4650" y="4293619"/>
            <a:ext cx="2468999" cy="1982681"/>
          </a:xfrm>
          <a:prstGeom prst="rect">
            <a:avLst/>
          </a:prstGeom>
        </p:spPr>
      </p:pic>
    </p:spTree>
    <p:extLst>
      <p:ext uri="{BB962C8B-B14F-4D97-AF65-F5344CB8AC3E}">
        <p14:creationId xmlns:p14="http://schemas.microsoft.com/office/powerpoint/2010/main" val="420791894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E44DA4-2D79-49A5-B16F-BC2EFE16E046}">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ef05dc5-97a2-498b-bf7c-bd189143a1ff"/>
    <ds:schemaRef ds:uri="http://www.w3.org/XML/1998/namespace"/>
  </ds:schemaRefs>
</ds:datastoreItem>
</file>

<file path=customXml/itemProps2.xml><?xml version="1.0" encoding="utf-8"?>
<ds:datastoreItem xmlns:ds="http://schemas.openxmlformats.org/officeDocument/2006/customXml" ds:itemID="{8F674459-6C2B-4BB3-B3F6-F258BA43D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9605E7-7812-4763-929E-365A61307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9</Template>
  <TotalTime>1562</TotalTime>
  <Words>847</Words>
  <Application>Microsoft Office PowerPoint</Application>
  <PresentationFormat>On-screen Show (4:3)</PresentationFormat>
  <Paragraphs>138</Paragraphs>
  <Slides>21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Wingdings</vt:lpstr>
      <vt:lpstr>Museo 700</vt:lpstr>
      <vt:lpstr>Consolas</vt:lpstr>
      <vt:lpstr>Arial</vt:lpstr>
      <vt:lpstr>Museo 100</vt:lpstr>
      <vt:lpstr>Museo 900</vt:lpstr>
      <vt:lpstr>Museo900-Regular</vt:lpstr>
      <vt:lpstr>Museo 500</vt:lpstr>
      <vt:lpstr>Calibri</vt:lpstr>
      <vt:lpstr>Corbel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39</cp:revision>
  <dcterms:created xsi:type="dcterms:W3CDTF">2015-05-06T08:54:04Z</dcterms:created>
  <dcterms:modified xsi:type="dcterms:W3CDTF">2019-01-31T11:45:24Z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