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61" r:id="rId3"/>
    <p:sldId id="262" r:id="rId4"/>
    <p:sldId id="284" r:id="rId5"/>
    <p:sldId id="263" r:id="rId6"/>
    <p:sldId id="265" r:id="rId7"/>
    <p:sldId id="268" r:id="rId8"/>
    <p:sldId id="266" r:id="rId9"/>
    <p:sldId id="269" r:id="rId10"/>
    <p:sldId id="270" r:id="rId11"/>
    <p:sldId id="271" r:id="rId12"/>
    <p:sldId id="267" r:id="rId13"/>
    <p:sldId id="272" r:id="rId14"/>
    <p:sldId id="273" r:id="rId15"/>
    <p:sldId id="275" r:id="rId16"/>
    <p:sldId id="277" r:id="rId17"/>
    <p:sldId id="278" r:id="rId18"/>
    <p:sldId id="279" r:id="rId19"/>
    <p:sldId id="280" r:id="rId20"/>
    <p:sldId id="281" r:id="rId21"/>
    <p:sldId id="282" r:id="rId22"/>
    <p:sldId id="283" r:id="rId23"/>
    <p:sldId id="285" r:id="rId24"/>
  </p:sldIdLst>
  <p:sldSz cx="9144000" cy="6858000" type="screen4x3"/>
  <p:notesSz cx="6858000" cy="9144000"/>
  <p:embeddedFontLst>
    <p:embeddedFont>
      <p:font typeface="Corbel" panose="020B0503020204020204" pitchFamily="3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useo900-Regular" panose="02000000000000000000" pitchFamily="50" charset="0"/>
      <p:bold r:id="rId38"/>
    </p:embeddedFont>
    <p:embeddedFont>
      <p:font typeface="Museo 900" panose="02000000000000000000" pitchFamily="50" charset="0"/>
      <p:bold r:id="rId39"/>
    </p:embeddedFont>
    <p:embeddedFont>
      <p:font typeface="Museo 700" panose="02000000000000000000" pitchFamily="50" charset="0"/>
      <p:bold r:id="rId40"/>
    </p:embeddedFont>
    <p:embeddedFont>
      <p:font typeface="Museo 100" panose="02000000000000000000" pitchFamily="50" charset="0"/>
      <p:regular r:id="rId41"/>
    </p:embeddedFont>
    <p:embeddedFont>
      <p:font typeface="Museo 500" panose="02000000000000000000" pitchFamily="50"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23" clrIdx="0">
    <p:extLst>
      <p:ext uri="{19B8F6BF-5375-455C-9EA6-DF929625EA0E}">
        <p15:presenceInfo xmlns:p15="http://schemas.microsoft.com/office/powerpoint/2012/main" userId="f91a954299b6cd1a" providerId="Windows Live"/>
      </p:ext>
    </p:extLst>
  </p:cmAuthor>
  <p:cmAuthor id="2" name="CSelby" initials="CCS" lastIdx="7"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320"/>
    <a:srgbClr val="2F586A"/>
    <a:srgbClr val="364656"/>
    <a:srgbClr val="274754"/>
    <a:srgbClr val="979A78"/>
    <a:srgbClr val="8D8959"/>
    <a:srgbClr val="2B75A6"/>
    <a:srgbClr val="50AAC1"/>
    <a:srgbClr val="D68328"/>
    <a:srgbClr val="D7A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6" autoAdjust="0"/>
    <p:restoredTop sz="85448" autoAdjust="0"/>
  </p:normalViewPr>
  <p:slideViewPr>
    <p:cSldViewPr snapToGrid="0" snapToObjects="1" showGuides="1">
      <p:cViewPr>
        <p:scale>
          <a:sx n="104" d="100"/>
          <a:sy n="104" d="100"/>
        </p:scale>
        <p:origin x="762" y="57"/>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15/10/2016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a:p>
        </p:txBody>
      </p:sp>
    </p:spTree>
    <p:extLst>
      <p:ext uri="{BB962C8B-B14F-4D97-AF65-F5344CB8AC3E}">
        <p14:creationId xmlns:p14="http://schemas.microsoft.com/office/powerpoint/2010/main" val="3146569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93904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48321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83540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Sorting and searching</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300646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Sorting and searching</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215216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Sorting and searching</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7842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Sorting and searching</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247040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Sorting and searching</a:t>
            </a:r>
          </a:p>
          <a:p>
            <a:pPr>
              <a:spcBef>
                <a:spcPts val="288"/>
              </a:spcBef>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694715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Searching and sorting</a:t>
            </a:r>
            <a:endParaRPr lang="en-US" dirty="0">
              <a:latin typeface="Museo 100" panose="02000000000000000000" pitchFamily="50" charset="0"/>
            </a:endParaRPr>
          </a:p>
          <a:p>
            <a:pPr lvl="1"/>
            <a:endParaRPr lang="en-US" sz="2000" dirty="0">
              <a:latin typeface="Museo 100" panose="02000000000000000000" pitchFamily="50" charset="0"/>
            </a:endParaRPr>
          </a:p>
          <a:p>
            <a:pPr lvl="1"/>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Analysing the bubble sort</a:t>
            </a:r>
          </a:p>
        </p:txBody>
      </p:sp>
      <p:sp>
        <p:nvSpPr>
          <p:cNvPr id="3" name="Text Placeholder 2"/>
          <p:cNvSpPr>
            <a:spLocks noGrp="1"/>
          </p:cNvSpPr>
          <p:nvPr>
            <p:ph type="body" sz="quarter" idx="14"/>
          </p:nvPr>
        </p:nvSpPr>
        <p:spPr/>
        <p:txBody>
          <a:bodyPr/>
          <a:lstStyle/>
          <a:p>
            <a:r>
              <a:rPr lang="en-GB" dirty="0"/>
              <a:t>How many statements are there in the worst case scenario, in which a swap is made every time?</a:t>
            </a:r>
          </a:p>
          <a:p>
            <a:r>
              <a:rPr lang="en-GB" dirty="0"/>
              <a:t>Assume that “swap the items” counts as three statements</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FOR i = 0 to n - 2</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FOR j = 0 to(n – i - 2)</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IF names[j] &gt; names[j + 1] </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Swap the names 						</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ENDIF</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ENDFOR</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ENDFOR</a:t>
            </a:r>
          </a:p>
        </p:txBody>
      </p:sp>
    </p:spTree>
    <p:extLst>
      <p:ext uri="{BB962C8B-B14F-4D97-AF65-F5344CB8AC3E}">
        <p14:creationId xmlns:p14="http://schemas.microsoft.com/office/powerpoint/2010/main" val="27902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Big-O for bubble sort</a:t>
            </a:r>
          </a:p>
        </p:txBody>
      </p:sp>
      <p:sp>
        <p:nvSpPr>
          <p:cNvPr id="3" name="Text Placeholder 2"/>
          <p:cNvSpPr>
            <a:spLocks noGrp="1"/>
          </p:cNvSpPr>
          <p:nvPr>
            <p:ph type="body" sz="quarter" idx="14"/>
          </p:nvPr>
        </p:nvSpPr>
        <p:spPr/>
        <p:txBody>
          <a:bodyPr/>
          <a:lstStyle/>
          <a:p>
            <a:r>
              <a:rPr lang="en-GB" dirty="0"/>
              <a:t>The statements in the inner nested loop are performed n(n-1 + n-2 + n-3 +….. 1)</a:t>
            </a:r>
          </a:p>
          <a:p>
            <a:r>
              <a:rPr lang="en-GB" dirty="0"/>
              <a:t>This is approximately </a:t>
            </a:r>
            <a:r>
              <a:rPr lang="en-GB" i="1" dirty="0">
                <a:solidFill>
                  <a:srgbClr val="956320"/>
                </a:solidFill>
              </a:rPr>
              <a:t>a</a:t>
            </a:r>
            <a:r>
              <a:rPr lang="en-GB" dirty="0">
                <a:solidFill>
                  <a:srgbClr val="956320"/>
                </a:solidFill>
              </a:rPr>
              <a:t>n</a:t>
            </a:r>
            <a:r>
              <a:rPr lang="en-GB" baseline="30000" dirty="0">
                <a:solidFill>
                  <a:srgbClr val="956320"/>
                </a:solidFill>
              </a:rPr>
              <a:t>2 </a:t>
            </a:r>
            <a:r>
              <a:rPr lang="en-GB" dirty="0">
                <a:solidFill>
                  <a:srgbClr val="956320"/>
                </a:solidFill>
              </a:rPr>
              <a:t>+</a:t>
            </a:r>
            <a:r>
              <a:rPr lang="en-GB" i="1" dirty="0" err="1">
                <a:solidFill>
                  <a:srgbClr val="956320"/>
                </a:solidFill>
              </a:rPr>
              <a:t>b</a:t>
            </a:r>
            <a:r>
              <a:rPr lang="en-GB" dirty="0" err="1">
                <a:solidFill>
                  <a:srgbClr val="956320"/>
                </a:solidFill>
              </a:rPr>
              <a:t>n</a:t>
            </a:r>
            <a:r>
              <a:rPr lang="en-GB" baseline="30000" dirty="0">
                <a:solidFill>
                  <a:srgbClr val="956320"/>
                </a:solidFill>
              </a:rPr>
              <a:t> </a:t>
            </a:r>
            <a:r>
              <a:rPr lang="en-GB" dirty="0"/>
              <a:t>statements</a:t>
            </a:r>
          </a:p>
          <a:p>
            <a:r>
              <a:rPr lang="en-GB" dirty="0"/>
              <a:t>Ignoring the coefficient of n</a:t>
            </a:r>
            <a:r>
              <a:rPr lang="en-GB" baseline="30000" dirty="0"/>
              <a:t>2</a:t>
            </a:r>
            <a:r>
              <a:rPr lang="en-GB" dirty="0"/>
              <a:t> and the term in n, the time complexity = </a:t>
            </a:r>
            <a:r>
              <a:rPr lang="en-GB" dirty="0">
                <a:solidFill>
                  <a:srgbClr val="956320"/>
                </a:solidFill>
              </a:rPr>
              <a:t>O(n</a:t>
            </a:r>
            <a:r>
              <a:rPr lang="en-GB" baseline="30000" dirty="0">
                <a:solidFill>
                  <a:srgbClr val="956320"/>
                </a:solidFill>
              </a:rPr>
              <a:t>2</a:t>
            </a:r>
            <a:r>
              <a:rPr lang="en-GB" dirty="0">
                <a:solidFill>
                  <a:srgbClr val="956320"/>
                </a:solidFill>
              </a:rPr>
              <a:t>)</a:t>
            </a:r>
            <a:r>
              <a:rPr lang="en-GB" dirty="0">
                <a:solidFill>
                  <a:srgbClr val="2F586A"/>
                </a:solidFill>
              </a:rPr>
              <a:t>  </a:t>
            </a:r>
          </a:p>
          <a:p>
            <a:pPr marL="725488" indent="0">
              <a:spcBef>
                <a:spcPts val="3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FOR i = 0 to n - 2</a:t>
            </a:r>
          </a:p>
          <a:p>
            <a:pPr marL="725488" indent="0">
              <a:spcBef>
                <a:spcPts val="3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FOR j = 0 to(n – i - 2)</a:t>
            </a:r>
          </a:p>
          <a:p>
            <a:pPr marL="725488" indent="0">
              <a:spcBef>
                <a:spcPts val="3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IF names[j] &gt; names[j + 1] </a:t>
            </a:r>
          </a:p>
          <a:p>
            <a:pPr marL="725488" indent="0">
              <a:spcBef>
                <a:spcPts val="3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Swap the names 						</a:t>
            </a:r>
          </a:p>
          <a:p>
            <a:pPr marL="725488" indent="0">
              <a:spcBef>
                <a:spcPts val="3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ENDIF</a:t>
            </a:r>
          </a:p>
          <a:p>
            <a:pPr marL="725488" indent="0">
              <a:spcBef>
                <a:spcPts val="3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ENDFOR</a:t>
            </a:r>
          </a:p>
          <a:p>
            <a:pPr marL="725488" indent="0">
              <a:spcBef>
                <a:spcPts val="3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ENDFOR</a:t>
            </a:r>
          </a:p>
        </p:txBody>
      </p:sp>
    </p:spTree>
    <p:extLst>
      <p:ext uri="{BB962C8B-B14F-4D97-AF65-F5344CB8AC3E}">
        <p14:creationId xmlns:p14="http://schemas.microsoft.com/office/powerpoint/2010/main" val="192101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Binary search</a:t>
            </a:r>
          </a:p>
        </p:txBody>
      </p:sp>
      <p:sp>
        <p:nvSpPr>
          <p:cNvPr id="3" name="Text Placeholder 2"/>
          <p:cNvSpPr>
            <a:spLocks noGrp="1"/>
          </p:cNvSpPr>
          <p:nvPr>
            <p:ph type="body" sz="quarter" idx="14"/>
          </p:nvPr>
        </p:nvSpPr>
        <p:spPr/>
        <p:txBody>
          <a:bodyPr/>
          <a:lstStyle/>
          <a:p>
            <a:r>
              <a:rPr lang="en-GB" dirty="0"/>
              <a:t>The binary search is a very efficient way of searching a sorted list</a:t>
            </a:r>
          </a:p>
          <a:p>
            <a:pPr lvl="1"/>
            <a:r>
              <a:rPr lang="en-GB" dirty="0"/>
              <a:t>Examine the middle item in the list</a:t>
            </a:r>
          </a:p>
          <a:p>
            <a:pPr lvl="1"/>
            <a:r>
              <a:rPr lang="en-GB" dirty="0"/>
              <a:t>If this is the one you are searching for, return the index</a:t>
            </a:r>
          </a:p>
          <a:p>
            <a:pPr lvl="1"/>
            <a:r>
              <a:rPr lang="en-GB" dirty="0"/>
              <a:t>Eliminate half the list, depending on whether the item being sought is greater than or less than the middle item</a:t>
            </a:r>
          </a:p>
          <a:p>
            <a:pPr lvl="1"/>
            <a:r>
              <a:rPr lang="en-GB" dirty="0"/>
              <a:t>Repeat until the item is found or is proved to be not in the list</a:t>
            </a:r>
          </a:p>
        </p:txBody>
      </p:sp>
    </p:spTree>
    <p:extLst>
      <p:ext uri="{BB962C8B-B14F-4D97-AF65-F5344CB8AC3E}">
        <p14:creationId xmlns:p14="http://schemas.microsoft.com/office/powerpoint/2010/main" val="19959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3</a:t>
            </a:r>
          </a:p>
        </p:txBody>
      </p:sp>
      <p:sp>
        <p:nvSpPr>
          <p:cNvPr id="3" name="Text Placeholder 2"/>
          <p:cNvSpPr>
            <a:spLocks noGrp="1"/>
          </p:cNvSpPr>
          <p:nvPr>
            <p:ph type="body" sz="quarter" idx="14"/>
          </p:nvPr>
        </p:nvSpPr>
        <p:spPr/>
        <p:txBody>
          <a:bodyPr/>
          <a:lstStyle/>
          <a:p>
            <a:r>
              <a:rPr lang="en-GB" dirty="0"/>
              <a:t>Try the activities and questions in </a:t>
            </a:r>
            <a:r>
              <a:rPr lang="en-GB" b="1" dirty="0"/>
              <a:t>Task 1</a:t>
            </a:r>
          </a:p>
        </p:txBody>
      </p:sp>
    </p:spTree>
    <p:extLst>
      <p:ext uri="{BB962C8B-B14F-4D97-AF65-F5344CB8AC3E}">
        <p14:creationId xmlns:p14="http://schemas.microsoft.com/office/powerpoint/2010/main" val="158661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ob\AppData\Roaming\PixelMetrics\CaptureWiz\Temp\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31" y="2190405"/>
            <a:ext cx="7403490" cy="3194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en-GB" dirty="0"/>
              <a:t>Binary tree search</a:t>
            </a:r>
          </a:p>
        </p:txBody>
      </p:sp>
      <p:sp>
        <p:nvSpPr>
          <p:cNvPr id="5" name="Text Placeholder 4"/>
          <p:cNvSpPr>
            <a:spLocks noGrp="1"/>
          </p:cNvSpPr>
          <p:nvPr>
            <p:ph type="body" sz="quarter" idx="14"/>
          </p:nvPr>
        </p:nvSpPr>
        <p:spPr/>
        <p:txBody>
          <a:bodyPr/>
          <a:lstStyle/>
          <a:p>
            <a:r>
              <a:rPr lang="en-GB" dirty="0"/>
              <a:t>The names have been put into a binary search tree</a:t>
            </a:r>
          </a:p>
          <a:p>
            <a:endParaRPr lang="en-GB" dirty="0"/>
          </a:p>
          <a:p>
            <a:endParaRPr lang="en-GB" dirty="0"/>
          </a:p>
          <a:p>
            <a:endParaRPr lang="en-GB" dirty="0"/>
          </a:p>
          <a:p>
            <a:endParaRPr lang="en-GB" dirty="0"/>
          </a:p>
          <a:p>
            <a:endParaRPr lang="en-GB" dirty="0"/>
          </a:p>
          <a:p>
            <a:endParaRPr lang="en-GB" dirty="0"/>
          </a:p>
          <a:p>
            <a:pPr lvl="1"/>
            <a:r>
              <a:rPr lang="en-GB" dirty="0"/>
              <a:t>What is the maximum number of searches to find any name?</a:t>
            </a:r>
          </a:p>
          <a:p>
            <a:pPr lvl="1"/>
            <a:r>
              <a:rPr lang="en-GB" dirty="0"/>
              <a:t>What is the order </a:t>
            </a:r>
            <a:r>
              <a:rPr lang="en-GB"/>
              <a:t>of complexity?</a:t>
            </a:r>
            <a:endParaRPr lang="en-GB" dirty="0"/>
          </a:p>
          <a:p>
            <a:endParaRPr lang="en-GB" dirty="0"/>
          </a:p>
        </p:txBody>
      </p:sp>
    </p:spTree>
    <p:extLst>
      <p:ext uri="{BB962C8B-B14F-4D97-AF65-F5344CB8AC3E}">
        <p14:creationId xmlns:p14="http://schemas.microsoft.com/office/powerpoint/2010/main" val="323076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AppData\Roaming\PixelMetrics\CaptureWiz\Temp\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785" y="1801170"/>
            <a:ext cx="3068995" cy="4242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A balanced binary tree</a:t>
            </a:r>
          </a:p>
        </p:txBody>
      </p:sp>
      <p:sp>
        <p:nvSpPr>
          <p:cNvPr id="3" name="Text Placeholder 2"/>
          <p:cNvSpPr>
            <a:spLocks noGrp="1"/>
          </p:cNvSpPr>
          <p:nvPr>
            <p:ph type="body" sz="quarter" idx="14"/>
          </p:nvPr>
        </p:nvSpPr>
        <p:spPr>
          <a:xfrm>
            <a:off x="724280" y="1704179"/>
            <a:ext cx="5760603" cy="3453607"/>
          </a:xfrm>
        </p:spPr>
        <p:txBody>
          <a:bodyPr/>
          <a:lstStyle/>
          <a:p>
            <a:r>
              <a:rPr lang="en-GB" dirty="0"/>
              <a:t>Note that the tree on the </a:t>
            </a:r>
            <a:br>
              <a:rPr lang="en-GB" dirty="0"/>
            </a:br>
            <a:r>
              <a:rPr lang="en-GB" dirty="0"/>
              <a:t>previous slide is balanced, as </a:t>
            </a:r>
            <a:br>
              <a:rPr lang="en-GB" dirty="0"/>
            </a:br>
            <a:r>
              <a:rPr lang="en-GB" dirty="0"/>
              <a:t>each side has three levels below </a:t>
            </a:r>
            <a:br>
              <a:rPr lang="en-GB" dirty="0"/>
            </a:br>
            <a:r>
              <a:rPr lang="en-GB" dirty="0"/>
              <a:t>the root</a:t>
            </a:r>
          </a:p>
          <a:p>
            <a:r>
              <a:rPr lang="en-GB" dirty="0"/>
              <a:t>An unbalanced tree would look like the one on the right</a:t>
            </a:r>
          </a:p>
          <a:p>
            <a:pPr lvl="1"/>
            <a:r>
              <a:rPr lang="en-GB" dirty="0"/>
              <a:t>What effect would this have on the search time?</a:t>
            </a:r>
          </a:p>
          <a:p>
            <a:pPr lvl="1"/>
            <a:r>
              <a:rPr lang="en-GB" dirty="0"/>
              <a:t>What would be the Big-O time complexity? </a:t>
            </a:r>
          </a:p>
        </p:txBody>
      </p:sp>
    </p:spTree>
    <p:extLst>
      <p:ext uri="{BB962C8B-B14F-4D97-AF65-F5344CB8AC3E}">
        <p14:creationId xmlns:p14="http://schemas.microsoft.com/office/powerpoint/2010/main" val="69128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merge sort</a:t>
            </a:r>
          </a:p>
        </p:txBody>
      </p:sp>
      <p:sp>
        <p:nvSpPr>
          <p:cNvPr id="3" name="Text Placeholder 2"/>
          <p:cNvSpPr>
            <a:spLocks noGrp="1"/>
          </p:cNvSpPr>
          <p:nvPr>
            <p:ph type="body" sz="quarter" idx="14"/>
          </p:nvPr>
        </p:nvSpPr>
        <p:spPr/>
        <p:txBody>
          <a:bodyPr/>
          <a:lstStyle/>
          <a:p>
            <a:r>
              <a:rPr lang="en-GB" dirty="0"/>
              <a:t>This is much more efficient than the bubble sort</a:t>
            </a:r>
          </a:p>
          <a:p>
            <a:r>
              <a:rPr lang="en-GB" dirty="0"/>
              <a:t>The basic steps are:</a:t>
            </a:r>
          </a:p>
          <a:p>
            <a:pPr lvl="1"/>
            <a:r>
              <a:rPr lang="en-GB" sz="2300" dirty="0"/>
              <a:t>Divide the unsorted list into </a:t>
            </a:r>
            <a:r>
              <a:rPr lang="en-GB" sz="2300" i="1" dirty="0"/>
              <a:t>n</a:t>
            </a:r>
            <a:r>
              <a:rPr lang="en-GB" sz="2300" dirty="0"/>
              <a:t> </a:t>
            </a:r>
            <a:r>
              <a:rPr lang="en-GB" sz="2300" dirty="0" err="1"/>
              <a:t>sublists</a:t>
            </a:r>
            <a:r>
              <a:rPr lang="en-GB" sz="2300" dirty="0"/>
              <a:t>, each containing one element</a:t>
            </a:r>
          </a:p>
          <a:p>
            <a:pPr lvl="1"/>
            <a:r>
              <a:rPr lang="en-GB" sz="2300" dirty="0"/>
              <a:t>Repeatedly merge two </a:t>
            </a:r>
            <a:r>
              <a:rPr lang="en-GB" sz="2300" dirty="0" err="1"/>
              <a:t>sublists</a:t>
            </a:r>
            <a:r>
              <a:rPr lang="en-GB" sz="2300" dirty="0"/>
              <a:t> at a time to produce new sorted </a:t>
            </a:r>
            <a:r>
              <a:rPr lang="en-GB" sz="2300" dirty="0" err="1"/>
              <a:t>sublists</a:t>
            </a:r>
            <a:r>
              <a:rPr lang="en-GB" sz="2300" dirty="0"/>
              <a:t> until there is only one sublist remaining. This is the sorted list.</a:t>
            </a:r>
          </a:p>
          <a:p>
            <a:pPr lvl="1"/>
            <a:r>
              <a:rPr lang="en-GB" sz="2300" dirty="0"/>
              <a:t>We will use a list of 8 integers to demonstrate the process</a:t>
            </a:r>
          </a:p>
          <a:p>
            <a:pPr lvl="2"/>
            <a:endParaRPr lang="en-GB" dirty="0"/>
          </a:p>
        </p:txBody>
      </p:sp>
    </p:spTree>
    <p:extLst>
      <p:ext uri="{BB962C8B-B14F-4D97-AF65-F5344CB8AC3E}">
        <p14:creationId xmlns:p14="http://schemas.microsoft.com/office/powerpoint/2010/main" val="15717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Merge sort part 1</a:t>
            </a:r>
          </a:p>
        </p:txBody>
      </p:sp>
      <p:sp>
        <p:nvSpPr>
          <p:cNvPr id="3" name="Text Placeholder 2"/>
          <p:cNvSpPr>
            <a:spLocks noGrp="1"/>
          </p:cNvSpPr>
          <p:nvPr>
            <p:ph type="body" sz="quarter" idx="14"/>
          </p:nvPr>
        </p:nvSpPr>
        <p:spPr/>
        <p:txBody>
          <a:bodyPr/>
          <a:lstStyle/>
          <a:p>
            <a:r>
              <a:rPr lang="en-GB" dirty="0"/>
              <a:t>Divide the unsorted list into </a:t>
            </a:r>
            <a:r>
              <a:rPr lang="en-GB" dirty="0">
                <a:solidFill>
                  <a:srgbClr val="956320"/>
                </a:solidFill>
              </a:rPr>
              <a:t>n</a:t>
            </a:r>
            <a:r>
              <a:rPr lang="en-GB" dirty="0"/>
              <a:t> </a:t>
            </a:r>
            <a:r>
              <a:rPr lang="en-GB" dirty="0" err="1"/>
              <a:t>sublists</a:t>
            </a:r>
            <a:endParaRPr lang="en-GB" dirty="0"/>
          </a:p>
          <a:p>
            <a:endParaRPr lang="en-GB" dirty="0"/>
          </a:p>
          <a:p>
            <a:endParaRPr lang="en-GB" dirty="0"/>
          </a:p>
          <a:p>
            <a:endParaRPr lang="en-GB" dirty="0"/>
          </a:p>
          <a:p>
            <a:pPr marL="0" indent="0">
              <a:buNone/>
            </a:pPr>
            <a:endParaRPr lang="en-GB" dirty="0"/>
          </a:p>
        </p:txBody>
      </p:sp>
      <p:pic>
        <p:nvPicPr>
          <p:cNvPr id="4102" name="Picture 6" descr="C:\Users\Rob\AppData\Roaming\PixelMetrics\CaptureWiz\Tem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15" y="2338367"/>
            <a:ext cx="8189740" cy="363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9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b\AppData\Roaming\PixelMetrics\CaptureWiz\Temp\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44" y="2579119"/>
            <a:ext cx="8195272" cy="3732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Merge sort part 2</a:t>
            </a:r>
          </a:p>
        </p:txBody>
      </p:sp>
      <p:sp>
        <p:nvSpPr>
          <p:cNvPr id="3" name="Text Placeholder 2"/>
          <p:cNvSpPr>
            <a:spLocks noGrp="1"/>
          </p:cNvSpPr>
          <p:nvPr>
            <p:ph type="body" sz="quarter" idx="14"/>
          </p:nvPr>
        </p:nvSpPr>
        <p:spPr/>
        <p:txBody>
          <a:bodyPr/>
          <a:lstStyle/>
          <a:p>
            <a:r>
              <a:rPr lang="en-GB" dirty="0"/>
              <a:t>Now merge the pairs of </a:t>
            </a:r>
            <a:r>
              <a:rPr lang="en-GB" dirty="0" err="1"/>
              <a:t>sublists</a:t>
            </a:r>
            <a:r>
              <a:rPr lang="en-GB" dirty="0"/>
              <a:t> into a single sorted list</a:t>
            </a:r>
          </a:p>
          <a:p>
            <a:endParaRPr lang="en-GB" dirty="0"/>
          </a:p>
        </p:txBody>
      </p:sp>
    </p:spTree>
    <p:extLst>
      <p:ext uri="{BB962C8B-B14F-4D97-AF65-F5344CB8AC3E}">
        <p14:creationId xmlns:p14="http://schemas.microsoft.com/office/powerpoint/2010/main" val="16237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Merging two lists</a:t>
            </a:r>
          </a:p>
        </p:txBody>
      </p:sp>
      <p:sp>
        <p:nvSpPr>
          <p:cNvPr id="3" name="Text Placeholder 2"/>
          <p:cNvSpPr>
            <a:spLocks noGrp="1"/>
          </p:cNvSpPr>
          <p:nvPr>
            <p:ph type="body" sz="quarter" idx="14"/>
          </p:nvPr>
        </p:nvSpPr>
        <p:spPr/>
        <p:txBody>
          <a:bodyPr/>
          <a:lstStyle/>
          <a:p>
            <a:pPr marL="0" indent="0">
              <a:buNone/>
              <a:tabLst>
                <a:tab pos="1608138" algn="l"/>
                <a:tab pos="4840288" algn="l"/>
              </a:tabLst>
            </a:pPr>
            <a:r>
              <a:rPr lang="en-GB" dirty="0"/>
              <a:t>	  </a:t>
            </a:r>
            <a:r>
              <a:rPr lang="en-GB" b="1" dirty="0">
                <a:solidFill>
                  <a:srgbClr val="956320"/>
                </a:solidFill>
              </a:rPr>
              <a:t>List A</a:t>
            </a:r>
            <a:r>
              <a:rPr lang="en-GB" b="1" dirty="0"/>
              <a:t>	  </a:t>
            </a:r>
            <a:r>
              <a:rPr lang="en-GB" b="1" dirty="0">
                <a:solidFill>
                  <a:srgbClr val="956320"/>
                </a:solidFill>
              </a:rPr>
              <a:t>List B</a:t>
            </a:r>
          </a:p>
          <a:p>
            <a:pPr marL="0" indent="0">
              <a:buNone/>
              <a:tabLst>
                <a:tab pos="1608138" algn="l"/>
                <a:tab pos="4840288" algn="l"/>
              </a:tabLst>
            </a:pPr>
            <a:br>
              <a:rPr lang="en-GB" dirty="0"/>
            </a:br>
            <a:endParaRPr lang="en-GB" dirty="0"/>
          </a:p>
          <a:p>
            <a:pPr>
              <a:tabLst>
                <a:tab pos="1608138" algn="l"/>
                <a:tab pos="4840288" algn="l"/>
              </a:tabLst>
            </a:pPr>
            <a:r>
              <a:rPr lang="en-GB" dirty="0"/>
              <a:t>Read item from list A; Read item from list B.</a:t>
            </a:r>
          </a:p>
          <a:p>
            <a:pPr>
              <a:tabLst>
                <a:tab pos="1608138" algn="l"/>
                <a:tab pos="4840288" algn="l"/>
              </a:tabLst>
            </a:pPr>
            <a:r>
              <a:rPr lang="en-GB" dirty="0"/>
              <a:t>Write smaller to output list.</a:t>
            </a:r>
          </a:p>
          <a:p>
            <a:pPr>
              <a:tabLst>
                <a:tab pos="1608138" algn="l"/>
                <a:tab pos="4840288" algn="l"/>
              </a:tabLst>
            </a:pPr>
            <a:r>
              <a:rPr lang="en-GB" dirty="0"/>
              <a:t>Read next item from the list that held the smaller value</a:t>
            </a:r>
          </a:p>
          <a:p>
            <a:pPr>
              <a:tabLst>
                <a:tab pos="1608138" algn="l"/>
                <a:tab pos="4840288" algn="l"/>
              </a:tabLst>
            </a:pPr>
            <a:r>
              <a:rPr lang="en-GB" dirty="0"/>
              <a:t>Repeat until all items written to output list</a:t>
            </a:r>
          </a:p>
          <a:p>
            <a:pPr marL="0" indent="0">
              <a:buNone/>
              <a:tabLst>
                <a:tab pos="1608138" algn="l"/>
                <a:tab pos="4840288" algn="l"/>
              </a:tabLst>
            </a:pPr>
            <a:endParaRPr lang="en-GB" dirty="0"/>
          </a:p>
        </p:txBody>
      </p:sp>
      <p:pic>
        <p:nvPicPr>
          <p:cNvPr id="6146" name="Picture 2" descr="C:\Users\Rob\AppData\Roaming\PixelMetrics\CaptureWiz\Temp\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09" y="2188888"/>
            <a:ext cx="64579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9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Know and be able to trace and analyse the time complexity of the linear search and binary search algorithms</a:t>
            </a:r>
          </a:p>
          <a:p>
            <a:pPr lvl="0"/>
            <a:r>
              <a:rPr lang="en-GB" dirty="0">
                <a:solidFill>
                  <a:schemeClr val="bg1"/>
                </a:solidFill>
              </a:rPr>
              <a:t>Be able to trace and analyse the time complexity of the binary tree search algorithm</a:t>
            </a:r>
          </a:p>
          <a:p>
            <a:pPr lvl="0"/>
            <a:r>
              <a:rPr lang="en-GB" dirty="0">
                <a:solidFill>
                  <a:schemeClr val="bg1"/>
                </a:solidFill>
              </a:rPr>
              <a:t>Know and be able to explain and trace and analyse the time complexity of the bubble sort algorithm</a:t>
            </a:r>
          </a:p>
          <a:p>
            <a:r>
              <a:rPr lang="en-GB" dirty="0">
                <a:solidFill>
                  <a:schemeClr val="bg1"/>
                </a:solidFill>
              </a:rPr>
              <a:t>Be able to trace and analyse the time complexity of the merge sort algorithm</a:t>
            </a:r>
            <a:r>
              <a:rPr lang="en-US" dirty="0">
                <a:solidFill>
                  <a:schemeClr val="bg1"/>
                </a:solidFill>
              </a:rPr>
              <a:t>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132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Try manually merging the unsorted list of names</a:t>
            </a:r>
          </a:p>
          <a:p>
            <a:r>
              <a:rPr lang="en-GB" dirty="0"/>
              <a:t>Complete </a:t>
            </a:r>
            <a:r>
              <a:rPr lang="en-GB" b="1" dirty="0"/>
              <a:t>Task 2</a:t>
            </a:r>
          </a:p>
          <a:p>
            <a:endParaRPr lang="en-GB" b="1" dirty="0"/>
          </a:p>
        </p:txBody>
      </p:sp>
      <p:graphicFrame>
        <p:nvGraphicFramePr>
          <p:cNvPr id="6" name="Table 5"/>
          <p:cNvGraphicFramePr>
            <a:graphicFrameLocks noGrp="1"/>
          </p:cNvGraphicFramePr>
          <p:nvPr>
            <p:extLst>
              <p:ext uri="{D42A27DB-BD31-4B8C-83A1-F6EECF244321}">
                <p14:modId xmlns:p14="http://schemas.microsoft.com/office/powerpoint/2010/main" val="3960246396"/>
              </p:ext>
            </p:extLst>
          </p:nvPr>
        </p:nvGraphicFramePr>
        <p:xfrm>
          <a:off x="656620" y="3963057"/>
          <a:ext cx="7886700" cy="2088000"/>
        </p:xfrm>
        <a:graphic>
          <a:graphicData uri="http://schemas.openxmlformats.org/drawingml/2006/table">
            <a:tbl>
              <a:tblPr firstRow="1" firstCol="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1044000">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Amelia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5,327</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Olivia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4,724</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a:solidFill>
                            <a:srgbClr val="956320"/>
                          </a:solidFill>
                          <a:effectLst/>
                          <a:latin typeface="Arial" panose="020B0604020202020204" pitchFamily="34" charset="0"/>
                          <a:cs typeface="Arial" panose="020B0604020202020204" pitchFamily="34" charset="0"/>
                        </a:rPr>
                        <a:t>Isla</a:t>
                      </a:r>
                      <a:endParaRPr lang="en-GB" sz="1100" b="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a:solidFill>
                            <a:srgbClr val="956320"/>
                          </a:solidFill>
                          <a:effectLst/>
                          <a:latin typeface="Arial" panose="020B0604020202020204" pitchFamily="34" charset="0"/>
                          <a:cs typeface="Arial" panose="020B0604020202020204" pitchFamily="34" charset="0"/>
                        </a:rPr>
                        <a:t>4,012</a:t>
                      </a:r>
                      <a:endParaRPr lang="en-GB" sz="1100" b="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a:solidFill>
                            <a:srgbClr val="956320"/>
                          </a:solidFill>
                          <a:effectLst/>
                          <a:latin typeface="Arial" panose="020B0604020202020204" pitchFamily="34" charset="0"/>
                          <a:cs typeface="Arial" panose="020B0604020202020204" pitchFamily="34" charset="0"/>
                        </a:rPr>
                        <a:t>Emily</a:t>
                      </a:r>
                      <a:endParaRPr lang="en-GB" sz="1100" b="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a:solidFill>
                            <a:srgbClr val="956320"/>
                          </a:solidFill>
                          <a:effectLst/>
                          <a:latin typeface="Arial" panose="020B0604020202020204" pitchFamily="34" charset="0"/>
                          <a:cs typeface="Arial" panose="020B0604020202020204" pitchFamily="34" charset="0"/>
                        </a:rPr>
                        <a:t>3,991</a:t>
                      </a:r>
                      <a:endParaRPr lang="en-GB" sz="1100" b="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a:solidFill>
                            <a:srgbClr val="956320"/>
                          </a:solidFill>
                          <a:effectLst/>
                          <a:latin typeface="Arial" panose="020B0604020202020204" pitchFamily="34" charset="0"/>
                          <a:cs typeface="Arial" panose="020B0604020202020204" pitchFamily="34" charset="0"/>
                        </a:rPr>
                        <a:t>Poppy</a:t>
                      </a:r>
                      <a:endParaRPr lang="en-GB" sz="1100" b="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a:solidFill>
                            <a:srgbClr val="956320"/>
                          </a:solidFill>
                          <a:effectLst/>
                          <a:latin typeface="Arial" panose="020B0604020202020204" pitchFamily="34" charset="0"/>
                          <a:cs typeface="Arial" panose="020B0604020202020204" pitchFamily="34" charset="0"/>
                        </a:rPr>
                        <a:t>3,273</a:t>
                      </a:r>
                      <a:endParaRPr lang="en-GB" sz="1100" b="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44000">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Ava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3,171</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Isabella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3,022</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Jessica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2,995</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Lily</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2,965</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Sophie</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2,905</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757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Big-O for the merge sort</a:t>
            </a:r>
          </a:p>
        </p:txBody>
      </p:sp>
      <p:sp>
        <p:nvSpPr>
          <p:cNvPr id="5" name="Text Placeholder 4"/>
          <p:cNvSpPr>
            <a:spLocks noGrp="1"/>
          </p:cNvSpPr>
          <p:nvPr>
            <p:ph type="body" sz="quarter" idx="14"/>
          </p:nvPr>
        </p:nvSpPr>
        <p:spPr/>
        <p:txBody>
          <a:bodyPr/>
          <a:lstStyle/>
          <a:p>
            <a:r>
              <a:rPr lang="en-GB" dirty="0"/>
              <a:t>This is another example of a ‘divide and conquer’ algorithm which halves the size of each list to be merged</a:t>
            </a:r>
          </a:p>
          <a:p>
            <a:r>
              <a:rPr lang="en-GB" dirty="0"/>
              <a:t>First the list is split into halves, </a:t>
            </a:r>
            <a:r>
              <a:rPr lang="en-GB" dirty="0">
                <a:solidFill>
                  <a:srgbClr val="956320"/>
                </a:solidFill>
              </a:rPr>
              <a:t>log</a:t>
            </a:r>
            <a:r>
              <a:rPr lang="en-GB" baseline="-25000" dirty="0">
                <a:solidFill>
                  <a:srgbClr val="956320"/>
                </a:solidFill>
              </a:rPr>
              <a:t>2</a:t>
            </a:r>
            <a:r>
              <a:rPr lang="en-GB" dirty="0">
                <a:solidFill>
                  <a:srgbClr val="956320"/>
                </a:solidFill>
              </a:rPr>
              <a:t>n</a:t>
            </a:r>
            <a:r>
              <a:rPr lang="en-GB" dirty="0"/>
              <a:t> times</a:t>
            </a:r>
          </a:p>
          <a:p>
            <a:r>
              <a:rPr lang="en-GB" dirty="0"/>
              <a:t>Each of these </a:t>
            </a:r>
            <a:r>
              <a:rPr lang="en-GB" dirty="0">
                <a:solidFill>
                  <a:srgbClr val="956320"/>
                </a:solidFill>
              </a:rPr>
              <a:t>log</a:t>
            </a:r>
            <a:r>
              <a:rPr lang="en-GB" baseline="-25000" dirty="0">
                <a:solidFill>
                  <a:srgbClr val="956320"/>
                </a:solidFill>
              </a:rPr>
              <a:t>2</a:t>
            </a:r>
            <a:r>
              <a:rPr lang="en-GB" dirty="0">
                <a:solidFill>
                  <a:srgbClr val="956320"/>
                </a:solidFill>
              </a:rPr>
              <a:t>n</a:t>
            </a:r>
            <a:r>
              <a:rPr lang="en-GB" dirty="0"/>
              <a:t> splits requires n operations to merge the data into a single list </a:t>
            </a:r>
          </a:p>
          <a:p>
            <a:r>
              <a:rPr lang="en-GB" dirty="0"/>
              <a:t>So, the time complexity is </a:t>
            </a:r>
            <a:r>
              <a:rPr lang="en-GB" dirty="0">
                <a:solidFill>
                  <a:srgbClr val="956320"/>
                </a:solidFill>
              </a:rPr>
              <a:t>O(n log</a:t>
            </a:r>
            <a:r>
              <a:rPr lang="en-GB" baseline="-25000" dirty="0">
                <a:solidFill>
                  <a:srgbClr val="956320"/>
                </a:solidFill>
              </a:rPr>
              <a:t>2</a:t>
            </a:r>
            <a:r>
              <a:rPr lang="en-GB" dirty="0">
                <a:solidFill>
                  <a:srgbClr val="956320"/>
                </a:solidFill>
              </a:rPr>
              <a:t>n)</a:t>
            </a:r>
          </a:p>
        </p:txBody>
      </p:sp>
    </p:spTree>
    <p:extLst>
      <p:ext uri="{BB962C8B-B14F-4D97-AF65-F5344CB8AC3E}">
        <p14:creationId xmlns:p14="http://schemas.microsoft.com/office/powerpoint/2010/main" val="2745163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The binary search is a very efficient algorithm for searching a sorted list</a:t>
            </a:r>
          </a:p>
          <a:p>
            <a:r>
              <a:rPr lang="en-GB" dirty="0"/>
              <a:t>You should be able to trace its execution</a:t>
            </a:r>
          </a:p>
          <a:p>
            <a:r>
              <a:rPr lang="en-GB" dirty="0"/>
              <a:t>There are many different sorting algorithms, with different time complexities</a:t>
            </a:r>
          </a:p>
          <a:p>
            <a:r>
              <a:rPr lang="en-GB" dirty="0"/>
              <a:t>You need to be able to trace the algorithms for a simple sort </a:t>
            </a:r>
          </a:p>
          <a:p>
            <a:r>
              <a:rPr lang="en-GB" dirty="0"/>
              <a:t>You should be able to describe the general principle of the merge sort</a:t>
            </a:r>
          </a:p>
          <a:p>
            <a:endParaRPr lang="en-GB" dirty="0"/>
          </a:p>
        </p:txBody>
      </p:sp>
    </p:spTree>
    <p:extLst>
      <p:ext uri="{BB962C8B-B14F-4D97-AF65-F5344CB8AC3E}">
        <p14:creationId xmlns:p14="http://schemas.microsoft.com/office/powerpoint/2010/main" val="3954394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3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Searching algorithms</a:t>
            </a:r>
          </a:p>
        </p:txBody>
      </p:sp>
      <p:sp>
        <p:nvSpPr>
          <p:cNvPr id="5" name="Text Placeholder 4"/>
          <p:cNvSpPr>
            <a:spLocks noGrp="1"/>
          </p:cNvSpPr>
          <p:nvPr>
            <p:ph type="body" sz="quarter" idx="14"/>
          </p:nvPr>
        </p:nvSpPr>
        <p:spPr/>
        <p:txBody>
          <a:bodyPr/>
          <a:lstStyle/>
          <a:p>
            <a:r>
              <a:rPr lang="en-GB" dirty="0"/>
              <a:t>Searching for a particular item in a list or a database is a very common operation in computing</a:t>
            </a:r>
          </a:p>
          <a:p>
            <a:r>
              <a:rPr lang="en-GB" dirty="0"/>
              <a:t>The cards list the top ten most popular girls’ names in England in 2015, and the number of babies given each name</a:t>
            </a:r>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54856991"/>
              </p:ext>
            </p:extLst>
          </p:nvPr>
        </p:nvGraphicFramePr>
        <p:xfrm>
          <a:off x="656620" y="4001294"/>
          <a:ext cx="7886700" cy="2088000"/>
        </p:xfrm>
        <a:graphic>
          <a:graphicData uri="http://schemas.openxmlformats.org/drawingml/2006/table">
            <a:tbl>
              <a:tblPr firstRow="1" firstCol="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1044000">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Amelia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5,327</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Olivia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4,724</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a:solidFill>
                            <a:srgbClr val="956320"/>
                          </a:solidFill>
                          <a:effectLst/>
                          <a:latin typeface="Arial" panose="020B0604020202020204" pitchFamily="34" charset="0"/>
                          <a:cs typeface="Arial" panose="020B0604020202020204" pitchFamily="34" charset="0"/>
                        </a:rPr>
                        <a:t>Isla</a:t>
                      </a:r>
                      <a:endParaRPr lang="en-GB" sz="1100" b="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a:solidFill>
                            <a:srgbClr val="956320"/>
                          </a:solidFill>
                          <a:effectLst/>
                          <a:latin typeface="Arial" panose="020B0604020202020204" pitchFamily="34" charset="0"/>
                          <a:cs typeface="Arial" panose="020B0604020202020204" pitchFamily="34" charset="0"/>
                        </a:rPr>
                        <a:t>4,012</a:t>
                      </a:r>
                      <a:endParaRPr lang="en-GB" sz="1100" b="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a:solidFill>
                            <a:srgbClr val="956320"/>
                          </a:solidFill>
                          <a:effectLst/>
                          <a:latin typeface="Arial" panose="020B0604020202020204" pitchFamily="34" charset="0"/>
                          <a:cs typeface="Arial" panose="020B0604020202020204" pitchFamily="34" charset="0"/>
                        </a:rPr>
                        <a:t>Emily</a:t>
                      </a:r>
                      <a:endParaRPr lang="en-GB" sz="1100" b="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a:solidFill>
                            <a:srgbClr val="956320"/>
                          </a:solidFill>
                          <a:effectLst/>
                          <a:latin typeface="Arial" panose="020B0604020202020204" pitchFamily="34" charset="0"/>
                          <a:cs typeface="Arial" panose="020B0604020202020204" pitchFamily="34" charset="0"/>
                        </a:rPr>
                        <a:t>3,991</a:t>
                      </a:r>
                      <a:endParaRPr lang="en-GB" sz="1100" b="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a:solidFill>
                            <a:srgbClr val="956320"/>
                          </a:solidFill>
                          <a:effectLst/>
                          <a:latin typeface="Arial" panose="020B0604020202020204" pitchFamily="34" charset="0"/>
                          <a:cs typeface="Arial" panose="020B0604020202020204" pitchFamily="34" charset="0"/>
                        </a:rPr>
                        <a:t>Poppy</a:t>
                      </a:r>
                      <a:endParaRPr lang="en-GB" sz="1100" b="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a:solidFill>
                            <a:srgbClr val="956320"/>
                          </a:solidFill>
                          <a:effectLst/>
                          <a:latin typeface="Arial" panose="020B0604020202020204" pitchFamily="34" charset="0"/>
                          <a:cs typeface="Arial" panose="020B0604020202020204" pitchFamily="34" charset="0"/>
                        </a:rPr>
                        <a:t>3,273</a:t>
                      </a:r>
                      <a:endParaRPr lang="en-GB" sz="1100" b="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44000">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Ava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3,171</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Isabella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3,022</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Jessica</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2,995</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Lily</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2,965</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tc>
                  <a:txBody>
                    <a:bodyPr/>
                    <a:lstStyle/>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Sophie</a:t>
                      </a:r>
                      <a:endParaRPr lang="en-GB" sz="1100" b="0" dirty="0">
                        <a:solidFill>
                          <a:srgbClr val="956320"/>
                        </a:solidFill>
                        <a:effectLst/>
                        <a:latin typeface="Arial" panose="020B0604020202020204" pitchFamily="34" charset="0"/>
                        <a:cs typeface="Arial" panose="020B0604020202020204" pitchFamily="34" charset="0"/>
                      </a:endParaRPr>
                    </a:p>
                    <a:p>
                      <a:pPr algn="ctr">
                        <a:spcAft>
                          <a:spcPts val="0"/>
                        </a:spcAft>
                      </a:pPr>
                      <a:r>
                        <a:rPr lang="en-GB" sz="2400" b="0" dirty="0">
                          <a:solidFill>
                            <a:srgbClr val="956320"/>
                          </a:solidFill>
                          <a:effectLst/>
                          <a:latin typeface="Arial" panose="020B0604020202020204" pitchFamily="34" charset="0"/>
                          <a:cs typeface="Arial" panose="020B0604020202020204" pitchFamily="34" charset="0"/>
                        </a:rPr>
                        <a:t>2,905</a:t>
                      </a:r>
                      <a:endParaRPr lang="en-GB" sz="1100" b="0" dirty="0">
                        <a:solidFill>
                          <a:srgbClr val="956320"/>
                        </a:solidFill>
                        <a:effectLst/>
                        <a:latin typeface="Arial" panose="020B0604020202020204" pitchFamily="34" charset="0"/>
                        <a:ea typeface="Corbel" panose="020B0503020204020204" pitchFamily="34" charset="0"/>
                        <a:cs typeface="Arial" panose="020B0604020202020204" pitchFamily="34" charset="0"/>
                      </a:endParaRPr>
                    </a:p>
                  </a:txBody>
                  <a:tcPr marL="56690" marR="56690" marT="0" marB="0" anchor="ct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9457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Searching algorithms</a:t>
            </a:r>
            <a:endParaRPr lang="en-GB" dirty="0"/>
          </a:p>
        </p:txBody>
      </p:sp>
      <p:sp>
        <p:nvSpPr>
          <p:cNvPr id="5" name="Text Placeholder 4"/>
          <p:cNvSpPr>
            <a:spLocks noGrp="1"/>
          </p:cNvSpPr>
          <p:nvPr>
            <p:ph type="body" sz="quarter" idx="14"/>
          </p:nvPr>
        </p:nvSpPr>
        <p:spPr>
          <a:xfrm>
            <a:off x="724280" y="1704179"/>
            <a:ext cx="4370234" cy="4359164"/>
          </a:xfrm>
        </p:spPr>
        <p:txBody>
          <a:bodyPr/>
          <a:lstStyle/>
          <a:p>
            <a:r>
              <a:rPr lang="en-GB" dirty="0"/>
              <a:t>Using the cards, you can try out two searching algorithms</a:t>
            </a:r>
          </a:p>
          <a:p>
            <a:r>
              <a:rPr lang="en-GB" dirty="0"/>
              <a:t>Start by putting the cards face down in a line in random order</a:t>
            </a:r>
          </a:p>
          <a:p>
            <a:pPr lvl="1"/>
            <a:r>
              <a:rPr lang="en-GB" dirty="0"/>
              <a:t>How many babies were named Lily in 2015?</a:t>
            </a:r>
          </a:p>
          <a:p>
            <a:endParaRPr lang="en-GB" dirty="0"/>
          </a:p>
          <a:p>
            <a:endParaRPr lang="en-GB" dirty="0"/>
          </a:p>
        </p:txBody>
      </p:sp>
      <p:pic>
        <p:nvPicPr>
          <p:cNvPr id="1026" name="Picture 2" descr="C:\Users\Rob\AppData\Roaming\PixelMetrics\CaptureWiz\Temp\19.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8072"/>
          <a:stretch/>
        </p:blipFill>
        <p:spPr bwMode="auto">
          <a:xfrm>
            <a:off x="5196164" y="1814287"/>
            <a:ext cx="2775230" cy="504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3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Linear search</a:t>
            </a:r>
          </a:p>
        </p:txBody>
      </p:sp>
      <p:sp>
        <p:nvSpPr>
          <p:cNvPr id="3" name="Text Placeholder 2"/>
          <p:cNvSpPr>
            <a:spLocks noGrp="1"/>
          </p:cNvSpPr>
          <p:nvPr>
            <p:ph type="body" sz="quarter" idx="14"/>
          </p:nvPr>
        </p:nvSpPr>
        <p:spPr/>
        <p:txBody>
          <a:bodyPr/>
          <a:lstStyle/>
          <a:p>
            <a:r>
              <a:rPr lang="en-GB" dirty="0"/>
              <a:t>The only systematic way of finding out is to look at each card, starting with the first card, until you find Lily</a:t>
            </a:r>
          </a:p>
          <a:p>
            <a:r>
              <a:rPr lang="en-GB" dirty="0"/>
              <a:t>How many cards did you have to turn up?</a:t>
            </a:r>
          </a:p>
          <a:p>
            <a:r>
              <a:rPr lang="en-GB" dirty="0"/>
              <a:t>If there are </a:t>
            </a:r>
            <a:r>
              <a:rPr lang="en-GB" dirty="0">
                <a:solidFill>
                  <a:srgbClr val="956320"/>
                </a:solidFill>
              </a:rPr>
              <a:t>n</a:t>
            </a:r>
            <a:r>
              <a:rPr lang="en-GB" dirty="0"/>
              <a:t> names in a list, what is the </a:t>
            </a:r>
            <a:r>
              <a:rPr lang="en-GB" dirty="0">
                <a:solidFill>
                  <a:srgbClr val="956320"/>
                </a:solidFill>
              </a:rPr>
              <a:t>average</a:t>
            </a:r>
            <a:r>
              <a:rPr lang="en-GB" dirty="0"/>
              <a:t> number of names that will have to be examined?</a:t>
            </a:r>
          </a:p>
          <a:p>
            <a:r>
              <a:rPr lang="en-GB" dirty="0"/>
              <a:t>What is the “</a:t>
            </a:r>
            <a:r>
              <a:rPr lang="en-GB" dirty="0">
                <a:solidFill>
                  <a:srgbClr val="956320"/>
                </a:solidFill>
              </a:rPr>
              <a:t>worst case </a:t>
            </a:r>
            <a:r>
              <a:rPr lang="en-GB" dirty="0"/>
              <a:t>scenario”?</a:t>
            </a:r>
          </a:p>
          <a:p>
            <a:endParaRPr lang="en-GB" dirty="0"/>
          </a:p>
        </p:txBody>
      </p:sp>
    </p:spTree>
    <p:extLst>
      <p:ext uri="{BB962C8B-B14F-4D97-AF65-F5344CB8AC3E}">
        <p14:creationId xmlns:p14="http://schemas.microsoft.com/office/powerpoint/2010/main" val="693744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 for linear search</a:t>
            </a:r>
          </a:p>
        </p:txBody>
      </p:sp>
      <p:sp>
        <p:nvSpPr>
          <p:cNvPr id="3" name="Text Placeholder 2"/>
          <p:cNvSpPr>
            <a:spLocks noGrp="1"/>
          </p:cNvSpPr>
          <p:nvPr>
            <p:ph type="body" sz="quarter" idx="14"/>
          </p:nvPr>
        </p:nvSpPr>
        <p:spPr/>
        <p:txBody>
          <a:bodyPr/>
          <a:lstStyle/>
          <a:p>
            <a:pPr>
              <a:spcAft>
                <a:spcPts val="1200"/>
              </a:spcAft>
            </a:pPr>
            <a:r>
              <a:rPr lang="en-GB" dirty="0">
                <a:latin typeface="Arial" panose="020B0604020202020204" pitchFamily="34" charset="0"/>
                <a:cs typeface="Arial" panose="020B0604020202020204" pitchFamily="34" charset="0"/>
              </a:rPr>
              <a:t>Complete this algorithm:</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SUB </a:t>
            </a:r>
            <a:r>
              <a:rPr lang="en-GB" sz="2000" dirty="0" err="1">
                <a:solidFill>
                  <a:srgbClr val="956320"/>
                </a:solidFill>
                <a:latin typeface="Consolas" panose="020B0609020204030204" pitchFamily="49" charset="0"/>
              </a:rPr>
              <a:t>linearSearch</a:t>
            </a:r>
            <a:r>
              <a:rPr lang="en-GB" sz="2000" dirty="0">
                <a:solidFill>
                  <a:srgbClr val="956320"/>
                </a:solidFill>
                <a:latin typeface="Consolas" panose="020B0609020204030204" pitchFamily="49" charset="0"/>
              </a:rPr>
              <a:t>(</a:t>
            </a:r>
            <a:r>
              <a:rPr lang="en-GB" sz="2000" dirty="0" err="1">
                <a:solidFill>
                  <a:srgbClr val="956320"/>
                </a:solidFill>
                <a:latin typeface="Consolas" panose="020B0609020204030204" pitchFamily="49" charset="0"/>
              </a:rPr>
              <a:t>namelist,nameSought</a:t>
            </a:r>
            <a:r>
              <a:rPr lang="en-GB" sz="2000" dirty="0">
                <a:solidFill>
                  <a:srgbClr val="956320"/>
                </a:solidFill>
                <a:latin typeface="Consolas" panose="020B0609020204030204" pitchFamily="49" charset="0"/>
              </a:rPr>
              <a:t>)</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index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i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0</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found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False</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WHILE i &lt; length(</a:t>
            </a:r>
            <a:r>
              <a:rPr lang="en-GB" sz="2000" dirty="0" err="1">
                <a:solidFill>
                  <a:srgbClr val="956320"/>
                </a:solidFill>
                <a:latin typeface="Consolas" panose="020B0609020204030204" pitchFamily="49" charset="0"/>
              </a:rPr>
              <a:t>namelist</a:t>
            </a:r>
            <a:r>
              <a:rPr lang="en-GB" sz="2000" dirty="0">
                <a:solidFill>
                  <a:srgbClr val="956320"/>
                </a:solidFill>
                <a:latin typeface="Consolas" panose="020B0609020204030204" pitchFamily="49" charset="0"/>
              </a:rPr>
              <a:t>) AND NOT found</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IF </a:t>
            </a:r>
            <a:r>
              <a:rPr lang="en-GB" sz="2000" dirty="0" err="1">
                <a:solidFill>
                  <a:srgbClr val="956320"/>
                </a:solidFill>
                <a:latin typeface="Consolas" panose="020B0609020204030204" pitchFamily="49" charset="0"/>
              </a:rPr>
              <a:t>namelist</a:t>
            </a:r>
            <a:r>
              <a:rPr lang="en-GB" sz="2000" dirty="0">
                <a:solidFill>
                  <a:srgbClr val="956320"/>
                </a:solidFill>
                <a:latin typeface="Consolas" panose="020B0609020204030204" pitchFamily="49" charset="0"/>
              </a:rPr>
              <a:t>[i] = </a:t>
            </a:r>
            <a:r>
              <a:rPr lang="en-GB" sz="2000" dirty="0" err="1">
                <a:solidFill>
                  <a:srgbClr val="956320"/>
                </a:solidFill>
                <a:latin typeface="Consolas" panose="020B0609020204030204" pitchFamily="49" charset="0"/>
              </a:rPr>
              <a:t>nameSought</a:t>
            </a:r>
            <a:r>
              <a:rPr lang="en-GB" sz="2000" dirty="0">
                <a:solidFill>
                  <a:srgbClr val="956320"/>
                </a:solidFill>
                <a:latin typeface="Consolas" panose="020B0609020204030204" pitchFamily="49" charset="0"/>
              </a:rPr>
              <a:t> THEN</a:t>
            </a:r>
          </a:p>
          <a:p>
            <a:pPr marL="725488" indent="0">
              <a:spcAft>
                <a:spcPts val="0"/>
              </a:spcAft>
              <a:buNone/>
              <a:tabLst>
                <a:tab pos="725488" algn="l"/>
                <a:tab pos="1071563" algn="l"/>
                <a:tab pos="1435100" algn="l"/>
                <a:tab pos="1797050" algn="l"/>
                <a:tab pos="2160588" algn="l"/>
              </a:tabLst>
            </a:pPr>
            <a:r>
              <a:rPr lang="en-GB" sz="2000" dirty="0">
                <a:latin typeface="Consolas" panose="020B0609020204030204" pitchFamily="49" charset="0"/>
              </a:rPr>
              <a:t>			</a:t>
            </a:r>
            <a:r>
              <a:rPr lang="en-GB" sz="2000" b="1" dirty="0">
                <a:solidFill>
                  <a:srgbClr val="FF0000"/>
                </a:solidFill>
                <a:latin typeface="Consolas" panose="020B0609020204030204" pitchFamily="49" charset="0"/>
              </a:rPr>
              <a:t>??????</a:t>
            </a:r>
          </a:p>
          <a:p>
            <a:pPr marL="725488" indent="0">
              <a:spcAft>
                <a:spcPts val="0"/>
              </a:spcAft>
              <a:buNone/>
              <a:tabLst>
                <a:tab pos="725488" algn="l"/>
                <a:tab pos="1071563" algn="l"/>
                <a:tab pos="1435100" algn="l"/>
                <a:tab pos="1797050" algn="l"/>
                <a:tab pos="2160588" algn="l"/>
              </a:tabLst>
            </a:pPr>
            <a:r>
              <a:rPr lang="en-GB" sz="2000" b="1" dirty="0">
                <a:latin typeface="Consolas" panose="020B0609020204030204" pitchFamily="49" charset="0"/>
              </a:rPr>
              <a:t>			</a:t>
            </a:r>
            <a:r>
              <a:rPr lang="en-GB" sz="2000" b="1" dirty="0">
                <a:solidFill>
                  <a:srgbClr val="FF0000"/>
                </a:solidFill>
                <a:latin typeface="Consolas" panose="020B0609020204030204" pitchFamily="49" charset="0"/>
              </a:rPr>
              <a:t>??????</a:t>
            </a:r>
          </a:p>
          <a:p>
            <a:pPr marL="725488" indent="0">
              <a:spcAft>
                <a:spcPts val="0"/>
              </a:spcAft>
              <a:buNone/>
              <a:tabLst>
                <a:tab pos="725488" algn="l"/>
                <a:tab pos="1071563" algn="l"/>
                <a:tab pos="1435100" algn="l"/>
                <a:tab pos="1797050" algn="l"/>
                <a:tab pos="2160588" algn="l"/>
              </a:tabLst>
            </a:pPr>
            <a:r>
              <a:rPr lang="en-GB" sz="2000" dirty="0">
                <a:latin typeface="Consolas" panose="020B0609020204030204" pitchFamily="49" charset="0"/>
              </a:rPr>
              <a:t>		</a:t>
            </a:r>
            <a:r>
              <a:rPr lang="en-GB" sz="2000" dirty="0">
                <a:solidFill>
                  <a:srgbClr val="956320"/>
                </a:solidFill>
                <a:latin typeface="Consolas" panose="020B0609020204030204" pitchFamily="49" charset="0"/>
              </a:rPr>
              <a:t>ENDIF</a:t>
            </a:r>
          </a:p>
          <a:p>
            <a:pPr marL="725488" indent="0">
              <a:spcAft>
                <a:spcPts val="0"/>
              </a:spcAft>
              <a:buNone/>
              <a:tabLst>
                <a:tab pos="725488" algn="l"/>
                <a:tab pos="1071563" algn="l"/>
                <a:tab pos="1435100" algn="l"/>
                <a:tab pos="1797050" algn="l"/>
                <a:tab pos="2160588" algn="l"/>
              </a:tabLst>
            </a:pPr>
            <a:r>
              <a:rPr lang="en-GB" sz="2000" dirty="0">
                <a:latin typeface="Consolas" panose="020B0609020204030204" pitchFamily="49" charset="0"/>
              </a:rPr>
              <a:t>		</a:t>
            </a:r>
            <a:r>
              <a:rPr lang="en-GB" sz="2000" b="1" dirty="0">
                <a:solidFill>
                  <a:srgbClr val="FF0000"/>
                </a:solidFill>
                <a:latin typeface="Consolas" panose="020B0609020204030204" pitchFamily="49" charset="0"/>
              </a:rPr>
              <a:t>??????</a:t>
            </a:r>
          </a:p>
          <a:p>
            <a:pPr marL="725488" indent="0">
              <a:spcAft>
                <a:spcPts val="0"/>
              </a:spcAft>
              <a:buNone/>
              <a:tabLst>
                <a:tab pos="725488" algn="l"/>
                <a:tab pos="1071563" algn="l"/>
                <a:tab pos="1435100" algn="l"/>
                <a:tab pos="1797050" algn="l"/>
                <a:tab pos="2160588" algn="l"/>
              </a:tabLst>
            </a:pPr>
            <a:r>
              <a:rPr lang="en-GB" sz="2000" dirty="0">
                <a:latin typeface="Consolas" panose="020B0609020204030204" pitchFamily="49" charset="0"/>
              </a:rPr>
              <a:t>	</a:t>
            </a:r>
            <a:r>
              <a:rPr lang="en-GB" sz="2000" dirty="0">
                <a:solidFill>
                  <a:srgbClr val="956320"/>
                </a:solidFill>
                <a:latin typeface="Consolas" panose="020B0609020204030204" pitchFamily="49" charset="0"/>
              </a:rPr>
              <a:t>ENDWHILE		</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RETURN index		</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ENDSUB</a:t>
            </a:r>
          </a:p>
        </p:txBody>
      </p:sp>
    </p:spTree>
    <p:extLst>
      <p:ext uri="{BB962C8B-B14F-4D97-AF65-F5344CB8AC3E}">
        <p14:creationId xmlns:p14="http://schemas.microsoft.com/office/powerpoint/2010/main" val="382994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Analysing the algorithm</a:t>
            </a:r>
          </a:p>
        </p:txBody>
      </p:sp>
      <p:sp>
        <p:nvSpPr>
          <p:cNvPr id="3" name="Text Placeholder 2"/>
          <p:cNvSpPr>
            <a:spLocks noGrp="1"/>
          </p:cNvSpPr>
          <p:nvPr>
            <p:ph type="body" sz="quarter" idx="14"/>
          </p:nvPr>
        </p:nvSpPr>
        <p:spPr/>
        <p:txBody>
          <a:bodyPr/>
          <a:lstStyle/>
          <a:p>
            <a:r>
              <a:rPr lang="en-GB" dirty="0"/>
              <a:t>How many steps are there in the algorithm? What is its time complexity?</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SUB </a:t>
            </a:r>
            <a:r>
              <a:rPr lang="en-GB" sz="2000" dirty="0" err="1">
                <a:solidFill>
                  <a:srgbClr val="956320"/>
                </a:solidFill>
                <a:latin typeface="Consolas" panose="020B0609020204030204" pitchFamily="49" charset="0"/>
              </a:rPr>
              <a:t>linearSearch</a:t>
            </a:r>
            <a:r>
              <a:rPr lang="en-GB" sz="2000" dirty="0">
                <a:solidFill>
                  <a:srgbClr val="956320"/>
                </a:solidFill>
                <a:latin typeface="Consolas" panose="020B0609020204030204" pitchFamily="49" charset="0"/>
              </a:rPr>
              <a:t>(</a:t>
            </a:r>
            <a:r>
              <a:rPr lang="en-GB" sz="2000" dirty="0" err="1">
                <a:solidFill>
                  <a:srgbClr val="956320"/>
                </a:solidFill>
                <a:latin typeface="Consolas" panose="020B0609020204030204" pitchFamily="49" charset="0"/>
              </a:rPr>
              <a:t>namelist,nameSought</a:t>
            </a:r>
            <a:r>
              <a:rPr lang="en-GB" sz="2000" dirty="0">
                <a:solidFill>
                  <a:srgbClr val="956320"/>
                </a:solidFill>
                <a:latin typeface="Consolas" panose="020B0609020204030204" pitchFamily="49" charset="0"/>
              </a:rPr>
              <a:t>)</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index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-1</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i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0</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found </a:t>
            </a:r>
            <a:r>
              <a:rPr lang="en-GB" sz="2000" dirty="0">
                <a:solidFill>
                  <a:srgbClr val="956320"/>
                </a:solidFill>
                <a:latin typeface="Consolas" panose="020B0609020204030204" pitchFamily="49" charset="0"/>
                <a:sym typeface="Wingdings" panose="05000000000000000000" pitchFamily="2" charset="2"/>
              </a:rPr>
              <a:t></a:t>
            </a:r>
            <a:r>
              <a:rPr lang="en-GB" sz="2000" dirty="0">
                <a:solidFill>
                  <a:srgbClr val="956320"/>
                </a:solidFill>
                <a:latin typeface="Consolas" panose="020B0609020204030204" pitchFamily="49" charset="0"/>
              </a:rPr>
              <a:t> False</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WHILE i &lt; length(</a:t>
            </a:r>
            <a:r>
              <a:rPr lang="en-GB" sz="2000" dirty="0" err="1">
                <a:solidFill>
                  <a:srgbClr val="956320"/>
                </a:solidFill>
                <a:latin typeface="Consolas" panose="020B0609020204030204" pitchFamily="49" charset="0"/>
              </a:rPr>
              <a:t>namelist</a:t>
            </a:r>
            <a:r>
              <a:rPr lang="en-GB" sz="2000" dirty="0">
                <a:solidFill>
                  <a:srgbClr val="956320"/>
                </a:solidFill>
                <a:latin typeface="Consolas" panose="020B0609020204030204" pitchFamily="49" charset="0"/>
              </a:rPr>
              <a:t>) AND NOT found</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IF </a:t>
            </a:r>
            <a:r>
              <a:rPr lang="en-GB" sz="2000" dirty="0" err="1">
                <a:solidFill>
                  <a:srgbClr val="956320"/>
                </a:solidFill>
                <a:latin typeface="Consolas" panose="020B0609020204030204" pitchFamily="49" charset="0"/>
              </a:rPr>
              <a:t>namelist</a:t>
            </a:r>
            <a:r>
              <a:rPr lang="en-GB" sz="2000" dirty="0">
                <a:solidFill>
                  <a:srgbClr val="956320"/>
                </a:solidFill>
                <a:latin typeface="Consolas" panose="020B0609020204030204" pitchFamily="49" charset="0"/>
              </a:rPr>
              <a:t>[i] = </a:t>
            </a:r>
            <a:r>
              <a:rPr lang="en-GB" sz="2000" dirty="0" err="1">
                <a:solidFill>
                  <a:srgbClr val="956320"/>
                </a:solidFill>
                <a:latin typeface="Consolas" panose="020B0609020204030204" pitchFamily="49" charset="0"/>
              </a:rPr>
              <a:t>nameSought</a:t>
            </a:r>
            <a:r>
              <a:rPr lang="en-GB" sz="2000" dirty="0">
                <a:solidFill>
                  <a:srgbClr val="956320"/>
                </a:solidFill>
                <a:latin typeface="Consolas" panose="020B0609020204030204" pitchFamily="49" charset="0"/>
              </a:rPr>
              <a:t> THEN</a:t>
            </a:r>
          </a:p>
          <a:p>
            <a:pPr marL="0"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a:t>
            </a:r>
            <a:r>
              <a:rPr lang="en-GB" sz="2000" dirty="0">
                <a:solidFill>
                  <a:srgbClr val="FF0000"/>
                </a:solidFill>
                <a:latin typeface="Consolas" panose="020B0609020204030204" pitchFamily="49" charset="0"/>
              </a:rPr>
              <a:t>index </a:t>
            </a:r>
            <a:r>
              <a:rPr lang="en-GB" sz="2000" dirty="0">
                <a:solidFill>
                  <a:srgbClr val="FF0000"/>
                </a:solidFill>
                <a:latin typeface="Consolas" panose="020B0609020204030204" pitchFamily="49" charset="0"/>
                <a:sym typeface="Wingdings" panose="05000000000000000000" pitchFamily="2" charset="2"/>
              </a:rPr>
              <a:t></a:t>
            </a:r>
            <a:r>
              <a:rPr lang="en-GB" sz="2000" dirty="0">
                <a:solidFill>
                  <a:srgbClr val="FF0000"/>
                </a:solidFill>
                <a:latin typeface="Consolas" panose="020B0609020204030204" pitchFamily="49" charset="0"/>
              </a:rPr>
              <a:t> i</a:t>
            </a:r>
          </a:p>
          <a:p>
            <a:pPr marL="0" indent="0">
              <a:spcAft>
                <a:spcPts val="0"/>
              </a:spcAft>
              <a:buNone/>
              <a:tabLst>
                <a:tab pos="725488" algn="l"/>
                <a:tab pos="1071563" algn="l"/>
                <a:tab pos="1435100" algn="l"/>
                <a:tab pos="1797050" algn="l"/>
                <a:tab pos="2160588" algn="l"/>
              </a:tabLst>
            </a:pPr>
            <a:r>
              <a:rPr lang="en-GB" sz="2000" dirty="0">
                <a:solidFill>
                  <a:srgbClr val="FF0000"/>
                </a:solidFill>
                <a:latin typeface="Consolas" panose="020B0609020204030204" pitchFamily="49" charset="0"/>
              </a:rPr>
              <a:t>				found </a:t>
            </a:r>
            <a:r>
              <a:rPr lang="en-GB" sz="2000" dirty="0">
                <a:solidFill>
                  <a:srgbClr val="FF0000"/>
                </a:solidFill>
                <a:latin typeface="Consolas" panose="020B0609020204030204" pitchFamily="49" charset="0"/>
                <a:sym typeface="Wingdings" panose="05000000000000000000" pitchFamily="2" charset="2"/>
              </a:rPr>
              <a:t></a:t>
            </a:r>
            <a:r>
              <a:rPr lang="en-GB" sz="2000" dirty="0">
                <a:solidFill>
                  <a:srgbClr val="FF0000"/>
                </a:solidFill>
                <a:latin typeface="Consolas" panose="020B0609020204030204" pitchFamily="49" charset="0"/>
              </a:rPr>
              <a:t> True</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ENDIF</a:t>
            </a:r>
          </a:p>
          <a:p>
            <a:pPr marL="0"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a:t>
            </a:r>
            <a:r>
              <a:rPr lang="en-GB" sz="2000" dirty="0">
                <a:solidFill>
                  <a:srgbClr val="FF0000"/>
                </a:solidFill>
                <a:latin typeface="Consolas" panose="020B0609020204030204" pitchFamily="49" charset="0"/>
              </a:rPr>
              <a:t>i </a:t>
            </a:r>
            <a:r>
              <a:rPr lang="en-GB" sz="2000" dirty="0">
                <a:solidFill>
                  <a:srgbClr val="FF0000"/>
                </a:solidFill>
                <a:latin typeface="Consolas" panose="020B0609020204030204" pitchFamily="49" charset="0"/>
                <a:sym typeface="Wingdings" panose="05000000000000000000" pitchFamily="2" charset="2"/>
              </a:rPr>
              <a:t></a:t>
            </a:r>
            <a:r>
              <a:rPr lang="en-GB" sz="2000" dirty="0">
                <a:solidFill>
                  <a:srgbClr val="FF0000"/>
                </a:solidFill>
                <a:latin typeface="Consolas" panose="020B0609020204030204" pitchFamily="49" charset="0"/>
              </a:rPr>
              <a:t> i + 1</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ENDWHILE		</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	RETURN index		</a:t>
            </a:r>
          </a:p>
          <a:p>
            <a:pPr marL="725488" indent="0">
              <a:spcAft>
                <a:spcPts val="0"/>
              </a:spcAft>
              <a:buNone/>
              <a:tabLst>
                <a:tab pos="725488" algn="l"/>
                <a:tab pos="1071563" algn="l"/>
                <a:tab pos="1435100" algn="l"/>
                <a:tab pos="1797050" algn="l"/>
                <a:tab pos="2160588" algn="l"/>
              </a:tabLst>
            </a:pPr>
            <a:r>
              <a:rPr lang="en-GB" sz="2000" dirty="0">
                <a:solidFill>
                  <a:srgbClr val="956320"/>
                </a:solidFill>
                <a:latin typeface="Consolas" panose="020B0609020204030204" pitchFamily="49" charset="0"/>
              </a:rPr>
              <a:t>ENDSUB</a:t>
            </a:r>
          </a:p>
          <a:p>
            <a:pPr marL="0" indent="0">
              <a:buNone/>
            </a:pPr>
            <a:endParaRPr lang="en-GB" dirty="0"/>
          </a:p>
        </p:txBody>
      </p:sp>
    </p:spTree>
    <p:extLst>
      <p:ext uri="{BB962C8B-B14F-4D97-AF65-F5344CB8AC3E}">
        <p14:creationId xmlns:p14="http://schemas.microsoft.com/office/powerpoint/2010/main" val="32821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Big-O for linear search</a:t>
            </a:r>
          </a:p>
        </p:txBody>
      </p:sp>
      <p:sp>
        <p:nvSpPr>
          <p:cNvPr id="3" name="Text Placeholder 2"/>
          <p:cNvSpPr>
            <a:spLocks noGrp="1"/>
          </p:cNvSpPr>
          <p:nvPr>
            <p:ph type="body" sz="quarter" idx="14"/>
          </p:nvPr>
        </p:nvSpPr>
        <p:spPr/>
        <p:txBody>
          <a:bodyPr/>
          <a:lstStyle/>
          <a:p>
            <a:r>
              <a:rPr lang="en-GB" dirty="0"/>
              <a:t>There are 2 statements in the loop (an IF statement and an assignment statement) and 3 at the start</a:t>
            </a:r>
          </a:p>
          <a:p>
            <a:pPr marL="1177925"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SUB </a:t>
            </a:r>
            <a:r>
              <a:rPr lang="en-GB" sz="1400" dirty="0" err="1">
                <a:solidFill>
                  <a:srgbClr val="956320"/>
                </a:solidFill>
                <a:latin typeface="Consolas" panose="020B0609020204030204" pitchFamily="49" charset="0"/>
              </a:rPr>
              <a:t>linearSearch</a:t>
            </a:r>
            <a:r>
              <a:rPr lang="en-GB" sz="1400" dirty="0">
                <a:solidFill>
                  <a:srgbClr val="956320"/>
                </a:solidFill>
                <a:latin typeface="Consolas" panose="020B0609020204030204" pitchFamily="49" charset="0"/>
              </a:rPr>
              <a:t>(</a:t>
            </a:r>
            <a:r>
              <a:rPr lang="en-GB" sz="1400" dirty="0" err="1">
                <a:solidFill>
                  <a:srgbClr val="956320"/>
                </a:solidFill>
                <a:latin typeface="Consolas" panose="020B0609020204030204" pitchFamily="49" charset="0"/>
              </a:rPr>
              <a:t>namelist,nameSought</a:t>
            </a:r>
            <a:r>
              <a:rPr lang="en-GB" sz="1400" dirty="0">
                <a:solidFill>
                  <a:srgbClr val="956320"/>
                </a:solidFill>
                <a:latin typeface="Consolas" panose="020B0609020204030204" pitchFamily="49" charset="0"/>
              </a:rPr>
              <a:t>)</a:t>
            </a:r>
          </a:p>
          <a:p>
            <a:pPr marL="1177925" lvl="1" indent="0">
              <a:spcAft>
                <a:spcPts val="0"/>
              </a:spcAft>
              <a:buNone/>
              <a:tabLst>
                <a:tab pos="725488" algn="l"/>
                <a:tab pos="1071563" algn="l"/>
                <a:tab pos="1435100" algn="l"/>
                <a:tab pos="1797050" algn="l"/>
                <a:tab pos="2160588" algn="l"/>
              </a:tabLst>
            </a:pPr>
            <a:r>
              <a:rPr lang="en-GB" sz="1400" dirty="0">
                <a:solidFill>
                  <a:srgbClr val="FF0000"/>
                </a:solidFill>
                <a:latin typeface="Consolas" panose="020B0609020204030204" pitchFamily="49" charset="0"/>
              </a:rPr>
              <a:t>	index </a:t>
            </a:r>
            <a:r>
              <a:rPr lang="en-GB" sz="1400" dirty="0">
                <a:solidFill>
                  <a:srgbClr val="FF0000"/>
                </a:solidFill>
                <a:latin typeface="Consolas" panose="020B0609020204030204" pitchFamily="49" charset="0"/>
                <a:sym typeface="Wingdings" panose="05000000000000000000" pitchFamily="2" charset="2"/>
              </a:rPr>
              <a:t></a:t>
            </a:r>
            <a:r>
              <a:rPr lang="en-GB" sz="1400" dirty="0">
                <a:solidFill>
                  <a:srgbClr val="FF0000"/>
                </a:solidFill>
                <a:latin typeface="Consolas" panose="020B0609020204030204" pitchFamily="49" charset="0"/>
              </a:rPr>
              <a:t> -1</a:t>
            </a:r>
          </a:p>
          <a:p>
            <a:pPr marL="1177925" lvl="1" indent="0">
              <a:spcAft>
                <a:spcPts val="0"/>
              </a:spcAft>
              <a:buNone/>
              <a:tabLst>
                <a:tab pos="725488" algn="l"/>
                <a:tab pos="1071563" algn="l"/>
                <a:tab pos="1435100" algn="l"/>
                <a:tab pos="1797050" algn="l"/>
                <a:tab pos="2160588" algn="l"/>
              </a:tabLst>
            </a:pPr>
            <a:r>
              <a:rPr lang="en-GB" sz="1400" dirty="0">
                <a:solidFill>
                  <a:srgbClr val="FF0000"/>
                </a:solidFill>
                <a:latin typeface="Consolas" panose="020B0609020204030204" pitchFamily="49" charset="0"/>
              </a:rPr>
              <a:t>	i </a:t>
            </a:r>
            <a:r>
              <a:rPr lang="en-GB" sz="1400" dirty="0">
                <a:solidFill>
                  <a:srgbClr val="FF0000"/>
                </a:solidFill>
                <a:latin typeface="Consolas" panose="020B0609020204030204" pitchFamily="49" charset="0"/>
                <a:sym typeface="Wingdings" panose="05000000000000000000" pitchFamily="2" charset="2"/>
              </a:rPr>
              <a:t></a:t>
            </a:r>
            <a:r>
              <a:rPr lang="en-GB" sz="1400" dirty="0">
                <a:solidFill>
                  <a:srgbClr val="FF0000"/>
                </a:solidFill>
                <a:latin typeface="Consolas" panose="020B0609020204030204" pitchFamily="49" charset="0"/>
              </a:rPr>
              <a:t> 0</a:t>
            </a:r>
          </a:p>
          <a:p>
            <a:pPr marL="1177925" lvl="1" indent="0">
              <a:spcAft>
                <a:spcPts val="0"/>
              </a:spcAft>
              <a:buNone/>
              <a:tabLst>
                <a:tab pos="725488" algn="l"/>
                <a:tab pos="1071563" algn="l"/>
                <a:tab pos="1435100" algn="l"/>
                <a:tab pos="1797050" algn="l"/>
                <a:tab pos="2160588" algn="l"/>
              </a:tabLst>
            </a:pPr>
            <a:r>
              <a:rPr lang="en-GB" sz="1400" dirty="0">
                <a:solidFill>
                  <a:srgbClr val="FF0000"/>
                </a:solidFill>
                <a:latin typeface="Consolas" panose="020B0609020204030204" pitchFamily="49" charset="0"/>
              </a:rPr>
              <a:t>	found </a:t>
            </a:r>
            <a:r>
              <a:rPr lang="en-GB" sz="1400" dirty="0">
                <a:solidFill>
                  <a:srgbClr val="FF0000"/>
                </a:solidFill>
                <a:latin typeface="Consolas" panose="020B0609020204030204" pitchFamily="49" charset="0"/>
                <a:sym typeface="Wingdings" panose="05000000000000000000" pitchFamily="2" charset="2"/>
              </a:rPr>
              <a:t></a:t>
            </a:r>
            <a:r>
              <a:rPr lang="en-GB" sz="1400" dirty="0">
                <a:solidFill>
                  <a:srgbClr val="FF0000"/>
                </a:solidFill>
                <a:latin typeface="Consolas" panose="020B0609020204030204" pitchFamily="49" charset="0"/>
              </a:rPr>
              <a:t> False</a:t>
            </a:r>
          </a:p>
          <a:p>
            <a:pPr marL="1177925"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	WHILE i &lt; </a:t>
            </a:r>
            <a:r>
              <a:rPr lang="en-GB" sz="1400" dirty="0">
                <a:solidFill>
                  <a:schemeClr val="accent5">
                    <a:lumMod val="75000"/>
                  </a:schemeClr>
                </a:solidFill>
                <a:latin typeface="Consolas" panose="020B0609020204030204" pitchFamily="49" charset="0"/>
              </a:rPr>
              <a:t>length(</a:t>
            </a:r>
            <a:r>
              <a:rPr lang="en-GB" sz="1400" dirty="0" err="1">
                <a:solidFill>
                  <a:schemeClr val="accent5">
                    <a:lumMod val="75000"/>
                  </a:schemeClr>
                </a:solidFill>
                <a:latin typeface="Consolas" panose="020B0609020204030204" pitchFamily="49" charset="0"/>
              </a:rPr>
              <a:t>namelist</a:t>
            </a:r>
            <a:r>
              <a:rPr lang="en-GB" sz="1400" dirty="0">
                <a:solidFill>
                  <a:schemeClr val="accent5">
                    <a:lumMod val="75000"/>
                  </a:schemeClr>
                </a:solidFill>
                <a:latin typeface="Consolas" panose="020B0609020204030204" pitchFamily="49" charset="0"/>
              </a:rPr>
              <a:t>)</a:t>
            </a:r>
            <a:r>
              <a:rPr lang="en-GB" sz="1400" dirty="0">
                <a:solidFill>
                  <a:srgbClr val="956320"/>
                </a:solidFill>
                <a:latin typeface="Consolas" panose="020B0609020204030204" pitchFamily="49" charset="0"/>
              </a:rPr>
              <a:t> AND NOT found</a:t>
            </a:r>
          </a:p>
          <a:p>
            <a:pPr marL="1177925"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  	  	IF </a:t>
            </a:r>
            <a:r>
              <a:rPr lang="en-GB" sz="1400" dirty="0" err="1">
                <a:solidFill>
                  <a:srgbClr val="956320"/>
                </a:solidFill>
                <a:latin typeface="Consolas" panose="020B0609020204030204" pitchFamily="49" charset="0"/>
              </a:rPr>
              <a:t>namelist</a:t>
            </a:r>
            <a:r>
              <a:rPr lang="en-GB" sz="1400" dirty="0">
                <a:solidFill>
                  <a:srgbClr val="956320"/>
                </a:solidFill>
                <a:latin typeface="Consolas" panose="020B0609020204030204" pitchFamily="49" charset="0"/>
              </a:rPr>
              <a:t>[i] = </a:t>
            </a:r>
            <a:r>
              <a:rPr lang="en-GB" sz="1400" dirty="0" err="1">
                <a:solidFill>
                  <a:srgbClr val="956320"/>
                </a:solidFill>
                <a:latin typeface="Consolas" panose="020B0609020204030204" pitchFamily="49" charset="0"/>
              </a:rPr>
              <a:t>nameSought</a:t>
            </a:r>
            <a:r>
              <a:rPr lang="en-GB" sz="1400" dirty="0">
                <a:solidFill>
                  <a:srgbClr val="956320"/>
                </a:solidFill>
                <a:latin typeface="Consolas" panose="020B0609020204030204" pitchFamily="49" charset="0"/>
              </a:rPr>
              <a:t> THEN</a:t>
            </a:r>
          </a:p>
          <a:p>
            <a:pPr marL="452437"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					</a:t>
            </a:r>
            <a:r>
              <a:rPr lang="en-GB" sz="1400" dirty="0">
                <a:solidFill>
                  <a:srgbClr val="7030A0"/>
                </a:solidFill>
                <a:latin typeface="Consolas" panose="020B0609020204030204" pitchFamily="49" charset="0"/>
              </a:rPr>
              <a:t>index </a:t>
            </a:r>
            <a:r>
              <a:rPr lang="en-GB" sz="1400" dirty="0">
                <a:solidFill>
                  <a:srgbClr val="7030A0"/>
                </a:solidFill>
                <a:latin typeface="Consolas" panose="020B0609020204030204" pitchFamily="49" charset="0"/>
                <a:sym typeface="Wingdings" panose="05000000000000000000" pitchFamily="2" charset="2"/>
              </a:rPr>
              <a:t></a:t>
            </a:r>
            <a:r>
              <a:rPr lang="en-GB" sz="1400" dirty="0">
                <a:solidFill>
                  <a:srgbClr val="7030A0"/>
                </a:solidFill>
                <a:latin typeface="Consolas" panose="020B0609020204030204" pitchFamily="49" charset="0"/>
              </a:rPr>
              <a:t> i</a:t>
            </a:r>
          </a:p>
          <a:p>
            <a:pPr marL="452437" lvl="1" indent="0">
              <a:spcAft>
                <a:spcPts val="0"/>
              </a:spcAft>
              <a:buNone/>
              <a:tabLst>
                <a:tab pos="725488" algn="l"/>
                <a:tab pos="1071563" algn="l"/>
                <a:tab pos="1435100" algn="l"/>
                <a:tab pos="1797050" algn="l"/>
                <a:tab pos="2160588" algn="l"/>
              </a:tabLst>
            </a:pPr>
            <a:r>
              <a:rPr lang="en-GB" sz="1400" dirty="0">
                <a:solidFill>
                  <a:srgbClr val="7030A0"/>
                </a:solidFill>
                <a:latin typeface="Consolas" panose="020B0609020204030204" pitchFamily="49" charset="0"/>
              </a:rPr>
              <a:t>					found </a:t>
            </a:r>
            <a:r>
              <a:rPr lang="en-GB" sz="1400" dirty="0">
                <a:solidFill>
                  <a:srgbClr val="7030A0"/>
                </a:solidFill>
                <a:latin typeface="Consolas" panose="020B0609020204030204" pitchFamily="49" charset="0"/>
                <a:sym typeface="Wingdings" panose="05000000000000000000" pitchFamily="2" charset="2"/>
              </a:rPr>
              <a:t></a:t>
            </a:r>
            <a:r>
              <a:rPr lang="en-GB" sz="1400" dirty="0">
                <a:solidFill>
                  <a:srgbClr val="7030A0"/>
                </a:solidFill>
                <a:latin typeface="Consolas" panose="020B0609020204030204" pitchFamily="49" charset="0"/>
              </a:rPr>
              <a:t> True</a:t>
            </a:r>
          </a:p>
          <a:p>
            <a:pPr marL="1177925"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		ENDIF</a:t>
            </a:r>
          </a:p>
          <a:p>
            <a:pPr marL="452437"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				i </a:t>
            </a:r>
            <a:r>
              <a:rPr lang="en-GB" sz="1400" dirty="0">
                <a:solidFill>
                  <a:srgbClr val="956320"/>
                </a:solidFill>
                <a:latin typeface="Consolas" panose="020B0609020204030204" pitchFamily="49" charset="0"/>
                <a:sym typeface="Wingdings" panose="05000000000000000000" pitchFamily="2" charset="2"/>
              </a:rPr>
              <a:t></a:t>
            </a:r>
            <a:r>
              <a:rPr lang="en-GB" sz="1400" dirty="0">
                <a:solidFill>
                  <a:srgbClr val="956320"/>
                </a:solidFill>
                <a:latin typeface="Consolas" panose="020B0609020204030204" pitchFamily="49" charset="0"/>
              </a:rPr>
              <a:t> i + 1</a:t>
            </a:r>
          </a:p>
          <a:p>
            <a:pPr marL="1177925"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	ENDWHILE		</a:t>
            </a:r>
          </a:p>
          <a:p>
            <a:pPr marL="1177925"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	RETURN index		</a:t>
            </a:r>
          </a:p>
          <a:p>
            <a:pPr marL="1177925" lvl="1" indent="0">
              <a:spcAft>
                <a:spcPts val="0"/>
              </a:spcAft>
              <a:buNone/>
              <a:tabLst>
                <a:tab pos="725488" algn="l"/>
                <a:tab pos="1071563" algn="l"/>
                <a:tab pos="1435100" algn="l"/>
                <a:tab pos="1797050" algn="l"/>
                <a:tab pos="2160588" algn="l"/>
              </a:tabLst>
            </a:pPr>
            <a:r>
              <a:rPr lang="en-GB" sz="1400" dirty="0">
                <a:solidFill>
                  <a:srgbClr val="956320"/>
                </a:solidFill>
                <a:latin typeface="Consolas" panose="020B0609020204030204" pitchFamily="49" charset="0"/>
              </a:rPr>
              <a:t>ENDSUB</a:t>
            </a:r>
          </a:p>
          <a:p>
            <a:pPr marL="268288" indent="-268288">
              <a:spcAft>
                <a:spcPts val="0"/>
              </a:spcAft>
              <a:tabLst>
                <a:tab pos="268288" algn="l"/>
                <a:tab pos="725488" algn="l"/>
                <a:tab pos="1435100" algn="l"/>
                <a:tab pos="1797050" algn="l"/>
                <a:tab pos="2160588" algn="l"/>
              </a:tabLst>
            </a:pPr>
            <a:r>
              <a:rPr lang="en-GB" dirty="0"/>
              <a:t>Total number of steps = </a:t>
            </a:r>
            <a:r>
              <a:rPr lang="en-GB" dirty="0">
                <a:solidFill>
                  <a:srgbClr val="7030A0"/>
                </a:solidFill>
              </a:rPr>
              <a:t>2</a:t>
            </a:r>
            <a:r>
              <a:rPr lang="en-GB" dirty="0">
                <a:solidFill>
                  <a:schemeClr val="accent5">
                    <a:lumMod val="75000"/>
                  </a:schemeClr>
                </a:solidFill>
              </a:rPr>
              <a:t>n</a:t>
            </a:r>
            <a:r>
              <a:rPr lang="en-GB" dirty="0"/>
              <a:t> </a:t>
            </a:r>
            <a:r>
              <a:rPr lang="en-GB" dirty="0">
                <a:solidFill>
                  <a:srgbClr val="FF0000"/>
                </a:solidFill>
              </a:rPr>
              <a:t>+ 3</a:t>
            </a:r>
            <a:r>
              <a:rPr lang="en-GB" dirty="0">
                <a:solidFill>
                  <a:srgbClr val="00B050"/>
                </a:solidFill>
              </a:rPr>
              <a:t> </a:t>
            </a:r>
            <a:r>
              <a:rPr lang="en-GB" dirty="0"/>
              <a:t>in worst case</a:t>
            </a:r>
          </a:p>
          <a:p>
            <a:pPr marL="268288" indent="-268288">
              <a:spcAft>
                <a:spcPts val="0"/>
              </a:spcAft>
              <a:tabLst>
                <a:tab pos="268288" algn="l"/>
                <a:tab pos="725488" algn="l"/>
                <a:tab pos="1435100" algn="l"/>
                <a:tab pos="1797050" algn="l"/>
                <a:tab pos="2160588" algn="l"/>
              </a:tabLst>
            </a:pPr>
            <a:r>
              <a:rPr lang="en-GB" dirty="0"/>
              <a:t>Time complexity = O(n)</a:t>
            </a:r>
          </a:p>
          <a:p>
            <a:pPr marL="0" indent="0">
              <a:buNone/>
            </a:pPr>
            <a:endParaRPr lang="en-GB" dirty="0"/>
          </a:p>
        </p:txBody>
      </p:sp>
    </p:spTree>
    <p:extLst>
      <p:ext uri="{BB962C8B-B14F-4D97-AF65-F5344CB8AC3E}">
        <p14:creationId xmlns:p14="http://schemas.microsoft.com/office/powerpoint/2010/main" val="53139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Bubble sort</a:t>
            </a:r>
          </a:p>
        </p:txBody>
      </p:sp>
      <p:sp>
        <p:nvSpPr>
          <p:cNvPr id="3" name="Text Placeholder 2"/>
          <p:cNvSpPr>
            <a:spLocks noGrp="1"/>
          </p:cNvSpPr>
          <p:nvPr>
            <p:ph type="body" sz="quarter" idx="14"/>
          </p:nvPr>
        </p:nvSpPr>
        <p:spPr/>
        <p:txBody>
          <a:bodyPr/>
          <a:lstStyle/>
          <a:p>
            <a:r>
              <a:rPr lang="en-GB" dirty="0"/>
              <a:t>You can sort the name cards manually using a </a:t>
            </a:r>
            <a:r>
              <a:rPr lang="en-GB" dirty="0">
                <a:solidFill>
                  <a:srgbClr val="956320"/>
                </a:solidFill>
              </a:rPr>
              <a:t>bubble sort</a:t>
            </a:r>
            <a:r>
              <a:rPr lang="en-GB" dirty="0">
                <a:solidFill>
                  <a:srgbClr val="2F586A"/>
                </a:solidFill>
              </a:rPr>
              <a:t>, </a:t>
            </a:r>
            <a:r>
              <a:rPr lang="en-GB" dirty="0"/>
              <a:t>which you have probably already met </a:t>
            </a:r>
          </a:p>
          <a:p>
            <a:pPr marL="725488" indent="0">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n = len(names)</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FOR i = 0 to n - 2</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FOR j = 0 to(n – i - 2)</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IF names[j] &gt; names[j + 1] </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Swap the names 						</a:t>
            </a: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a:t>
            </a:r>
            <a:r>
              <a:rPr lang="en-GB" sz="2000" dirty="0" err="1">
                <a:solidFill>
                  <a:srgbClr val="956320"/>
                </a:solidFill>
                <a:latin typeface="Consolas" panose="020B0609020204030204" pitchFamily="49" charset="0"/>
              </a:rPr>
              <a:t>ENDIF</a:t>
            </a:r>
            <a:endParaRPr lang="en-GB" sz="2000" dirty="0">
              <a:solidFill>
                <a:srgbClr val="956320"/>
              </a:solidFill>
              <a:latin typeface="Consolas" panose="020B0609020204030204" pitchFamily="49" charset="0"/>
            </a:endParaRPr>
          </a:p>
          <a:p>
            <a:pPr marL="725488" indent="0">
              <a:spcBef>
                <a:spcPts val="600"/>
              </a:spcBef>
              <a:spcAft>
                <a:spcPts val="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	</a:t>
            </a:r>
            <a:r>
              <a:rPr lang="en-GB" sz="2000" dirty="0" err="1">
                <a:solidFill>
                  <a:srgbClr val="956320"/>
                </a:solidFill>
                <a:latin typeface="Consolas" panose="020B0609020204030204" pitchFamily="49" charset="0"/>
              </a:rPr>
              <a:t>ENDFOR</a:t>
            </a:r>
            <a:endParaRPr lang="en-GB" sz="2000" dirty="0">
              <a:solidFill>
                <a:srgbClr val="956320"/>
              </a:solidFill>
              <a:latin typeface="Consolas" panose="020B0609020204030204" pitchFamily="49" charset="0"/>
            </a:endParaRPr>
          </a:p>
          <a:p>
            <a:pPr marL="725488" indent="0">
              <a:spcBef>
                <a:spcPts val="600"/>
              </a:spcBef>
              <a:spcAft>
                <a:spcPts val="600"/>
              </a:spcAft>
              <a:buNone/>
              <a:tabLst>
                <a:tab pos="1071563" algn="l"/>
                <a:tab pos="1435100" algn="l"/>
                <a:tab pos="1797050" algn="l"/>
                <a:tab pos="2160588" algn="l"/>
                <a:tab pos="2506663" algn="l"/>
              </a:tabLst>
            </a:pPr>
            <a:r>
              <a:rPr lang="en-GB" sz="2000" dirty="0">
                <a:solidFill>
                  <a:srgbClr val="956320"/>
                </a:solidFill>
                <a:latin typeface="Consolas" panose="020B0609020204030204" pitchFamily="49" charset="0"/>
              </a:rPr>
              <a:t>ENDFOR</a:t>
            </a:r>
          </a:p>
          <a:p>
            <a:r>
              <a:rPr lang="en-GB" dirty="0"/>
              <a:t>A binary search is much more efficient, but the items in the list must be sorted</a:t>
            </a:r>
          </a:p>
        </p:txBody>
      </p:sp>
    </p:spTree>
    <p:extLst>
      <p:ext uri="{BB962C8B-B14F-4D97-AF65-F5344CB8AC3E}">
        <p14:creationId xmlns:p14="http://schemas.microsoft.com/office/powerpoint/2010/main" val="97245958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3d882f4032af16e1296aca89b46bff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b206059bc1997f16bd7174fab84143fb"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923A98-71AB-4875-9FCE-5E6738068CB5}"/>
</file>

<file path=customXml/itemProps2.xml><?xml version="1.0" encoding="utf-8"?>
<ds:datastoreItem xmlns:ds="http://schemas.openxmlformats.org/officeDocument/2006/customXml" ds:itemID="{1F93D627-7080-43AB-921D-3676BCEE23D6}"/>
</file>

<file path=customXml/itemProps3.xml><?xml version="1.0" encoding="utf-8"?>
<ds:datastoreItem xmlns:ds="http://schemas.openxmlformats.org/officeDocument/2006/customXml" ds:itemID="{34412403-F0A7-4A79-9492-72A7DB034B51}"/>
</file>

<file path=docProps/app.xml><?xml version="1.0" encoding="utf-8"?>
<Properties xmlns="http://schemas.openxmlformats.org/officeDocument/2006/extended-properties" xmlns:vt="http://schemas.openxmlformats.org/officeDocument/2006/docPropsVTypes">
  <Template>Unit 8</Template>
  <TotalTime>6638</TotalTime>
  <Words>805</Words>
  <Application>Microsoft Office PowerPoint</Application>
  <PresentationFormat>On-screen Show (4:3)</PresentationFormat>
  <Paragraphs>201</Paragraphs>
  <Slides>23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Corbel</vt:lpstr>
      <vt:lpstr>Consolas</vt:lpstr>
      <vt:lpstr>Calibri</vt:lpstr>
      <vt:lpstr>Wingdings</vt:lpstr>
      <vt:lpstr>Museo900-Regular</vt:lpstr>
      <vt:lpstr>Museo 900</vt:lpstr>
      <vt:lpstr>Arial</vt:lpstr>
      <vt:lpstr>Museo 700</vt:lpstr>
      <vt:lpstr>Museo 100</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135</cp:revision>
  <dcterms:created xsi:type="dcterms:W3CDTF">2015-10-07T15:45:11Z</dcterms:created>
  <dcterms:modified xsi:type="dcterms:W3CDTF">2016-10-15T18:11:00Z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