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ristol" panose="02000506000000020003" pitchFamily="2" charset="7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</p:embeddedFont>
    <p:embeddedFont>
      <p:font typeface="Nunito Bold" pitchFamily="2" charset="77"/>
      <p:regular r:id="rId15"/>
      <p:bold r:id="rId16"/>
    </p:embeddedFont>
    <p:embeddedFont>
      <p:font typeface="Nunito Sans Bold" pitchFamily="2" charset="77"/>
      <p:regular r:id="rId17"/>
      <p:bold r:id="rId18"/>
    </p:embeddedFont>
    <p:embeddedFont>
      <p:font typeface="Nunito Sans Bold 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sv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svg"/><Relationship Id="rId12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571" y="1695819"/>
            <a:ext cx="16954858" cy="751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77"/>
              </a:lnSpc>
              <a:spcBef>
                <a:spcPct val="0"/>
              </a:spcBef>
            </a:pPr>
            <a:r>
              <a:rPr lang="en-US" sz="17888">
                <a:solidFill>
                  <a:srgbClr val="FFFFFF"/>
                </a:solidFill>
                <a:latin typeface="Nunito Sans Bold"/>
              </a:rPr>
              <a:t>WARMINSTER MATHEMATICS DEPT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2879" y="2512586"/>
            <a:ext cx="16156421" cy="581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171C33"/>
                </a:solidFill>
                <a:latin typeface="Bristol"/>
              </a:rPr>
              <a:t>A LEVEL </a:t>
            </a:r>
          </a:p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171C33"/>
                </a:solidFill>
                <a:latin typeface="Bristol"/>
              </a:rPr>
              <a:t>MATHEMATICS </a:t>
            </a:r>
          </a:p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171C33"/>
                </a:solidFill>
                <a:latin typeface="Bristol"/>
              </a:rPr>
              <a:t>&amp; FURTHER MATHEMATICS (EDEXCEL)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22052" y="7115449"/>
            <a:ext cx="2123405" cy="26667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82954" y="357488"/>
            <a:ext cx="1205741" cy="1342424"/>
          </a:xfrm>
          <a:prstGeom prst="rect">
            <a:avLst/>
          </a:prstGeom>
        </p:spPr>
      </p:pic>
      <p:pic>
        <p:nvPicPr>
          <p:cNvPr id="6" name="Audio Recording 11 Dec 2020 at 20:48:18" descr="Audio Recording 11 Dec 2020 at 20:48:18">
            <a:hlinkClick r:id="" action="ppaction://media"/>
            <a:extLst>
              <a:ext uri="{FF2B5EF4-FFF2-40B4-BE49-F238E27FC236}">
                <a16:creationId xmlns:a16="http://schemas.microsoft.com/office/drawing/2014/main" id="{DA7C95B7-553E-1741-AF39-BE480BA5D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612" y="93757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91547" y="2310300"/>
            <a:ext cx="5767753" cy="555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171C33"/>
                </a:solidFill>
                <a:latin typeface="Nunito"/>
              </a:rPr>
              <a:t>It is said you are 50% more employable with an A Level in Mathematics!</a:t>
            </a:r>
          </a:p>
          <a:p>
            <a:pPr marL="388620" lvl="1" indent="-194310" algn="just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171C33"/>
                </a:solidFill>
                <a:latin typeface="Nunito"/>
              </a:rPr>
              <a:t>The course is designed to support pupils where mathematics is a key element of the career they are looking to pursue. Further Mathematics is needed for pupils looking to read Mathematics at university.</a:t>
            </a:r>
          </a:p>
          <a:p>
            <a:pPr marL="388620" lvl="1" indent="-194310" algn="just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171C33"/>
                </a:solidFill>
                <a:latin typeface="Nunito"/>
              </a:rPr>
              <a:t>A Level Mathematics requires the pupils to dive straight into complex topics which are of Level 8/9 at IGCSE. With this in mind, a pupil </a:t>
            </a:r>
            <a:r>
              <a:rPr lang="en-US" sz="1800" dirty="0">
                <a:solidFill>
                  <a:srgbClr val="171C33"/>
                </a:solidFill>
                <a:latin typeface="Nunito Bold"/>
              </a:rPr>
              <a:t>must</a:t>
            </a:r>
            <a:r>
              <a:rPr lang="en-US" sz="1800" dirty="0">
                <a:solidFill>
                  <a:srgbClr val="171C33"/>
                </a:solidFill>
                <a:latin typeface="Nunito"/>
              </a:rPr>
              <a:t> start the course having achieved at least a Level 7 at IGCSE.</a:t>
            </a:r>
          </a:p>
          <a:p>
            <a:pPr marL="388620" lvl="1" indent="-194310" algn="just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171C33"/>
                </a:solidFill>
                <a:latin typeface="Nunito"/>
              </a:rPr>
              <a:t>For Further Mathematics, a pupil should be very proficient at the most difficult of IGCSE topics, including algebra, trigonometry and calculus. Therefore, they should have achieved a Level 8/9 at IGCSE.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35" b="67514"/>
          <a:stretch/>
        </p:blipFill>
        <p:spPr>
          <a:xfrm>
            <a:off x="6302160" y="6841450"/>
            <a:ext cx="5585040" cy="3445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97798" y="3768141"/>
            <a:ext cx="1559154" cy="8653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19175" y="2357925"/>
            <a:ext cx="6564063" cy="281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352"/>
              </a:lnSpc>
              <a:spcBef>
                <a:spcPct val="0"/>
              </a:spcBef>
            </a:pPr>
            <a:r>
              <a:rPr lang="en-US" sz="6127">
                <a:solidFill>
                  <a:srgbClr val="C8A66A"/>
                </a:solidFill>
                <a:latin typeface="Nunito Sans Bold Bold"/>
              </a:rPr>
              <a:t>THE IMPORTANCE OF MATHEMATICS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0606" y="5355003"/>
            <a:ext cx="6564063" cy="614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17"/>
              </a:lnSpc>
              <a:spcBef>
                <a:spcPct val="0"/>
              </a:spcBef>
            </a:pPr>
            <a:r>
              <a:rPr lang="en-US" sz="4289">
                <a:solidFill>
                  <a:srgbClr val="171C33"/>
                </a:solidFill>
                <a:latin typeface="Bristol"/>
              </a:rPr>
              <a:t>What's the point?</a:t>
            </a:r>
          </a:p>
        </p:txBody>
      </p:sp>
      <p:pic>
        <p:nvPicPr>
          <p:cNvPr id="7" name="Audio Recording 11 Dec 2020 at 20:51:13" descr="Audio Recording 11 Dec 2020 at 20:51:13">
            <a:hlinkClick r:id="" action="ppaction://media"/>
            <a:extLst>
              <a:ext uri="{FF2B5EF4-FFF2-40B4-BE49-F238E27FC236}">
                <a16:creationId xmlns:a16="http://schemas.microsoft.com/office/drawing/2014/main" id="{1CA0351E-4C40-BD4E-908F-FAC26967F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6375" y="93345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0"/>
    </mc:Choice>
    <mc:Fallback>
      <p:transition spd="slow" advClick="0" advTm="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7575" y="2776591"/>
            <a:ext cx="7090484" cy="4733819"/>
            <a:chOff x="0" y="0"/>
            <a:chExt cx="9453979" cy="631175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453979" cy="4148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66"/>
                </a:lnSpc>
                <a:spcBef>
                  <a:spcPct val="0"/>
                </a:spcBef>
              </a:pPr>
              <a:r>
                <a:rPr lang="en-US" sz="6805">
                  <a:solidFill>
                    <a:srgbClr val="C8A66A"/>
                  </a:solidFill>
                  <a:latin typeface="Nunito Sans Bold Bold"/>
                </a:rPr>
                <a:t>COURSE STRUCTURE (MATHEMATICS)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06967"/>
              <a:ext cx="8026152" cy="1804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240"/>
                </a:lnSpc>
                <a:spcBef>
                  <a:spcPct val="0"/>
                </a:spcBef>
              </a:pPr>
              <a:r>
                <a:rPr lang="en-US" sz="4763">
                  <a:solidFill>
                    <a:srgbClr val="FFFFFF"/>
                  </a:solidFill>
                  <a:latin typeface="Bristol"/>
                </a:rPr>
                <a:t>Exciting new content ahead!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889949" y="4937988"/>
            <a:ext cx="8113617" cy="2950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134600" y="3015119"/>
            <a:ext cx="7124700" cy="206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The Mathematics A Level is split into 6 parts; 4 parts Pure Mathematics (including algebraic technique, trigonometry, sequences and calculus), 1 part Statistics, 1 part Mechanics. There is an overall new focus on applying mathematics, rather than simply learning new skills.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34600" y="7365718"/>
            <a:ext cx="712470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Employers are more and more looking for new recruits to be able to solve problems and find solutions. This new A Level mathematics course help pupils develop these skills.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15550" y="1570790"/>
            <a:ext cx="1074620" cy="10270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06890" y="1867607"/>
            <a:ext cx="7057464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A new focus on applications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600" y="5864240"/>
            <a:ext cx="1074620" cy="10270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478315" y="6142006"/>
            <a:ext cx="6517714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Problem solving at its heart</a:t>
            </a:r>
          </a:p>
        </p:txBody>
      </p:sp>
      <p:pic>
        <p:nvPicPr>
          <p:cNvPr id="12" name="Audio Recording 11 Dec 2020 at 20:53:25" descr="Audio Recording 11 Dec 2020 at 20:53:25">
            <a:hlinkClick r:id="" action="ppaction://media"/>
            <a:extLst>
              <a:ext uri="{FF2B5EF4-FFF2-40B4-BE49-F238E27FC236}">
                <a16:creationId xmlns:a16="http://schemas.microsoft.com/office/drawing/2014/main" id="{0050B3FD-D35E-1346-8C38-CFCDE07B2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93345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7447"/>
            <a:ext cx="15534301" cy="12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27"/>
              </a:lnSpc>
              <a:spcBef>
                <a:spcPct val="0"/>
              </a:spcBef>
            </a:pPr>
            <a:r>
              <a:rPr lang="en-US" sz="8439" u="none">
                <a:solidFill>
                  <a:srgbClr val="FFFFFF"/>
                </a:solidFill>
                <a:latin typeface="Nunito Sans Bold Bold"/>
              </a:rPr>
              <a:t>UNDERSTANDING THE EXAM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5628" y="3583140"/>
            <a:ext cx="861213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Pupils will sit 3 papers. Papers 1 and 2 are based on the Pure content and are both 2 hours long. Paper 3 is a mix of Statistics and Mechanics and is 75 minutes long.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65628" y="5749939"/>
            <a:ext cx="812103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Luckily, the A Level allows the use of a calculator for all papers. I would suggest purchasing a Casio FX-991EX. Pupils will also need a pen, ruler and pair of compasses.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65628" y="7916738"/>
            <a:ext cx="812103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Pupils are assessed on the Year 2 content, as this is an extension of the Year 1 content. This is why there is a limited look at exam technique in the first year.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15831" y="673349"/>
            <a:ext cx="4061934" cy="159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6602"/>
          <a:stretch>
            <a:fillRect/>
          </a:stretch>
        </p:blipFill>
        <p:spPr>
          <a:xfrm>
            <a:off x="1028700" y="3703027"/>
            <a:ext cx="449146" cy="5156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1342" y="3602190"/>
            <a:ext cx="575472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171C33"/>
                </a:solidFill>
                <a:latin typeface="Bristol Bold"/>
              </a:rPr>
              <a:t>Exam structure and timing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92641" y="4308152"/>
            <a:ext cx="1719619" cy="16684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5826139"/>
            <a:ext cx="6627368" cy="899080"/>
            <a:chOff x="0" y="0"/>
            <a:chExt cx="8836490" cy="1198774"/>
          </a:xfrm>
        </p:grpSpPr>
        <p:sp>
          <p:nvSpPr>
            <p:cNvPr id="11" name="TextBox 11"/>
            <p:cNvSpPr txBox="1"/>
            <p:nvPr/>
          </p:nvSpPr>
          <p:spPr>
            <a:xfrm>
              <a:off x="1163522" y="-57150"/>
              <a:ext cx="76729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171C33"/>
                  </a:solidFill>
                  <a:latin typeface="Bristol Bold"/>
                </a:rPr>
                <a:t>What equipment is needed?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66602"/>
            <a:stretch>
              <a:fillRect/>
            </a:stretch>
          </p:blipFill>
          <p:spPr>
            <a:xfrm>
              <a:off x="0" y="57979"/>
              <a:ext cx="598861" cy="6875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151921" y="976313"/>
              <a:ext cx="2292825" cy="22246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028700" y="7992938"/>
            <a:ext cx="6627368" cy="899080"/>
            <a:chOff x="0" y="0"/>
            <a:chExt cx="8836490" cy="1198774"/>
          </a:xfrm>
        </p:grpSpPr>
        <p:sp>
          <p:nvSpPr>
            <p:cNvPr id="15" name="TextBox 15"/>
            <p:cNvSpPr txBox="1"/>
            <p:nvPr/>
          </p:nvSpPr>
          <p:spPr>
            <a:xfrm>
              <a:off x="1163522" y="-57150"/>
              <a:ext cx="76729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171C33"/>
                  </a:solidFill>
                  <a:latin typeface="Bristol Bold"/>
                </a:rPr>
                <a:t>Nature of topic progression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66602"/>
            <a:stretch>
              <a:fillRect/>
            </a:stretch>
          </p:blipFill>
          <p:spPr>
            <a:xfrm>
              <a:off x="0" y="57979"/>
              <a:ext cx="598861" cy="6875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151921" y="976313"/>
              <a:ext cx="2292825" cy="222460"/>
            </a:xfrm>
            <a:prstGeom prst="rect">
              <a:avLst/>
            </a:prstGeom>
          </p:spPr>
        </p:pic>
      </p:grpSp>
      <p:pic>
        <p:nvPicPr>
          <p:cNvPr id="18" name="Audio Recording 11 Dec 2020 at 20:55:22" descr="Audio Recording 11 Dec 2020 at 20:55:22">
            <a:hlinkClick r:id="" action="ppaction://media"/>
            <a:extLst>
              <a:ext uri="{FF2B5EF4-FFF2-40B4-BE49-F238E27FC236}">
                <a16:creationId xmlns:a16="http://schemas.microsoft.com/office/drawing/2014/main" id="{2FF852D5-10FD-1740-8D5B-8B454C6C6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900" y="935389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3000"/>
    </mc:Choice>
    <mc:Fallback>
      <p:transition spd="slow" advClick="0" advTm="7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7575" y="2258029"/>
            <a:ext cx="7090484" cy="5770941"/>
            <a:chOff x="0" y="0"/>
            <a:chExt cx="9453979" cy="769458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453979" cy="553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66"/>
                </a:lnSpc>
                <a:spcBef>
                  <a:spcPct val="0"/>
                </a:spcBef>
              </a:pPr>
              <a:r>
                <a:rPr lang="en-US" sz="6805">
                  <a:solidFill>
                    <a:srgbClr val="C8A66A"/>
                  </a:solidFill>
                  <a:latin typeface="Nunito Sans Bold Bold"/>
                </a:rPr>
                <a:t>COURSE STRUCTURE (FURTHER MATHEMATICS)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889797"/>
              <a:ext cx="8026152" cy="1804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240"/>
                </a:lnSpc>
                <a:spcBef>
                  <a:spcPct val="0"/>
                </a:spcBef>
              </a:pPr>
              <a:r>
                <a:rPr lang="en-US" sz="4763">
                  <a:solidFill>
                    <a:srgbClr val="FFFFFF"/>
                  </a:solidFill>
                  <a:latin typeface="Bristol"/>
                </a:rPr>
                <a:t>Exciting new content ahead!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889949" y="4937988"/>
            <a:ext cx="8113617" cy="2950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134600" y="3224669"/>
            <a:ext cx="7124700" cy="164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The new A Level in Further Mathematics has 2 compulsory units: Core Pure 1 and 2. The other 2 modules can be chosen by the pupils: Further Pure 1 and/or 2, Further Mechanics 1, Further Statistics 1 or Decision mathematics.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34600" y="7365718"/>
            <a:ext cx="712470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Employers are more and more looking for new recruits to be able to solve problems and find solutions. This new A Level mathematics course help pupils develop these skills.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15550" y="1570790"/>
            <a:ext cx="1074620" cy="10270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06890" y="1867607"/>
            <a:ext cx="7057464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A qualification chosen by you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600" y="5864240"/>
            <a:ext cx="1074620" cy="10270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478315" y="6142006"/>
            <a:ext cx="6517714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Problem solving at its heart</a:t>
            </a:r>
          </a:p>
        </p:txBody>
      </p:sp>
      <p:pic>
        <p:nvPicPr>
          <p:cNvPr id="12" name="Audio Recording 11 Dec 2020 at 20:56:53" descr="Audio Recording 11 Dec 2020 at 20:56:53">
            <a:hlinkClick r:id="" action="ppaction://media"/>
            <a:extLst>
              <a:ext uri="{FF2B5EF4-FFF2-40B4-BE49-F238E27FC236}">
                <a16:creationId xmlns:a16="http://schemas.microsoft.com/office/drawing/2014/main" id="{3699C169-92A5-4E46-8C55-E64604E04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93345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7447"/>
            <a:ext cx="15534301" cy="12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27"/>
              </a:lnSpc>
              <a:spcBef>
                <a:spcPct val="0"/>
              </a:spcBef>
            </a:pPr>
            <a:r>
              <a:rPr lang="en-US" sz="8439" u="none">
                <a:solidFill>
                  <a:srgbClr val="FFFFFF"/>
                </a:solidFill>
                <a:latin typeface="Nunito Sans Bold Bold"/>
              </a:rPr>
              <a:t>UNDERSTANDING THE EXAM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5628" y="3626827"/>
            <a:ext cx="861213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Pupils will sit 4 papers. Papers 1 and 2 are based on the Core Pure content and are both 90 minutes long. Option Papers 3 and 4 are also 90 minutes long.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65628" y="5749939"/>
            <a:ext cx="812103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Luckily, the A Level allows the use of a calculator for all papers. I would suggest purchasing a Casio FX-991EX. Pupils will also need a pen, ruler and pair of compasses.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65628" y="7916738"/>
            <a:ext cx="812103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171C33"/>
                </a:solidFill>
                <a:latin typeface="Nunito"/>
              </a:rPr>
              <a:t>Due to the modular nature of the course, each module is individually assessed, therefore leading to a more focussed assessment technique.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15831" y="673349"/>
            <a:ext cx="4061934" cy="159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6602"/>
          <a:stretch>
            <a:fillRect/>
          </a:stretch>
        </p:blipFill>
        <p:spPr>
          <a:xfrm>
            <a:off x="1028700" y="3703027"/>
            <a:ext cx="449146" cy="5156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1342" y="3602190"/>
            <a:ext cx="575472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171C33"/>
                </a:solidFill>
                <a:latin typeface="Bristol Bold"/>
              </a:rPr>
              <a:t>Exam structure and timing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92641" y="4308152"/>
            <a:ext cx="1719619" cy="16684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5826139"/>
            <a:ext cx="6627368" cy="899080"/>
            <a:chOff x="0" y="0"/>
            <a:chExt cx="8836490" cy="1198774"/>
          </a:xfrm>
        </p:grpSpPr>
        <p:sp>
          <p:nvSpPr>
            <p:cNvPr id="11" name="TextBox 11"/>
            <p:cNvSpPr txBox="1"/>
            <p:nvPr/>
          </p:nvSpPr>
          <p:spPr>
            <a:xfrm>
              <a:off x="1163522" y="-57150"/>
              <a:ext cx="76729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171C33"/>
                  </a:solidFill>
                  <a:latin typeface="Bristol Bold"/>
                </a:rPr>
                <a:t>What equipment is needed?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66602"/>
            <a:stretch>
              <a:fillRect/>
            </a:stretch>
          </p:blipFill>
          <p:spPr>
            <a:xfrm>
              <a:off x="0" y="57979"/>
              <a:ext cx="598861" cy="6875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151921" y="976313"/>
              <a:ext cx="2292825" cy="22246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028700" y="7992938"/>
            <a:ext cx="6627368" cy="899080"/>
            <a:chOff x="0" y="0"/>
            <a:chExt cx="8836490" cy="1198774"/>
          </a:xfrm>
        </p:grpSpPr>
        <p:sp>
          <p:nvSpPr>
            <p:cNvPr id="15" name="TextBox 15"/>
            <p:cNvSpPr txBox="1"/>
            <p:nvPr/>
          </p:nvSpPr>
          <p:spPr>
            <a:xfrm>
              <a:off x="1163522" y="-57150"/>
              <a:ext cx="76729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171C33"/>
                  </a:solidFill>
                  <a:latin typeface="Bristol Bold"/>
                </a:rPr>
                <a:t>Nature of topic progression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66602"/>
            <a:stretch>
              <a:fillRect/>
            </a:stretch>
          </p:blipFill>
          <p:spPr>
            <a:xfrm>
              <a:off x="0" y="57979"/>
              <a:ext cx="598861" cy="6875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151921" y="976313"/>
              <a:ext cx="2292825" cy="222460"/>
            </a:xfrm>
            <a:prstGeom prst="rect">
              <a:avLst/>
            </a:prstGeom>
          </p:spPr>
        </p:pic>
      </p:grpSp>
      <p:pic>
        <p:nvPicPr>
          <p:cNvPr id="18" name="Audio Recording 11 Dec 2020 at 20:58:08" descr="Audio Recording 11 Dec 2020 at 20:58:08">
            <a:hlinkClick r:id="" action="ppaction://media"/>
            <a:extLst>
              <a:ext uri="{FF2B5EF4-FFF2-40B4-BE49-F238E27FC236}">
                <a16:creationId xmlns:a16="http://schemas.microsoft.com/office/drawing/2014/main" id="{77AED784-2FDA-E341-80FF-1EE046966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900" y="939042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61599"/>
            <a:ext cx="535822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C8A66A"/>
                </a:solidFill>
                <a:latin typeface="Nunito Sans Bold Bold"/>
              </a:rPr>
              <a:t>LOOKING FOR MORE INFO?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84051" y="1426692"/>
            <a:ext cx="1205741" cy="13424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53" b="67485"/>
          <a:stretch/>
        </p:blipFill>
        <p:spPr>
          <a:xfrm>
            <a:off x="2682186" y="7226973"/>
            <a:ext cx="6157014" cy="30600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1759" y="3904649"/>
            <a:ext cx="5415257" cy="91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4"/>
              </a:lnSpc>
            </a:pPr>
            <a:r>
              <a:rPr lang="en-US" sz="5288">
                <a:solidFill>
                  <a:srgbClr val="171C33"/>
                </a:solidFill>
                <a:latin typeface="Bristol"/>
              </a:rPr>
              <a:t>Contact Mr Hill 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87953" y="4770277"/>
            <a:ext cx="7042869" cy="67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901">
                <a:solidFill>
                  <a:srgbClr val="C8A66A"/>
                </a:solidFill>
                <a:latin typeface="Nunito Sans Bold"/>
              </a:rPr>
              <a:t>ahill@warminsterschool.org.uk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87953" y="5610759"/>
            <a:ext cx="7042869" cy="2561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94356" y="7721023"/>
            <a:ext cx="2264944" cy="1951337"/>
          </a:xfrm>
          <a:prstGeom prst="rect">
            <a:avLst/>
          </a:prstGeom>
        </p:spPr>
      </p:pic>
      <p:pic>
        <p:nvPicPr>
          <p:cNvPr id="9" name="Audio Recording 11 Dec 2020 at 20:58:44" descr="Audio Recording 11 Dec 2020 at 20:58:44">
            <a:hlinkClick r:id="" action="ppaction://media"/>
            <a:extLst>
              <a:ext uri="{FF2B5EF4-FFF2-40B4-BE49-F238E27FC236}">
                <a16:creationId xmlns:a16="http://schemas.microsoft.com/office/drawing/2014/main" id="{8D55E494-AA0A-394B-BA86-025FF3F31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4561" y="926596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604</Words>
  <Application>Microsoft Macintosh PowerPoint</Application>
  <PresentationFormat>Custom</PresentationFormat>
  <Paragraphs>39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Bristol</vt:lpstr>
      <vt:lpstr>Nunito Sans Bold Bold</vt:lpstr>
      <vt:lpstr>Calibri</vt:lpstr>
      <vt:lpstr>Nunito Bold</vt:lpstr>
      <vt:lpstr>Arial</vt:lpstr>
      <vt:lpstr>Nunito Sans Bold</vt:lpstr>
      <vt:lpstr>Nunito</vt:lpstr>
      <vt:lpstr>Bristol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&amp; Further Mathematics A Level</dc:title>
  <cp:lastModifiedBy>Austin Hill</cp:lastModifiedBy>
  <cp:revision>3</cp:revision>
  <dcterms:created xsi:type="dcterms:W3CDTF">2006-08-16T00:00:00Z</dcterms:created>
  <dcterms:modified xsi:type="dcterms:W3CDTF">2020-12-11T21:01:00Z</dcterms:modified>
  <dc:identifier>DAEQBLIQni0</dc:identifier>
</cp:coreProperties>
</file>