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60" r:id="rId2"/>
    <p:sldId id="261" r:id="rId3"/>
    <p:sldId id="262" r:id="rId4"/>
    <p:sldId id="266" r:id="rId5"/>
    <p:sldId id="267" r:id="rId6"/>
    <p:sldId id="268" r:id="rId7"/>
    <p:sldId id="269" r:id="rId8"/>
    <p:sldId id="272" r:id="rId9"/>
    <p:sldId id="270" r:id="rId10"/>
    <p:sldId id="271" r:id="rId11"/>
    <p:sldId id="273" r:id="rId12"/>
    <p:sldId id="274" r:id="rId13"/>
  </p:sldIdLst>
  <p:sldSz cx="9144000" cy="6858000" type="screen4x3"/>
  <p:notesSz cx="6858000" cy="9144000"/>
  <p:embeddedFontLst>
    <p:embeddedFont>
      <p:font typeface="Museo 700" panose="02000000000000000000" pitchFamily="2" charset="0"/>
      <p:bold r:id="rId15"/>
    </p:embeddedFont>
    <p:embeddedFont>
      <p:font typeface="Museo 500" panose="02000000000000000000" pitchFamily="2" charset="0"/>
      <p:regular r:id="rId16"/>
    </p:embeddedFont>
    <p:embeddedFont>
      <p:font typeface="Museo 100" panose="02000000000000000000" pitchFamily="2" charset="0"/>
      <p:regular r:id="rId17"/>
    </p:embeddedFont>
    <p:embeddedFont>
      <p:font typeface="Calibri" panose="020F0502020204030204" pitchFamily="34" charset="0"/>
      <p:regular r:id="rId18"/>
      <p:bold r:id="rId19"/>
      <p:italic r:id="rId20"/>
      <p:boldItalic r:id="rId21"/>
    </p:embeddedFont>
    <p:embeddedFont>
      <p:font typeface="Museo 900" panose="02000000000000000000" pitchFamily="2" charset="0"/>
      <p:bold r:id="rId22"/>
    </p:embeddedFont>
    <p:embeddedFont>
      <p:font typeface="Museo900-Regular" panose="02000000000000000000" pitchFamily="2" charset="0"/>
      <p:bold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D947"/>
    <a:srgbClr val="92FF92"/>
    <a:srgbClr val="17E083"/>
    <a:srgbClr val="83FFBD"/>
    <a:srgbClr val="FFFF77"/>
    <a:srgbClr val="B2D90B"/>
    <a:srgbClr val="FF607E"/>
    <a:srgbClr val="C40A36"/>
    <a:srgbClr val="FFDC0B"/>
    <a:srgbClr val="D99C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4660"/>
  </p:normalViewPr>
  <p:slideViewPr>
    <p:cSldViewPr snapToGrid="0" snapToObjects="1" showGuides="1">
      <p:cViewPr varScale="1">
        <p:scale>
          <a:sx n="104" d="100"/>
          <a:sy n="104" d="100"/>
        </p:scale>
        <p:origin x="1242" y="10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14/01/2016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p:cNvGrpSpPr/>
          <p:nvPr userDrawn="1"/>
        </p:nvGrpSpPr>
        <p:grpSpPr>
          <a:xfrm>
            <a:off x="0" y="0"/>
            <a:ext cx="9144003" cy="6858000"/>
            <a:chOff x="0" y="0"/>
            <a:chExt cx="9144003" cy="6858000"/>
          </a:xfrm>
        </p:grpSpPr>
        <p:pic>
          <p:nvPicPr>
            <p:cNvPr id="7" name="Picture 6" descr="Unit 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userDrawn="1"/>
          </p:nvSpPr>
          <p:spPr>
            <a:xfrm>
              <a:off x="6779382" y="517236"/>
              <a:ext cx="2364621" cy="738909"/>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pic>
          <p:nvPicPr>
            <p:cNvPr id="10" name="Picture 9"/>
            <p:cNvPicPr>
              <a:picLocks noChangeAspect="1"/>
            </p:cNvPicPr>
            <p:nvPr userDrawn="1"/>
          </p:nvPicPr>
          <p:blipFill>
            <a:blip r:embed="rId3"/>
            <a:stretch>
              <a:fillRect/>
            </a:stretch>
          </p:blipFill>
          <p:spPr>
            <a:xfrm>
              <a:off x="6882134" y="621048"/>
              <a:ext cx="1642741" cy="547581"/>
            </a:xfrm>
            <a:prstGeom prst="rect">
              <a:avLst/>
            </a:prstGeom>
          </p:spPr>
        </p:pic>
      </p:grpSp>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a:ln>
            <a:noFill/>
          </a:ln>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92FF92"/>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sp>
        <p:nvSpPr>
          <p:cNvPr id="24" name="Text Placeholder 23"/>
          <p:cNvSpPr>
            <a:spLocks noGrp="1"/>
          </p:cNvSpPr>
          <p:nvPr>
            <p:ph type="body" sz="quarter" idx="12"/>
          </p:nvPr>
        </p:nvSpPr>
        <p:spPr>
          <a:xfrm>
            <a:off x="1135884" y="4100382"/>
            <a:ext cx="972000" cy="972000"/>
          </a:xfrm>
          <a:prstGeom prst="rect">
            <a:avLst/>
          </a:prstGeom>
          <a:noFill/>
          <a:ln w="114300" cmpd="sng">
            <a:solidFill>
              <a:srgbClr val="17E083"/>
            </a:solidFill>
            <a:miter lim="800000"/>
          </a:ln>
        </p:spPr>
        <p:txBody>
          <a:bodyPr vert="horz" lIns="0" tIns="0" rIns="0" bIns="0" anchor="ctr" anchorCtr="0"/>
          <a:lstStyle>
            <a:lvl1pPr marL="0" indent="0" algn="ctr">
              <a:buNone/>
              <a:defRPr sz="7200" b="1">
                <a:solidFill>
                  <a:srgbClr val="17E083"/>
                </a:solidFill>
                <a:latin typeface="Museo900-Regular"/>
                <a:cs typeface="Museo900-Regular"/>
              </a:defRPr>
            </a:lvl1pPr>
          </a:lstStyle>
          <a:p>
            <a:pPr lvl="0"/>
            <a:r>
              <a:rPr lang="en-US" smtClean="0"/>
              <a:t>Click to edit Master text styles</a:t>
            </a:r>
          </a:p>
        </p:txBody>
      </p:sp>
      <p:pic>
        <p:nvPicPr>
          <p:cNvPr id="8" name="Picture 7" descr="Logo.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BD947"/>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2FF92"/>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2" name="Picture 21" descr="Unit 8.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7E083"/>
                </a:solidFill>
                <a:latin typeface="Arial"/>
                <a:cs typeface="Arial"/>
              </a:defRPr>
            </a:lvl2pPr>
            <a:lvl3pPr marL="723900" indent="-279400">
              <a:lnSpc>
                <a:spcPct val="100000"/>
              </a:lnSpc>
              <a:buFont typeface="Arial"/>
              <a:buChar char="•"/>
              <a:defRPr lang="en-US" sz="2000" kern="1200" baseline="0" dirty="0" smtClean="0">
                <a:solidFill>
                  <a:srgbClr val="92FF92"/>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Iteration</a:t>
            </a:r>
            <a:br>
              <a:rPr lang="en-US" sz="1200" b="1" dirty="0" smtClean="0">
                <a:solidFill>
                  <a:srgbClr val="FFFFFF"/>
                </a:solidFill>
                <a:latin typeface="Arial"/>
                <a:cs typeface="Arial"/>
              </a:rPr>
            </a:br>
            <a:r>
              <a:rPr lang="en-US" sz="1200" b="0" dirty="0" smtClean="0">
                <a:solidFill>
                  <a:srgbClr val="FFFFFF"/>
                </a:solidFill>
                <a:latin typeface="Arial"/>
                <a:cs typeface="Arial"/>
              </a:rPr>
              <a:t>Unit 7 </a:t>
            </a:r>
            <a:r>
              <a:rPr lang="en-US" sz="1200" b="1" dirty="0" smtClean="0">
                <a:solidFill>
                  <a:srgbClr val="FFFFFF"/>
                </a:solidFill>
                <a:latin typeface="Arial"/>
                <a:cs typeface="Arial"/>
              </a:rPr>
              <a:t>Algorithm design and programming</a:t>
            </a:r>
            <a:endParaRPr lang="en-US" sz="1200" b="0" dirty="0" smtClean="0">
              <a:solidFill>
                <a:srgbClr val="FFFFFF"/>
              </a:solidFill>
              <a:latin typeface="Arial"/>
              <a:cs typeface="Arial"/>
            </a:endParaRPr>
          </a:p>
        </p:txBody>
      </p:sp>
      <p:pic>
        <p:nvPicPr>
          <p:cNvPr id="23" name="Picture 22" descr="Logo Unit 8.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7" name="Picture 36" descr="Unit 8.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38" name="Picture 37"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3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7E083"/>
                </a:solidFill>
                <a:latin typeface="Arial"/>
                <a:cs typeface="Arial"/>
              </a:defRPr>
            </a:lvl2pPr>
            <a:lvl3pPr marL="723900" indent="-279400">
              <a:lnSpc>
                <a:spcPct val="100000"/>
              </a:lnSpc>
              <a:buFont typeface="Arial"/>
              <a:buChar char="•"/>
              <a:defRPr lang="en-US" sz="2000" kern="1200" baseline="0" dirty="0" smtClean="0">
                <a:solidFill>
                  <a:srgbClr val="92FF92"/>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41" name="TextBox 4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Iteration</a:t>
            </a:r>
            <a:br>
              <a:rPr lang="en-US" sz="1200" b="1" dirty="0" smtClean="0">
                <a:solidFill>
                  <a:srgbClr val="FFFFFF"/>
                </a:solidFill>
                <a:latin typeface="Arial"/>
                <a:cs typeface="Arial"/>
              </a:rPr>
            </a:br>
            <a:r>
              <a:rPr lang="en-US" sz="1200" b="0" dirty="0" smtClean="0">
                <a:solidFill>
                  <a:srgbClr val="FFFFFF"/>
                </a:solidFill>
                <a:latin typeface="Arial"/>
                <a:cs typeface="Arial"/>
              </a:rPr>
              <a:t>Unit 7 </a:t>
            </a:r>
            <a:r>
              <a:rPr lang="en-US" sz="1200" b="1" dirty="0" smtClean="0">
                <a:solidFill>
                  <a:srgbClr val="FFFFFF"/>
                </a:solidFill>
                <a:latin typeface="Arial"/>
                <a:cs typeface="Arial"/>
              </a:rPr>
              <a:t>Algorithm design and programming</a:t>
            </a:r>
            <a:endParaRPr lang="en-US" sz="1200" b="0" dirty="0" smtClean="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7" name="Picture 36" descr="Unit 8.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3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7E083"/>
                </a:solidFill>
                <a:latin typeface="Arial"/>
                <a:cs typeface="Arial"/>
              </a:defRPr>
            </a:lvl2pPr>
            <a:lvl3pPr marL="723900" indent="-279400">
              <a:lnSpc>
                <a:spcPct val="100000"/>
              </a:lnSpc>
              <a:buFont typeface="Arial"/>
              <a:buChar char="•"/>
              <a:defRPr lang="en-US" sz="2000" kern="1200" baseline="0" dirty="0" smtClean="0">
                <a:solidFill>
                  <a:srgbClr val="92FF92"/>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41" name="TextBox 4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Iteration</a:t>
            </a:r>
            <a:br>
              <a:rPr lang="en-US" sz="1200" b="1" dirty="0" smtClean="0">
                <a:solidFill>
                  <a:srgbClr val="FFFFFF"/>
                </a:solidFill>
                <a:latin typeface="Arial"/>
                <a:cs typeface="Arial"/>
              </a:rPr>
            </a:br>
            <a:r>
              <a:rPr lang="en-US" sz="1200" b="0" dirty="0" smtClean="0">
                <a:solidFill>
                  <a:srgbClr val="FFFFFF"/>
                </a:solidFill>
                <a:latin typeface="Arial"/>
                <a:cs typeface="Arial"/>
              </a:rPr>
              <a:t>Unit 7 </a:t>
            </a:r>
            <a:r>
              <a:rPr lang="en-US" sz="1200" b="1" dirty="0" smtClean="0">
                <a:solidFill>
                  <a:srgbClr val="FFFFFF"/>
                </a:solidFill>
                <a:latin typeface="Arial"/>
                <a:cs typeface="Arial"/>
              </a:rPr>
              <a:t>Algorithm design and programming</a:t>
            </a:r>
            <a:endParaRPr lang="en-US" sz="1200" b="0" dirty="0" smtClean="0">
              <a:solidFill>
                <a:srgbClr val="FFFFFF"/>
              </a:solidFill>
              <a:latin typeface="Arial"/>
              <a:cs typeface="Arial"/>
            </a:endParaRPr>
          </a:p>
        </p:txBody>
      </p:sp>
      <p:pic>
        <p:nvPicPr>
          <p:cNvPr id="42" name="Picture 41" descr="Logo Unit 8.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5" name="Picture 34" descr="Unit 8.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3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3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7E083"/>
                </a:solidFill>
                <a:latin typeface="Arial"/>
                <a:cs typeface="Arial"/>
              </a:defRPr>
            </a:lvl2pPr>
            <a:lvl3pPr marL="723900" indent="-279400">
              <a:lnSpc>
                <a:spcPct val="100000"/>
              </a:lnSpc>
              <a:buFont typeface="Arial"/>
              <a:buChar char="•"/>
              <a:defRPr lang="en-US" sz="2000" kern="1200" baseline="0" dirty="0" smtClean="0">
                <a:solidFill>
                  <a:srgbClr val="92FF92"/>
                </a:solidFill>
                <a:latin typeface="Arial"/>
                <a:ea typeface="+mn-ea"/>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9" name="TextBox 3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Iteration</a:t>
            </a:r>
            <a:br>
              <a:rPr lang="en-US" sz="1200" b="1" dirty="0" smtClean="0">
                <a:solidFill>
                  <a:srgbClr val="FFFFFF"/>
                </a:solidFill>
                <a:latin typeface="Arial"/>
                <a:cs typeface="Arial"/>
              </a:rPr>
            </a:br>
            <a:r>
              <a:rPr lang="en-US" sz="1200" b="0" dirty="0" smtClean="0">
                <a:solidFill>
                  <a:srgbClr val="FFFFFF"/>
                </a:solidFill>
                <a:latin typeface="Arial"/>
                <a:cs typeface="Arial"/>
              </a:rPr>
              <a:t>Unit 7 </a:t>
            </a:r>
            <a:r>
              <a:rPr lang="en-US" sz="1200" b="1" dirty="0" smtClean="0">
                <a:solidFill>
                  <a:srgbClr val="FFFFFF"/>
                </a:solidFill>
                <a:latin typeface="Arial"/>
                <a:cs typeface="Arial"/>
              </a:rPr>
              <a:t>Algorithm design and programming</a:t>
            </a:r>
            <a:endParaRPr lang="en-US" sz="1200" b="0" dirty="0" smtClean="0">
              <a:solidFill>
                <a:srgbClr val="FFFFFF"/>
              </a:solidFill>
              <a:latin typeface="Arial"/>
              <a:cs typeface="Arial"/>
            </a:endParaRP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7" name="Picture 6" descr="Unit 8.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8" name="TextBox 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Iteration</a:t>
            </a:r>
            <a:r>
              <a:rPr lang="en-US" sz="1200" b="1" dirty="0" smtClean="0">
                <a:solidFill>
                  <a:srgbClr val="FFFFFF"/>
                </a:solidFill>
                <a:latin typeface="Arial"/>
                <a:cs typeface="Arial"/>
              </a:rPr>
              <a:t/>
            </a:r>
            <a:br>
              <a:rPr lang="en-US" sz="1200" b="1" dirty="0" smtClean="0">
                <a:solidFill>
                  <a:srgbClr val="FFFFFF"/>
                </a:solidFill>
                <a:latin typeface="Arial"/>
                <a:cs typeface="Arial"/>
              </a:rPr>
            </a:br>
            <a:r>
              <a:rPr lang="en-US" sz="1200" b="0" dirty="0" smtClean="0">
                <a:solidFill>
                  <a:srgbClr val="FFFFFF"/>
                </a:solidFill>
                <a:latin typeface="Arial"/>
                <a:cs typeface="Arial"/>
              </a:rPr>
              <a:t>Unit 7 Algorithm design and programming</a:t>
            </a:r>
          </a:p>
        </p:txBody>
      </p:sp>
      <p:pic>
        <p:nvPicPr>
          <p:cNvPr id="9" name="Picture 8" descr="Logo Unit 8.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39081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sz="4000" dirty="0" smtClean="0">
                <a:latin typeface="Museo 700" panose="02000000000000000000" pitchFamily="50" charset="0"/>
              </a:rPr>
              <a:t>Cambridge</a:t>
            </a:r>
            <a:endParaRPr lang="en-US" sz="4000" b="0" dirty="0" smtClean="0">
              <a:latin typeface="Museo900-Regular"/>
              <a:cs typeface="Museo900-Regular"/>
            </a:endParaRPr>
          </a:p>
          <a:p>
            <a:pPr lvl="2"/>
            <a:r>
              <a:rPr lang="en-US" dirty="0" smtClean="0">
                <a:latin typeface="Museo 500" panose="02000000000000000000" pitchFamily="50" charset="0"/>
              </a:rPr>
              <a:t>IGCSE</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smtClean="0">
                <a:latin typeface="Museo 100" panose="02000000000000000000" pitchFamily="50" charset="0"/>
              </a:rPr>
              <a:t>Section </a:t>
            </a:r>
            <a:r>
              <a:rPr lang="en-US" sz="2500" dirty="0" smtClean="0">
                <a:latin typeface="Museo 100" panose="02000000000000000000" pitchFamily="50" charset="0"/>
              </a:rPr>
              <a:t>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Iteration</a:t>
            </a:r>
            <a:br>
              <a:rPr lang="en-US" dirty="0" smtClean="0">
                <a:latin typeface="Museo 900" panose="02000000000000000000" pitchFamily="50" charset="0"/>
              </a:rPr>
            </a:br>
            <a:r>
              <a:rPr lang="en-US" sz="2000" dirty="0" smtClean="0">
                <a:latin typeface="Museo 100" panose="02000000000000000000" pitchFamily="50" charset="0"/>
              </a:rPr>
              <a:t>Unit 7</a:t>
            </a:r>
          </a:p>
          <a:p>
            <a:r>
              <a:rPr lang="en-US" sz="2000" dirty="0" smtClean="0">
                <a:latin typeface="Museo 100" panose="02000000000000000000" pitchFamily="50" charset="0"/>
              </a:rPr>
              <a:t>Algorithm design and programming</a:t>
            </a:r>
            <a:endParaRPr lang="en-US" sz="2000" dirty="0">
              <a:latin typeface="Museo 100" panose="02000000000000000000" pitchFamily="50" charset="0"/>
            </a:endParaRPr>
          </a:p>
        </p:txBody>
      </p:sp>
      <p:sp>
        <p:nvSpPr>
          <p:cNvPr id="7" name="Text Placeholder 6"/>
          <p:cNvSpPr>
            <a:spLocks noGrp="1"/>
          </p:cNvSpPr>
          <p:nvPr>
            <p:ph type="body" sz="quarter" idx="12"/>
          </p:nvPr>
        </p:nvSpPr>
        <p:spPr/>
        <p:txBody>
          <a:bodyPr/>
          <a:lstStyle/>
          <a:p>
            <a:pPr>
              <a:lnSpc>
                <a:spcPts val="4800"/>
              </a:lnSpc>
              <a:spcBef>
                <a:spcPts val="0"/>
              </a:spcBef>
            </a:pPr>
            <a:r>
              <a:rPr lang="en-US" sz="4500" kern="0" spc="-140" dirty="0" smtClean="0">
                <a:latin typeface="Arial"/>
                <a:cs typeface="Arial"/>
              </a:rPr>
              <a:t>3</a:t>
            </a:r>
            <a:endParaRPr lang="en-US" sz="4500" kern="0" spc="-140" dirty="0">
              <a:latin typeface="Arial"/>
              <a:cs typeface="Arial"/>
            </a:endParaRP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smtClean="0"/>
              <a:t>Using Repeat … Until</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pPr marL="271463" lvl="1" indent="-271463">
              <a:spcAft>
                <a:spcPts val="1400"/>
              </a:spcAft>
            </a:pPr>
            <a:r>
              <a:rPr lang="en-GB" sz="2500" dirty="0" smtClean="0">
                <a:solidFill>
                  <a:schemeClr val="tx1"/>
                </a:solidFill>
              </a:rPr>
              <a:t>The </a:t>
            </a:r>
            <a:r>
              <a:rPr lang="en-GB" sz="2500" dirty="0">
                <a:solidFill>
                  <a:schemeClr val="tx1"/>
                </a:solidFill>
              </a:rPr>
              <a:t>condition is </a:t>
            </a:r>
            <a:r>
              <a:rPr lang="en-GB" sz="2500" dirty="0" smtClean="0">
                <a:solidFill>
                  <a:schemeClr val="tx1"/>
                </a:solidFill>
              </a:rPr>
              <a:t>not tested until the end of the loop (it is always executed at least once), so you need an IF statement as well as the Repeat loop</a:t>
            </a:r>
          </a:p>
          <a:p>
            <a:pPr marL="444500" lvl="1" indent="0">
              <a:spcAft>
                <a:spcPts val="300"/>
              </a:spcAft>
              <a:buNone/>
            </a:pPr>
            <a:r>
              <a:rPr lang="en-GB" dirty="0" err="1" smtClean="0">
                <a:solidFill>
                  <a:srgbClr val="0BD947"/>
                </a:solidFill>
              </a:rPr>
              <a:t>emailAddress</a:t>
            </a:r>
            <a:r>
              <a:rPr lang="en-GB" dirty="0" smtClean="0">
                <a:solidFill>
                  <a:srgbClr val="0BD947"/>
                </a:solidFill>
              </a:rPr>
              <a:t> </a:t>
            </a:r>
            <a:r>
              <a:rPr lang="en-GB" dirty="0" smtClean="0">
                <a:solidFill>
                  <a:srgbClr val="0BD947"/>
                </a:solidFill>
                <a:sym typeface="Wingdings" panose="05000000000000000000" pitchFamily="2" charset="2"/>
              </a:rPr>
              <a:t> USERINPUT</a:t>
            </a:r>
            <a:endParaRPr lang="en-GB" b="1" dirty="0" smtClean="0">
              <a:solidFill>
                <a:srgbClr val="0BD947"/>
              </a:solidFill>
            </a:endParaRPr>
          </a:p>
          <a:p>
            <a:pPr marL="444500" lvl="1" indent="0">
              <a:spcAft>
                <a:spcPts val="300"/>
              </a:spcAft>
              <a:buNone/>
            </a:pPr>
            <a:r>
              <a:rPr lang="en-GB" b="1" dirty="0" smtClean="0">
                <a:solidFill>
                  <a:srgbClr val="0BD947"/>
                </a:solidFill>
              </a:rPr>
              <a:t>REPEAT</a:t>
            </a:r>
          </a:p>
          <a:p>
            <a:pPr marL="444500" lvl="1" indent="0">
              <a:spcAft>
                <a:spcPts val="300"/>
              </a:spcAft>
              <a:buNone/>
            </a:pPr>
            <a:r>
              <a:rPr lang="en-GB" dirty="0" smtClean="0">
                <a:solidFill>
                  <a:srgbClr val="0BD947"/>
                </a:solidFill>
              </a:rPr>
              <a:t>		</a:t>
            </a:r>
            <a:r>
              <a:rPr lang="en-GB" b="1" dirty="0" smtClean="0">
                <a:solidFill>
                  <a:srgbClr val="0BD947"/>
                </a:solidFill>
              </a:rPr>
              <a:t>IF 	</a:t>
            </a:r>
            <a:r>
              <a:rPr lang="en-GB" dirty="0" err="1" smtClean="0">
                <a:solidFill>
                  <a:srgbClr val="0BD947"/>
                </a:solidFill>
              </a:rPr>
              <a:t>emailAddress</a:t>
            </a:r>
            <a:r>
              <a:rPr lang="en-GB" dirty="0" smtClean="0">
                <a:solidFill>
                  <a:srgbClr val="0BD947"/>
                </a:solidFill>
              </a:rPr>
              <a:t> </a:t>
            </a:r>
            <a:r>
              <a:rPr lang="en-GB" dirty="0">
                <a:solidFill>
                  <a:srgbClr val="0BD947"/>
                </a:solidFill>
              </a:rPr>
              <a:t>does not contain “@”</a:t>
            </a:r>
          </a:p>
          <a:p>
            <a:pPr marL="444500" lvl="1" indent="0">
              <a:spcAft>
                <a:spcPts val="300"/>
              </a:spcAft>
              <a:buNone/>
            </a:pPr>
            <a:r>
              <a:rPr lang="en-GB" b="1" dirty="0" smtClean="0">
                <a:solidFill>
                  <a:srgbClr val="0BD947"/>
                </a:solidFill>
              </a:rPr>
              <a:t>		</a:t>
            </a:r>
            <a:r>
              <a:rPr lang="en-GB" dirty="0">
                <a:solidFill>
                  <a:srgbClr val="0BD947"/>
                </a:solidFill>
              </a:rPr>
              <a:t>	</a:t>
            </a:r>
            <a:r>
              <a:rPr lang="en-GB" dirty="0" smtClean="0">
                <a:solidFill>
                  <a:srgbClr val="0BD947"/>
                </a:solidFill>
              </a:rPr>
              <a:t>output </a:t>
            </a:r>
            <a:r>
              <a:rPr lang="en-GB" dirty="0">
                <a:solidFill>
                  <a:srgbClr val="0BD947"/>
                </a:solidFill>
              </a:rPr>
              <a:t>“Invalid address – please re-enter</a:t>
            </a:r>
            <a:r>
              <a:rPr lang="en-GB" dirty="0" smtClean="0">
                <a:solidFill>
                  <a:srgbClr val="0BD947"/>
                </a:solidFill>
              </a:rPr>
              <a:t>”</a:t>
            </a:r>
          </a:p>
          <a:p>
            <a:pPr marL="444500" lvl="1" indent="0">
              <a:spcAft>
                <a:spcPts val="300"/>
              </a:spcAft>
              <a:buNone/>
            </a:pPr>
            <a:r>
              <a:rPr lang="en-GB" dirty="0">
                <a:solidFill>
                  <a:srgbClr val="0BD947"/>
                </a:solidFill>
              </a:rPr>
              <a:t>	</a:t>
            </a:r>
            <a:r>
              <a:rPr lang="en-GB" dirty="0" smtClean="0">
                <a:solidFill>
                  <a:srgbClr val="0BD947"/>
                </a:solidFill>
              </a:rPr>
              <a:t>		</a:t>
            </a:r>
            <a:r>
              <a:rPr lang="en-GB" dirty="0" err="1" smtClean="0">
                <a:solidFill>
                  <a:srgbClr val="0BD947"/>
                </a:solidFill>
              </a:rPr>
              <a:t>emailAddress</a:t>
            </a:r>
            <a:r>
              <a:rPr lang="en-GB" dirty="0" smtClean="0">
                <a:solidFill>
                  <a:srgbClr val="0BD947"/>
                </a:solidFill>
              </a:rPr>
              <a:t> </a:t>
            </a:r>
            <a:r>
              <a:rPr lang="en-GB" dirty="0" smtClean="0">
                <a:solidFill>
                  <a:srgbClr val="0BD947"/>
                </a:solidFill>
                <a:sym typeface="Wingdings" panose="05000000000000000000" pitchFamily="2" charset="2"/>
              </a:rPr>
              <a:t> USERINPUT</a:t>
            </a:r>
            <a:endParaRPr lang="en-GB" b="1" dirty="0">
              <a:solidFill>
                <a:srgbClr val="0BD947"/>
              </a:solidFill>
            </a:endParaRPr>
          </a:p>
          <a:p>
            <a:pPr marL="444500" lvl="1" indent="0">
              <a:spcAft>
                <a:spcPts val="300"/>
              </a:spcAft>
              <a:buNone/>
            </a:pPr>
            <a:r>
              <a:rPr lang="en-GB" b="1" dirty="0" smtClean="0">
                <a:solidFill>
                  <a:srgbClr val="0BD947"/>
                </a:solidFill>
              </a:rPr>
              <a:t>		ENDIF</a:t>
            </a:r>
          </a:p>
          <a:p>
            <a:pPr marL="444500" lvl="1" indent="0">
              <a:spcAft>
                <a:spcPts val="300"/>
              </a:spcAft>
              <a:buNone/>
            </a:pPr>
            <a:r>
              <a:rPr lang="en-GB" b="1" dirty="0" smtClean="0">
                <a:solidFill>
                  <a:srgbClr val="0BD947"/>
                </a:solidFill>
              </a:rPr>
              <a:t>UNTIL </a:t>
            </a:r>
            <a:r>
              <a:rPr lang="en-GB" dirty="0" err="1" smtClean="0">
                <a:solidFill>
                  <a:srgbClr val="0BD947"/>
                </a:solidFill>
              </a:rPr>
              <a:t>emailAddress</a:t>
            </a:r>
            <a:r>
              <a:rPr lang="en-GB" dirty="0" smtClean="0">
                <a:solidFill>
                  <a:srgbClr val="0BD947"/>
                </a:solidFill>
              </a:rPr>
              <a:t> contains “@”</a:t>
            </a:r>
            <a:endParaRPr lang="en-GB" dirty="0">
              <a:solidFill>
                <a:srgbClr val="0BD947"/>
              </a:solidFill>
            </a:endParaRPr>
          </a:p>
          <a:p>
            <a:pPr marL="271463" lvl="1" indent="-271463">
              <a:spcAft>
                <a:spcPts val="1400"/>
              </a:spcAft>
            </a:pPr>
            <a:endParaRPr lang="en-GB" sz="2500" dirty="0">
              <a:solidFill>
                <a:schemeClr val="tx1"/>
              </a:solidFill>
            </a:endParaRPr>
          </a:p>
          <a:p>
            <a:pPr marL="444500" lvl="1" indent="0">
              <a:buNone/>
            </a:pPr>
            <a:endParaRPr lang="en-GB" dirty="0" smtClean="0">
              <a:solidFill>
                <a:srgbClr val="0070C0"/>
              </a:solidFill>
            </a:endParaRPr>
          </a:p>
          <a:p>
            <a:endParaRPr lang="en-GB" dirty="0" smtClean="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3146694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smtClean="0"/>
              <a:t>Worksheet 3</a:t>
            </a:r>
            <a:endParaRPr lang="en-GB" dirty="0"/>
          </a:p>
        </p:txBody>
      </p:sp>
      <p:sp>
        <p:nvSpPr>
          <p:cNvPr id="5" name="Text Placeholder 4"/>
          <p:cNvSpPr>
            <a:spLocks noGrp="1"/>
          </p:cNvSpPr>
          <p:nvPr>
            <p:ph type="body" sz="quarter" idx="14"/>
          </p:nvPr>
        </p:nvSpPr>
        <p:spPr/>
        <p:txBody>
          <a:bodyPr/>
          <a:lstStyle/>
          <a:p>
            <a:r>
              <a:rPr lang="en-GB" dirty="0" smtClean="0"/>
              <a:t>Try </a:t>
            </a:r>
            <a:r>
              <a:rPr lang="en-GB" b="1" dirty="0" smtClean="0"/>
              <a:t>Task 3 </a:t>
            </a:r>
            <a:r>
              <a:rPr lang="en-GB" dirty="0" smtClean="0"/>
              <a:t>on the worksheet</a:t>
            </a:r>
            <a:endParaRPr lang="en-GB" dirty="0"/>
          </a:p>
        </p:txBody>
      </p:sp>
      <p:pic>
        <p:nvPicPr>
          <p:cNvPr id="6" name="Picture 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686639" y="1470581"/>
            <a:ext cx="6457361" cy="5396845"/>
          </a:xfrm>
          <a:prstGeom prst="rect">
            <a:avLst/>
          </a:prstGeom>
        </p:spPr>
      </p:pic>
    </p:spTree>
    <p:extLst>
      <p:ext uri="{BB962C8B-B14F-4D97-AF65-F5344CB8AC3E}">
        <p14:creationId xmlns:p14="http://schemas.microsoft.com/office/powerpoint/2010/main" val="949696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71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lvl="0"/>
            <a:r>
              <a:rPr lang="en-GB" dirty="0"/>
              <a:t>Understand and use </a:t>
            </a:r>
            <a:r>
              <a:rPr lang="en-GB" dirty="0" smtClean="0"/>
              <a:t>iteration </a:t>
            </a:r>
            <a:r>
              <a:rPr lang="en-GB" dirty="0"/>
              <a:t>in an algorithm</a:t>
            </a:r>
          </a:p>
          <a:p>
            <a:pPr lvl="0"/>
            <a:r>
              <a:rPr lang="en-GB" dirty="0"/>
              <a:t>Write algorithms in pseudocode involving sequence, selection and iteration</a:t>
            </a:r>
          </a:p>
          <a:p>
            <a:r>
              <a:rPr lang="en-GB" dirty="0"/>
              <a:t>Trace through given algorithms to explain what they do, correct or complete them</a:t>
            </a:r>
          </a:p>
        </p:txBody>
      </p:sp>
      <p:sp>
        <p:nvSpPr>
          <p:cNvPr id="4" name="Text Placeholder 3"/>
          <p:cNvSpPr>
            <a:spLocks noGrp="1"/>
          </p:cNvSpPr>
          <p:nvPr>
            <p:ph type="body" sz="quarter" idx="13"/>
          </p:nvPr>
        </p:nvSpPr>
        <p:spPr/>
        <p:txBody>
          <a:bodyPr/>
          <a:lstStyle/>
          <a:p>
            <a:r>
              <a:rPr lang="en-GB" smtClean="0"/>
              <a:t>Objectives</a:t>
            </a:r>
            <a:endParaRPr lang="en-GB"/>
          </a:p>
        </p:txBody>
      </p:sp>
    </p:spTree>
    <p:extLst>
      <p:ext uri="{BB962C8B-B14F-4D97-AF65-F5344CB8AC3E}">
        <p14:creationId xmlns:p14="http://schemas.microsoft.com/office/powerpoint/2010/main" val="2270661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smtClean="0">
                <a:solidFill>
                  <a:schemeClr val="tx1"/>
                </a:solidFill>
              </a:rPr>
              <a:t>Programming constructs</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r>
              <a:rPr lang="en-GB" dirty="0" smtClean="0">
                <a:solidFill>
                  <a:schemeClr val="tx1"/>
                </a:solidFill>
              </a:rPr>
              <a:t>We have already looked at two constructs used in structured programming: </a:t>
            </a:r>
          </a:p>
          <a:p>
            <a:pPr lvl="1"/>
            <a:r>
              <a:rPr lang="en-GB" sz="2400" dirty="0" smtClean="0">
                <a:solidFill>
                  <a:srgbClr val="0BD947"/>
                </a:solidFill>
              </a:rPr>
              <a:t>Sequence</a:t>
            </a:r>
          </a:p>
          <a:p>
            <a:pPr lvl="1"/>
            <a:r>
              <a:rPr lang="en-GB" sz="2400" dirty="0" smtClean="0">
                <a:solidFill>
                  <a:srgbClr val="0BD947"/>
                </a:solidFill>
              </a:rPr>
              <a:t>Selection</a:t>
            </a:r>
          </a:p>
          <a:p>
            <a:r>
              <a:rPr lang="en-GB" dirty="0" smtClean="0">
                <a:solidFill>
                  <a:schemeClr val="tx1"/>
                </a:solidFill>
              </a:rPr>
              <a:t>In this lesson we will look at three different forms of </a:t>
            </a:r>
            <a:r>
              <a:rPr lang="en-GB" dirty="0" smtClean="0">
                <a:solidFill>
                  <a:srgbClr val="0BD947"/>
                </a:solidFill>
              </a:rPr>
              <a:t>iteration</a:t>
            </a:r>
          </a:p>
          <a:p>
            <a:r>
              <a:rPr lang="en-GB" dirty="0" smtClean="0"/>
              <a:t>What programming statements have you used to repeat a number of lines of code? </a:t>
            </a:r>
          </a:p>
        </p:txBody>
      </p:sp>
    </p:spTree>
    <p:extLst>
      <p:ext uri="{BB962C8B-B14F-4D97-AF65-F5344CB8AC3E}">
        <p14:creationId xmlns:p14="http://schemas.microsoft.com/office/powerpoint/2010/main" val="3582802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smtClean="0">
                <a:solidFill>
                  <a:schemeClr val="tx1"/>
                </a:solidFill>
              </a:rPr>
              <a:t>Iteration</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r>
              <a:rPr lang="en-GB" dirty="0" smtClean="0">
                <a:solidFill>
                  <a:schemeClr val="tx1"/>
                </a:solidFill>
              </a:rPr>
              <a:t>Iteration means repetition</a:t>
            </a:r>
          </a:p>
          <a:p>
            <a:r>
              <a:rPr lang="en-GB" dirty="0" smtClean="0">
                <a:solidFill>
                  <a:schemeClr val="tx1"/>
                </a:solidFill>
              </a:rPr>
              <a:t>There are three types of iteration statement in most, but not all, imperative programming languages such as Pascal, Visual Basic or Python</a:t>
            </a:r>
          </a:p>
          <a:p>
            <a:pPr lvl="1"/>
            <a:r>
              <a:rPr lang="en-GB" b="1" dirty="0" smtClean="0">
                <a:solidFill>
                  <a:srgbClr val="0BD947"/>
                </a:solidFill>
              </a:rPr>
              <a:t>FOR … TO … NEXT</a:t>
            </a:r>
          </a:p>
          <a:p>
            <a:pPr lvl="1"/>
            <a:r>
              <a:rPr lang="en-GB" b="1" dirty="0" smtClean="0">
                <a:solidFill>
                  <a:srgbClr val="0BD947"/>
                </a:solidFill>
              </a:rPr>
              <a:t>WHILE … ENDWHILE</a:t>
            </a:r>
          </a:p>
          <a:p>
            <a:pPr lvl="1"/>
            <a:r>
              <a:rPr lang="en-GB" b="1" dirty="0" smtClean="0">
                <a:solidFill>
                  <a:srgbClr val="0BD947"/>
                </a:solidFill>
              </a:rPr>
              <a:t>REPEAT … UNTIL</a:t>
            </a:r>
          </a:p>
          <a:p>
            <a:pPr marL="271463" lvl="1" indent="-271463">
              <a:spcAft>
                <a:spcPts val="1400"/>
              </a:spcAft>
            </a:pPr>
            <a:r>
              <a:rPr lang="en-GB" sz="2500" dirty="0" smtClean="0">
                <a:solidFill>
                  <a:schemeClr val="tx1"/>
                </a:solidFill>
              </a:rPr>
              <a:t>Some languages (e.g. Python) do not have the </a:t>
            </a:r>
            <a:r>
              <a:rPr lang="en-GB" sz="2500" b="1" dirty="0">
                <a:solidFill>
                  <a:srgbClr val="0BD947"/>
                </a:solidFill>
              </a:rPr>
              <a:t>REPEAT … </a:t>
            </a:r>
            <a:r>
              <a:rPr lang="en-GB" sz="2500" b="1" dirty="0" smtClean="0">
                <a:solidFill>
                  <a:srgbClr val="0BD947"/>
                </a:solidFill>
              </a:rPr>
              <a:t>UNTIL </a:t>
            </a:r>
            <a:r>
              <a:rPr lang="en-GB" sz="2500" dirty="0" smtClean="0">
                <a:solidFill>
                  <a:schemeClr val="tx1"/>
                </a:solidFill>
              </a:rPr>
              <a:t>statement </a:t>
            </a:r>
          </a:p>
          <a:p>
            <a:endParaRPr lang="en-GB" dirty="0">
              <a:solidFill>
                <a:schemeClr val="tx1"/>
              </a:solidFill>
            </a:endParaRPr>
          </a:p>
        </p:txBody>
      </p:sp>
    </p:spTree>
    <p:extLst>
      <p:ext uri="{BB962C8B-B14F-4D97-AF65-F5344CB8AC3E}">
        <p14:creationId xmlns:p14="http://schemas.microsoft.com/office/powerpoint/2010/main" val="53731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smtClean="0">
                <a:solidFill>
                  <a:schemeClr val="tx1"/>
                </a:solidFill>
              </a:rPr>
              <a:t>FOR … TO … NEXT loop</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r>
              <a:rPr lang="en-GB" dirty="0" smtClean="0">
                <a:solidFill>
                  <a:schemeClr val="tx1"/>
                </a:solidFill>
              </a:rPr>
              <a:t>Use this when you want to execute the loop a specified number of times</a:t>
            </a:r>
          </a:p>
          <a:p>
            <a:pPr marL="444500" lvl="1" indent="0">
              <a:spcAft>
                <a:spcPts val="600"/>
              </a:spcAft>
              <a:buNone/>
            </a:pPr>
            <a:r>
              <a:rPr lang="en-GB" dirty="0">
                <a:solidFill>
                  <a:srgbClr val="0BD947"/>
                </a:solidFill>
              </a:rPr>
              <a:t>Total </a:t>
            </a:r>
            <a:r>
              <a:rPr lang="en-GB" dirty="0">
                <a:solidFill>
                  <a:srgbClr val="0BD947"/>
                </a:solidFill>
                <a:sym typeface="Wingdings" panose="05000000000000000000" pitchFamily="2" charset="2"/>
              </a:rPr>
              <a:t></a:t>
            </a:r>
            <a:r>
              <a:rPr lang="en-GB" dirty="0">
                <a:solidFill>
                  <a:srgbClr val="0BD947"/>
                </a:solidFill>
              </a:rPr>
              <a:t> 0</a:t>
            </a:r>
          </a:p>
          <a:p>
            <a:pPr marL="444500" lvl="1" indent="0">
              <a:spcAft>
                <a:spcPts val="600"/>
              </a:spcAft>
              <a:buNone/>
            </a:pPr>
            <a:r>
              <a:rPr lang="en-GB" dirty="0">
                <a:solidFill>
                  <a:srgbClr val="0BD947"/>
                </a:solidFill>
              </a:rPr>
              <a:t>FOR Counter </a:t>
            </a:r>
            <a:r>
              <a:rPr lang="en-GB" dirty="0">
                <a:solidFill>
                  <a:srgbClr val="0BD947"/>
                </a:solidFill>
                <a:sym typeface="Wingdings" panose="05000000000000000000" pitchFamily="2" charset="2"/>
              </a:rPr>
              <a:t></a:t>
            </a:r>
            <a:r>
              <a:rPr lang="en-GB" dirty="0">
                <a:solidFill>
                  <a:srgbClr val="0BD947"/>
                </a:solidFill>
              </a:rPr>
              <a:t> 1 TO 7</a:t>
            </a:r>
          </a:p>
          <a:p>
            <a:pPr marL="444500" lvl="1" indent="0">
              <a:spcAft>
                <a:spcPts val="600"/>
              </a:spcAft>
              <a:buNone/>
            </a:pPr>
            <a:r>
              <a:rPr lang="en-GB" dirty="0">
                <a:solidFill>
                  <a:srgbClr val="0BD947"/>
                </a:solidFill>
              </a:rPr>
              <a:t>		</a:t>
            </a:r>
            <a:r>
              <a:rPr lang="en-GB" dirty="0" err="1">
                <a:solidFill>
                  <a:srgbClr val="0BD947"/>
                </a:solidFill>
              </a:rPr>
              <a:t>MaxTemperature</a:t>
            </a:r>
            <a:r>
              <a:rPr lang="en-GB" dirty="0">
                <a:solidFill>
                  <a:srgbClr val="0BD947"/>
                </a:solidFill>
              </a:rPr>
              <a:t> </a:t>
            </a:r>
            <a:r>
              <a:rPr lang="en-GB" dirty="0">
                <a:solidFill>
                  <a:srgbClr val="0BD947"/>
                </a:solidFill>
                <a:sym typeface="Wingdings" panose="05000000000000000000" pitchFamily="2" charset="2"/>
              </a:rPr>
              <a:t> USERINPUT</a:t>
            </a:r>
            <a:endParaRPr lang="en-GB" dirty="0">
              <a:solidFill>
                <a:srgbClr val="0BD947"/>
              </a:solidFill>
            </a:endParaRPr>
          </a:p>
          <a:p>
            <a:pPr marL="444500" lvl="1" indent="0">
              <a:spcAft>
                <a:spcPts val="600"/>
              </a:spcAft>
              <a:buNone/>
            </a:pPr>
            <a:r>
              <a:rPr lang="en-GB" dirty="0">
                <a:solidFill>
                  <a:srgbClr val="0BD947"/>
                </a:solidFill>
              </a:rPr>
              <a:t>		Add </a:t>
            </a:r>
            <a:r>
              <a:rPr lang="en-GB" dirty="0" err="1">
                <a:solidFill>
                  <a:srgbClr val="0BD947"/>
                </a:solidFill>
              </a:rPr>
              <a:t>MaxTemperature</a:t>
            </a:r>
            <a:r>
              <a:rPr lang="en-GB" dirty="0">
                <a:solidFill>
                  <a:srgbClr val="0BD947"/>
                </a:solidFill>
              </a:rPr>
              <a:t> to Total</a:t>
            </a:r>
          </a:p>
          <a:p>
            <a:pPr marL="444500" lvl="1" indent="0">
              <a:spcAft>
                <a:spcPts val="600"/>
              </a:spcAft>
              <a:buNone/>
            </a:pPr>
            <a:r>
              <a:rPr lang="en-GB" dirty="0">
                <a:solidFill>
                  <a:srgbClr val="0BD947"/>
                </a:solidFill>
              </a:rPr>
              <a:t>NEXT Counter</a:t>
            </a:r>
          </a:p>
          <a:p>
            <a:pPr marL="444500" lvl="1" indent="0">
              <a:spcAft>
                <a:spcPts val="600"/>
              </a:spcAft>
              <a:buNone/>
            </a:pPr>
            <a:r>
              <a:rPr lang="en-GB" dirty="0" err="1">
                <a:solidFill>
                  <a:srgbClr val="0BD947"/>
                </a:solidFill>
              </a:rPr>
              <a:t>AverageWeeksTemp</a:t>
            </a:r>
            <a:r>
              <a:rPr lang="en-GB" dirty="0">
                <a:solidFill>
                  <a:srgbClr val="0BD947"/>
                </a:solidFill>
              </a:rPr>
              <a:t> </a:t>
            </a:r>
            <a:r>
              <a:rPr lang="en-GB" dirty="0">
                <a:solidFill>
                  <a:srgbClr val="0BD947"/>
                </a:solidFill>
                <a:sym typeface="Wingdings" panose="05000000000000000000" pitchFamily="2" charset="2"/>
              </a:rPr>
              <a:t></a:t>
            </a:r>
            <a:r>
              <a:rPr lang="en-GB" dirty="0">
                <a:solidFill>
                  <a:srgbClr val="0BD947"/>
                </a:solidFill>
              </a:rPr>
              <a:t> Total/7</a:t>
            </a:r>
          </a:p>
          <a:p>
            <a:pPr marL="444500" lvl="1" indent="0">
              <a:spcAft>
                <a:spcPts val="600"/>
              </a:spcAft>
              <a:buNone/>
            </a:pPr>
            <a:r>
              <a:rPr lang="en-GB" dirty="0">
                <a:solidFill>
                  <a:srgbClr val="0BD947"/>
                </a:solidFill>
              </a:rPr>
              <a:t>Output (“This week’s average is ”, </a:t>
            </a:r>
            <a:r>
              <a:rPr lang="en-GB" dirty="0" err="1">
                <a:solidFill>
                  <a:srgbClr val="0BD947"/>
                </a:solidFill>
              </a:rPr>
              <a:t>AverageWeeksTemp</a:t>
            </a:r>
            <a:r>
              <a:rPr lang="en-GB" dirty="0">
                <a:solidFill>
                  <a:srgbClr val="0BD947"/>
                </a:solidFill>
              </a:rPr>
              <a:t>)</a:t>
            </a:r>
          </a:p>
          <a:p>
            <a:pPr marL="444500" lvl="1" indent="0">
              <a:buNone/>
            </a:pPr>
            <a:endParaRPr lang="en-GB" dirty="0" smtClean="0">
              <a:solidFill>
                <a:srgbClr val="0070C0"/>
              </a:solidFill>
            </a:endParaRPr>
          </a:p>
          <a:p>
            <a:endParaRPr lang="en-GB" dirty="0" smtClean="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953761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smtClean="0"/>
              <a:t>WHILE … ENDWHILE</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r>
              <a:rPr lang="en-GB" dirty="0" smtClean="0">
                <a:solidFill>
                  <a:schemeClr val="tx1"/>
                </a:solidFill>
              </a:rPr>
              <a:t>Use this when you want to execute the loop </a:t>
            </a:r>
            <a:r>
              <a:rPr lang="en-GB" b="1" dirty="0" smtClean="0">
                <a:solidFill>
                  <a:schemeClr val="tx1"/>
                </a:solidFill>
              </a:rPr>
              <a:t>while</a:t>
            </a:r>
            <a:r>
              <a:rPr lang="en-GB" dirty="0" smtClean="0">
                <a:solidFill>
                  <a:schemeClr val="tx1"/>
                </a:solidFill>
              </a:rPr>
              <a:t> a certain condition is true. </a:t>
            </a:r>
          </a:p>
          <a:p>
            <a:pPr marL="444500" lvl="1" indent="0">
              <a:spcAft>
                <a:spcPts val="600"/>
              </a:spcAft>
              <a:buNone/>
            </a:pPr>
            <a:r>
              <a:rPr lang="en-GB" dirty="0" err="1" smtClean="0">
                <a:solidFill>
                  <a:srgbClr val="0BD947"/>
                </a:solidFill>
              </a:rPr>
              <a:t>emailAddress</a:t>
            </a:r>
            <a:r>
              <a:rPr lang="en-GB" dirty="0" smtClean="0">
                <a:solidFill>
                  <a:srgbClr val="0BD947"/>
                </a:solidFill>
              </a:rPr>
              <a:t> </a:t>
            </a:r>
            <a:r>
              <a:rPr lang="en-GB" dirty="0" smtClean="0">
                <a:solidFill>
                  <a:srgbClr val="0BD947"/>
                </a:solidFill>
                <a:sym typeface="Wingdings" panose="05000000000000000000" pitchFamily="2" charset="2"/>
              </a:rPr>
              <a:t> USERINPUT</a:t>
            </a:r>
            <a:endParaRPr lang="en-GB" dirty="0" smtClean="0">
              <a:solidFill>
                <a:srgbClr val="0BD947"/>
              </a:solidFill>
            </a:endParaRPr>
          </a:p>
          <a:p>
            <a:pPr marL="444500" lvl="1" indent="0">
              <a:spcAft>
                <a:spcPts val="600"/>
              </a:spcAft>
              <a:buNone/>
            </a:pPr>
            <a:r>
              <a:rPr lang="en-GB" b="1" dirty="0" smtClean="0">
                <a:solidFill>
                  <a:srgbClr val="0BD947"/>
                </a:solidFill>
              </a:rPr>
              <a:t>While </a:t>
            </a:r>
            <a:r>
              <a:rPr lang="en-GB" dirty="0" err="1">
                <a:solidFill>
                  <a:srgbClr val="0BD947"/>
                </a:solidFill>
              </a:rPr>
              <a:t>emailAddress</a:t>
            </a:r>
            <a:r>
              <a:rPr lang="en-GB" dirty="0">
                <a:solidFill>
                  <a:srgbClr val="0BD947"/>
                </a:solidFill>
              </a:rPr>
              <a:t> does not contain “@”</a:t>
            </a:r>
          </a:p>
          <a:p>
            <a:pPr marL="444500" lvl="1" indent="0">
              <a:spcAft>
                <a:spcPts val="600"/>
              </a:spcAft>
              <a:buNone/>
            </a:pPr>
            <a:r>
              <a:rPr lang="en-GB" dirty="0" smtClean="0">
                <a:solidFill>
                  <a:srgbClr val="0BD947"/>
                </a:solidFill>
              </a:rPr>
              <a:t>		Output “Invalid address – please re-enter”</a:t>
            </a:r>
          </a:p>
          <a:p>
            <a:pPr marL="444500" lvl="1" indent="0">
              <a:spcAft>
                <a:spcPts val="600"/>
              </a:spcAft>
              <a:buNone/>
            </a:pPr>
            <a:r>
              <a:rPr lang="en-GB" dirty="0">
                <a:solidFill>
                  <a:srgbClr val="0BD947"/>
                </a:solidFill>
              </a:rPr>
              <a:t>	</a:t>
            </a:r>
            <a:r>
              <a:rPr lang="en-GB" dirty="0" smtClean="0">
                <a:solidFill>
                  <a:srgbClr val="0BD947"/>
                </a:solidFill>
              </a:rPr>
              <a:t>	</a:t>
            </a:r>
            <a:r>
              <a:rPr lang="en-GB" dirty="0" err="1" smtClean="0">
                <a:solidFill>
                  <a:srgbClr val="0BD947"/>
                </a:solidFill>
              </a:rPr>
              <a:t>emailAddress</a:t>
            </a:r>
            <a:r>
              <a:rPr lang="en-GB" dirty="0" smtClean="0">
                <a:solidFill>
                  <a:srgbClr val="0BD947"/>
                </a:solidFill>
              </a:rPr>
              <a:t> </a:t>
            </a:r>
            <a:r>
              <a:rPr lang="en-GB" dirty="0" smtClean="0">
                <a:solidFill>
                  <a:srgbClr val="0BD947"/>
                </a:solidFill>
                <a:sym typeface="Wingdings" panose="05000000000000000000" pitchFamily="2" charset="2"/>
              </a:rPr>
              <a:t> USERINPUT</a:t>
            </a:r>
            <a:endParaRPr lang="en-GB" dirty="0" smtClean="0">
              <a:solidFill>
                <a:srgbClr val="0BD947"/>
              </a:solidFill>
            </a:endParaRPr>
          </a:p>
          <a:p>
            <a:pPr marL="444500" lvl="1" indent="0">
              <a:spcAft>
                <a:spcPts val="600"/>
              </a:spcAft>
              <a:buNone/>
            </a:pPr>
            <a:r>
              <a:rPr lang="en-GB" b="1" dirty="0" err="1" smtClean="0">
                <a:solidFill>
                  <a:srgbClr val="0BD947"/>
                </a:solidFill>
              </a:rPr>
              <a:t>Endwhile</a:t>
            </a:r>
            <a:endParaRPr lang="en-GB" b="1" dirty="0" smtClean="0">
              <a:solidFill>
                <a:srgbClr val="0BD947"/>
              </a:solidFill>
            </a:endParaRPr>
          </a:p>
          <a:p>
            <a:pPr marL="444500" lvl="1" indent="0">
              <a:spcAft>
                <a:spcPts val="600"/>
              </a:spcAft>
              <a:buNone/>
            </a:pPr>
            <a:r>
              <a:rPr lang="en-GB" dirty="0" smtClean="0">
                <a:solidFill>
                  <a:srgbClr val="0BD947"/>
                </a:solidFill>
              </a:rPr>
              <a:t>Output “Thank you”</a:t>
            </a:r>
          </a:p>
          <a:p>
            <a:pPr marL="271463" lvl="1" indent="-271463">
              <a:spcAft>
                <a:spcPts val="600"/>
              </a:spcAft>
            </a:pPr>
            <a:r>
              <a:rPr lang="en-GB" sz="2500" dirty="0" smtClean="0">
                <a:solidFill>
                  <a:schemeClr val="tx1"/>
                </a:solidFill>
              </a:rPr>
              <a:t>The </a:t>
            </a:r>
            <a:r>
              <a:rPr lang="en-GB" sz="2500" dirty="0">
                <a:solidFill>
                  <a:schemeClr val="tx1"/>
                </a:solidFill>
              </a:rPr>
              <a:t>condition is tested at the </a:t>
            </a:r>
            <a:r>
              <a:rPr lang="en-GB" sz="2500" b="1" dirty="0">
                <a:solidFill>
                  <a:schemeClr val="tx1"/>
                </a:solidFill>
              </a:rPr>
              <a:t>beginning</a:t>
            </a:r>
            <a:r>
              <a:rPr lang="en-GB" sz="2500" dirty="0">
                <a:solidFill>
                  <a:schemeClr val="tx1"/>
                </a:solidFill>
              </a:rPr>
              <a:t> of the </a:t>
            </a:r>
            <a:r>
              <a:rPr lang="en-GB" sz="2500" dirty="0" smtClean="0">
                <a:solidFill>
                  <a:schemeClr val="tx1"/>
                </a:solidFill>
              </a:rPr>
              <a:t>loop</a:t>
            </a:r>
          </a:p>
          <a:p>
            <a:pPr marL="271463" lvl="1" indent="-271463">
              <a:spcAft>
                <a:spcPts val="600"/>
              </a:spcAft>
            </a:pPr>
            <a:r>
              <a:rPr lang="en-GB" sz="2500" dirty="0" smtClean="0">
                <a:solidFill>
                  <a:schemeClr val="tx1"/>
                </a:solidFill>
              </a:rPr>
              <a:t>How many times will the loop be executed if the user enters </a:t>
            </a:r>
            <a:r>
              <a:rPr lang="en-GB" sz="2500" dirty="0" smtClean="0">
                <a:solidFill>
                  <a:srgbClr val="0BD947"/>
                </a:solidFill>
              </a:rPr>
              <a:t>bht@me.com</a:t>
            </a:r>
            <a:r>
              <a:rPr lang="en-GB" sz="2500" dirty="0" smtClean="0">
                <a:solidFill>
                  <a:schemeClr val="tx1"/>
                </a:solidFill>
              </a:rPr>
              <a:t>?</a:t>
            </a:r>
            <a:endParaRPr lang="en-GB" sz="2500" dirty="0">
              <a:solidFill>
                <a:schemeClr val="tx1"/>
              </a:solidFill>
            </a:endParaRPr>
          </a:p>
          <a:p>
            <a:pPr marL="444500" lvl="1" indent="0">
              <a:buNone/>
            </a:pPr>
            <a:endParaRPr lang="en-GB" dirty="0" smtClean="0">
              <a:solidFill>
                <a:srgbClr val="0070C0"/>
              </a:solidFill>
            </a:endParaRPr>
          </a:p>
          <a:p>
            <a:endParaRPr lang="en-GB" dirty="0" smtClean="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3716624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smtClean="0"/>
              <a:t>Flowcharting While … </a:t>
            </a:r>
            <a:r>
              <a:rPr lang="en-GB" dirty="0" err="1" smtClean="0"/>
              <a:t>Endwhile</a:t>
            </a:r>
            <a:endParaRPr lang="en-GB" dirty="0">
              <a:solidFill>
                <a:schemeClr val="tx1"/>
              </a:solidFill>
            </a:endParaRPr>
          </a:p>
        </p:txBody>
      </p:sp>
      <p:sp>
        <p:nvSpPr>
          <p:cNvPr id="4" name="Text Placeholder 3"/>
          <p:cNvSpPr>
            <a:spLocks noGrp="1"/>
          </p:cNvSpPr>
          <p:nvPr>
            <p:ph type="body" sz="quarter" idx="14"/>
          </p:nvPr>
        </p:nvSpPr>
        <p:spPr>
          <a:xfrm>
            <a:off x="724280" y="1704180"/>
            <a:ext cx="7797230" cy="3453607"/>
          </a:xfrm>
          <a:prstGeom prst="rect">
            <a:avLst/>
          </a:prstGeom>
          <a:ln>
            <a:noFill/>
          </a:ln>
        </p:spPr>
        <p:txBody>
          <a:bodyPr/>
          <a:lstStyle/>
          <a:p>
            <a:pPr marL="0" indent="-7937">
              <a:spcAft>
                <a:spcPts val="600"/>
              </a:spcAft>
              <a:buNone/>
            </a:pPr>
            <a:r>
              <a:rPr lang="en-GB" sz="2000" dirty="0" err="1">
                <a:solidFill>
                  <a:srgbClr val="0BD947"/>
                </a:solidFill>
              </a:rPr>
              <a:t>emailAddress</a:t>
            </a:r>
            <a:r>
              <a:rPr lang="en-GB" sz="2000" dirty="0">
                <a:solidFill>
                  <a:srgbClr val="0BD947"/>
                </a:solidFill>
              </a:rPr>
              <a:t> </a:t>
            </a:r>
            <a:r>
              <a:rPr lang="en-GB" sz="2000" dirty="0">
                <a:solidFill>
                  <a:srgbClr val="0BD947"/>
                </a:solidFill>
                <a:sym typeface="Wingdings" panose="05000000000000000000" pitchFamily="2" charset="2"/>
              </a:rPr>
              <a:t> USERINPUT</a:t>
            </a:r>
            <a:endParaRPr lang="en-GB" sz="2000" dirty="0">
              <a:solidFill>
                <a:srgbClr val="0BD947"/>
              </a:solidFill>
            </a:endParaRPr>
          </a:p>
          <a:p>
            <a:pPr marL="0" indent="-7937">
              <a:spcAft>
                <a:spcPts val="600"/>
              </a:spcAft>
              <a:buNone/>
            </a:pPr>
            <a:r>
              <a:rPr lang="en-GB" sz="2000" dirty="0">
                <a:solidFill>
                  <a:srgbClr val="0BD947"/>
                </a:solidFill>
              </a:rPr>
              <a:t>WHILE </a:t>
            </a:r>
            <a:r>
              <a:rPr lang="en-GB" sz="2000" dirty="0" err="1">
                <a:solidFill>
                  <a:srgbClr val="0BD947"/>
                </a:solidFill>
              </a:rPr>
              <a:t>emailAddress</a:t>
            </a:r>
            <a:r>
              <a:rPr lang="en-GB" sz="2000" dirty="0">
                <a:solidFill>
                  <a:srgbClr val="0BD947"/>
                </a:solidFill>
              </a:rPr>
              <a:t> does not contain “@”</a:t>
            </a:r>
          </a:p>
          <a:p>
            <a:pPr marL="0" indent="-7937">
              <a:spcAft>
                <a:spcPts val="600"/>
              </a:spcAft>
              <a:buNone/>
              <a:tabLst>
                <a:tab pos="363538" algn="l"/>
              </a:tabLst>
            </a:pPr>
            <a:r>
              <a:rPr lang="en-GB" sz="2000" dirty="0">
                <a:solidFill>
                  <a:srgbClr val="0BD947"/>
                </a:solidFill>
              </a:rPr>
              <a:t>	OUTPUT “Invalid address – please re-enter”</a:t>
            </a:r>
          </a:p>
          <a:p>
            <a:pPr marL="0" indent="-7937">
              <a:spcAft>
                <a:spcPts val="600"/>
              </a:spcAft>
              <a:buNone/>
            </a:pPr>
            <a:r>
              <a:rPr lang="en-GB" sz="2000" dirty="0">
                <a:solidFill>
                  <a:srgbClr val="0BD947"/>
                </a:solidFill>
              </a:rPr>
              <a:t>	</a:t>
            </a:r>
            <a:r>
              <a:rPr lang="en-GB" sz="2000" dirty="0" err="1">
                <a:solidFill>
                  <a:srgbClr val="0BD947"/>
                </a:solidFill>
              </a:rPr>
              <a:t>emailAddress</a:t>
            </a:r>
            <a:r>
              <a:rPr lang="en-GB" sz="2000" dirty="0">
                <a:solidFill>
                  <a:srgbClr val="0BD947"/>
                </a:solidFill>
              </a:rPr>
              <a:t> </a:t>
            </a:r>
            <a:r>
              <a:rPr lang="en-GB" sz="2000" dirty="0">
                <a:solidFill>
                  <a:srgbClr val="0BD947"/>
                </a:solidFill>
                <a:sym typeface="Wingdings" panose="05000000000000000000" pitchFamily="2" charset="2"/>
              </a:rPr>
              <a:t> USERINPUT</a:t>
            </a:r>
            <a:endParaRPr lang="en-GB" sz="2000" dirty="0">
              <a:solidFill>
                <a:srgbClr val="0BD947"/>
              </a:solidFill>
            </a:endParaRPr>
          </a:p>
          <a:p>
            <a:pPr marL="0" indent="-7937">
              <a:spcAft>
                <a:spcPts val="600"/>
              </a:spcAft>
              <a:buNone/>
            </a:pPr>
            <a:r>
              <a:rPr lang="en-GB" sz="2000" dirty="0">
                <a:solidFill>
                  <a:srgbClr val="0BD947"/>
                </a:solidFill>
              </a:rPr>
              <a:t>ENDWHILE</a:t>
            </a:r>
          </a:p>
          <a:p>
            <a:pPr marL="0" indent="-7937">
              <a:spcAft>
                <a:spcPts val="600"/>
              </a:spcAft>
              <a:buNone/>
            </a:pPr>
            <a:r>
              <a:rPr lang="en-GB" sz="2000" dirty="0">
                <a:solidFill>
                  <a:srgbClr val="0BD947"/>
                </a:solidFill>
              </a:rPr>
              <a:t>OUTPUT “Thank you</a:t>
            </a:r>
            <a:r>
              <a:rPr lang="en-GB" sz="2000" dirty="0" smtClean="0">
                <a:solidFill>
                  <a:srgbClr val="0BD947"/>
                </a:solidFill>
              </a:rPr>
              <a:t>”</a:t>
            </a:r>
            <a:endParaRPr lang="en-GB" sz="2000" dirty="0">
              <a:solidFill>
                <a:srgbClr val="0BD947"/>
              </a:solidFill>
            </a:endParaRPr>
          </a:p>
        </p:txBody>
      </p:sp>
      <p:sp>
        <p:nvSpPr>
          <p:cNvPr id="16" name="Text Placeholder 3"/>
          <p:cNvSpPr txBox="1">
            <a:spLocks/>
          </p:cNvSpPr>
          <p:nvPr/>
        </p:nvSpPr>
        <p:spPr>
          <a:xfrm>
            <a:off x="738341" y="1704179"/>
            <a:ext cx="7797230" cy="4518821"/>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00A88E"/>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94D4CC"/>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4500" lvl="1" indent="0">
              <a:buFont typeface="Arial"/>
              <a:buNone/>
            </a:pPr>
            <a:endParaRPr lang="en-GB" dirty="0" smtClean="0">
              <a:solidFill>
                <a:srgbClr val="0070C0"/>
              </a:solidFill>
            </a:endParaRPr>
          </a:p>
          <a:p>
            <a:pPr marL="176213" indent="-176213"/>
            <a:endParaRPr lang="en-GB" dirty="0" smtClean="0"/>
          </a:p>
          <a:p>
            <a:endParaRPr lang="en-GB" dirty="0"/>
          </a:p>
        </p:txBody>
      </p:sp>
      <p:grpSp>
        <p:nvGrpSpPr>
          <p:cNvPr id="19" name="Group 18"/>
          <p:cNvGrpSpPr/>
          <p:nvPr/>
        </p:nvGrpSpPr>
        <p:grpSpPr>
          <a:xfrm>
            <a:off x="6158336" y="1747432"/>
            <a:ext cx="2649093" cy="4788837"/>
            <a:chOff x="5689322" y="1681443"/>
            <a:chExt cx="2649093" cy="4788837"/>
          </a:xfrm>
        </p:grpSpPr>
        <p:cxnSp>
          <p:nvCxnSpPr>
            <p:cNvPr id="38" name="Straight Connector 37"/>
            <p:cNvCxnSpPr/>
            <p:nvPr/>
          </p:nvCxnSpPr>
          <p:spPr>
            <a:xfrm>
              <a:off x="6814529" y="5157786"/>
              <a:ext cx="0" cy="586777"/>
            </a:xfrm>
            <a:prstGeom prst="line">
              <a:avLst/>
            </a:prstGeom>
            <a:ln>
              <a:solidFill>
                <a:srgbClr val="0BD947"/>
              </a:solidFill>
            </a:ln>
            <a:effectLst/>
          </p:spPr>
          <p:style>
            <a:lnRef idx="2">
              <a:schemeClr val="accent1"/>
            </a:lnRef>
            <a:fillRef idx="0">
              <a:schemeClr val="accent1"/>
            </a:fillRef>
            <a:effectRef idx="1">
              <a:schemeClr val="accent1"/>
            </a:effectRef>
            <a:fontRef idx="minor">
              <a:schemeClr val="tx1"/>
            </a:fontRef>
          </p:style>
        </p:cxnSp>
        <p:sp>
          <p:nvSpPr>
            <p:cNvPr id="41" name="Flowchart: Data 40"/>
            <p:cNvSpPr/>
            <p:nvPr/>
          </p:nvSpPr>
          <p:spPr>
            <a:xfrm>
              <a:off x="5876753" y="1681443"/>
              <a:ext cx="1878629" cy="669376"/>
            </a:xfrm>
            <a:prstGeom prst="flowChartInputOutput">
              <a:avLst/>
            </a:prstGeom>
            <a:solidFill>
              <a:srgbClr val="0BD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solidFill>
                  <a:schemeClr val="bg1"/>
                </a:solidFill>
                <a:latin typeface="Arial" panose="020B0604020202020204" pitchFamily="34" charset="0"/>
                <a:cs typeface="Arial" panose="020B0604020202020204" pitchFamily="34" charset="0"/>
              </a:endParaRPr>
            </a:p>
          </p:txBody>
        </p:sp>
        <p:sp>
          <p:nvSpPr>
            <p:cNvPr id="42" name="Flowchart: Data 41"/>
            <p:cNvSpPr/>
            <p:nvPr/>
          </p:nvSpPr>
          <p:spPr>
            <a:xfrm>
              <a:off x="5876753" y="4850975"/>
              <a:ext cx="1878629" cy="669376"/>
            </a:xfrm>
            <a:prstGeom prst="flowChartInputOutput">
              <a:avLst/>
            </a:prstGeom>
            <a:solidFill>
              <a:srgbClr val="0BD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solidFill>
                  <a:schemeClr val="bg1"/>
                </a:solidFill>
                <a:latin typeface="Arial" panose="020B0604020202020204" pitchFamily="34" charset="0"/>
                <a:cs typeface="Arial" panose="020B0604020202020204" pitchFamily="34" charset="0"/>
              </a:endParaRPr>
            </a:p>
          </p:txBody>
        </p:sp>
        <p:sp>
          <p:nvSpPr>
            <p:cNvPr id="31" name="Flowchart: Data 30"/>
            <p:cNvSpPr/>
            <p:nvPr/>
          </p:nvSpPr>
          <p:spPr>
            <a:xfrm>
              <a:off x="5876753" y="3900978"/>
              <a:ext cx="1878629" cy="669376"/>
            </a:xfrm>
            <a:prstGeom prst="flowChartInputOutput">
              <a:avLst/>
            </a:prstGeom>
            <a:solidFill>
              <a:srgbClr val="0BD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solidFill>
                  <a:schemeClr val="bg1"/>
                </a:solidFill>
                <a:latin typeface="Arial" panose="020B0604020202020204" pitchFamily="34" charset="0"/>
                <a:cs typeface="Arial" panose="020B0604020202020204" pitchFamily="34" charset="0"/>
              </a:endParaRPr>
            </a:p>
          </p:txBody>
        </p:sp>
        <p:cxnSp>
          <p:nvCxnSpPr>
            <p:cNvPr id="28" name="Straight Arrow Connector 27"/>
            <p:cNvCxnSpPr/>
            <p:nvPr/>
          </p:nvCxnSpPr>
          <p:spPr>
            <a:xfrm>
              <a:off x="6802401" y="3564046"/>
              <a:ext cx="0" cy="336483"/>
            </a:xfrm>
            <a:prstGeom prst="straightConnector1">
              <a:avLst/>
            </a:prstGeom>
            <a:ln>
              <a:solidFill>
                <a:srgbClr val="0BD947"/>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7703130" y="3135278"/>
              <a:ext cx="497033" cy="0"/>
            </a:xfrm>
            <a:prstGeom prst="straightConnector1">
              <a:avLst/>
            </a:prstGeom>
            <a:ln>
              <a:solidFill>
                <a:srgbClr val="0BD947"/>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6802401" y="5999357"/>
              <a:ext cx="0" cy="470923"/>
            </a:xfrm>
            <a:prstGeom prst="straightConnector1">
              <a:avLst/>
            </a:prstGeom>
            <a:ln>
              <a:solidFill>
                <a:srgbClr val="0BD947"/>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013508" y="4906768"/>
              <a:ext cx="1587310" cy="461665"/>
            </a:xfrm>
            <a:prstGeom prst="rect">
              <a:avLst/>
            </a:prstGeom>
            <a:noFill/>
          </p:spPr>
          <p:txBody>
            <a:bodyPr wrap="square" rtlCol="0">
              <a:spAutoFit/>
            </a:bodyPr>
            <a:lstStyle/>
            <a:p>
              <a:pPr algn="ctr"/>
              <a:r>
                <a:rPr lang="en-GB" sz="1200" b="1" dirty="0" smtClean="0">
                  <a:solidFill>
                    <a:schemeClr val="bg1"/>
                  </a:solidFill>
                  <a:latin typeface="Arial" panose="020B0604020202020204" pitchFamily="34" charset="0"/>
                  <a:cs typeface="Arial" panose="020B0604020202020204" pitchFamily="34" charset="0"/>
                </a:rPr>
                <a:t>Input </a:t>
              </a:r>
              <a:r>
                <a:rPr lang="en-GB" sz="1200" b="1" dirty="0" err="1" smtClean="0">
                  <a:solidFill>
                    <a:schemeClr val="bg1"/>
                  </a:solidFill>
                  <a:latin typeface="Arial" panose="020B0604020202020204" pitchFamily="34" charset="0"/>
                  <a:cs typeface="Arial" panose="020B0604020202020204" pitchFamily="34" charset="0"/>
                </a:rPr>
                <a:t>emailAddress</a:t>
              </a:r>
              <a:endParaRPr lang="en-GB" sz="12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6006836" y="3924023"/>
              <a:ext cx="1565501" cy="646331"/>
            </a:xfrm>
            <a:prstGeom prst="rect">
              <a:avLst/>
            </a:prstGeom>
            <a:noFill/>
          </p:spPr>
          <p:txBody>
            <a:bodyPr wrap="square" rtlCol="0">
              <a:spAutoFit/>
            </a:bodyPr>
            <a:lstStyle/>
            <a:p>
              <a:pPr algn="ctr"/>
              <a:r>
                <a:rPr lang="en-GB" sz="1200" b="1" dirty="0" smtClean="0">
                  <a:solidFill>
                    <a:schemeClr val="bg1"/>
                  </a:solidFill>
                  <a:latin typeface="Arial" panose="020B0604020202020204" pitchFamily="34" charset="0"/>
                  <a:cs typeface="Arial" panose="020B0604020202020204" pitchFamily="34" charset="0"/>
                </a:rPr>
                <a:t>Output “Invalid address – please re-enter”</a:t>
              </a:r>
              <a:endParaRPr lang="en-GB" sz="1200" b="1" dirty="0">
                <a:solidFill>
                  <a:schemeClr val="bg1"/>
                </a:solidFill>
                <a:latin typeface="Arial" panose="020B0604020202020204" pitchFamily="34" charset="0"/>
                <a:cs typeface="Arial" panose="020B0604020202020204" pitchFamily="34" charset="0"/>
              </a:endParaRPr>
            </a:p>
          </p:txBody>
        </p:sp>
        <p:grpSp>
          <p:nvGrpSpPr>
            <p:cNvPr id="11" name="Group 10"/>
            <p:cNvGrpSpPr/>
            <p:nvPr/>
          </p:nvGrpSpPr>
          <p:grpSpPr>
            <a:xfrm>
              <a:off x="5837564" y="2684428"/>
              <a:ext cx="1955800" cy="901700"/>
              <a:chOff x="4978400" y="2733456"/>
              <a:chExt cx="1955800" cy="901700"/>
            </a:xfrm>
          </p:grpSpPr>
          <p:sp>
            <p:nvSpPr>
              <p:cNvPr id="2" name="Flowchart: Decision 1"/>
              <p:cNvSpPr/>
              <p:nvPr/>
            </p:nvSpPr>
            <p:spPr>
              <a:xfrm>
                <a:off x="4978400" y="2733456"/>
                <a:ext cx="1955800" cy="901700"/>
              </a:xfrm>
              <a:prstGeom prst="flowChartDecision">
                <a:avLst/>
              </a:prstGeom>
              <a:solidFill>
                <a:srgbClr val="0BD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5202389" y="2948892"/>
                <a:ext cx="1507935" cy="461665"/>
              </a:xfrm>
              <a:prstGeom prst="rect">
                <a:avLst/>
              </a:prstGeom>
              <a:noFill/>
            </p:spPr>
            <p:txBody>
              <a:bodyPr wrap="square" rtlCol="0">
                <a:spAutoFit/>
              </a:bodyPr>
              <a:lstStyle/>
              <a:p>
                <a:pPr algn="ctr"/>
                <a:r>
                  <a:rPr lang="en-GB" sz="1200" b="1" dirty="0" smtClean="0">
                    <a:solidFill>
                      <a:schemeClr val="bg1"/>
                    </a:solidFill>
                    <a:latin typeface="Arial" panose="020B0604020202020204" pitchFamily="34" charset="0"/>
                    <a:cs typeface="Arial" panose="020B0604020202020204" pitchFamily="34" charset="0"/>
                  </a:rPr>
                  <a:t>Address </a:t>
                </a:r>
              </a:p>
              <a:p>
                <a:pPr algn="ctr"/>
                <a:r>
                  <a:rPr lang="en-GB" sz="1200" b="1" dirty="0" smtClean="0">
                    <a:solidFill>
                      <a:schemeClr val="bg1"/>
                    </a:solidFill>
                    <a:latin typeface="Arial" panose="020B0604020202020204" pitchFamily="34" charset="0"/>
                    <a:cs typeface="Arial" panose="020B0604020202020204" pitchFamily="34" charset="0"/>
                  </a:rPr>
                  <a:t>contains @?</a:t>
                </a:r>
                <a:endParaRPr lang="en-GB" sz="1200" b="1" dirty="0">
                  <a:solidFill>
                    <a:schemeClr val="bg1"/>
                  </a:solidFill>
                  <a:latin typeface="Arial" panose="020B0604020202020204" pitchFamily="34" charset="0"/>
                  <a:cs typeface="Arial" panose="020B0604020202020204" pitchFamily="34" charset="0"/>
                </a:endParaRPr>
              </a:p>
            </p:txBody>
          </p:sp>
        </p:grpSp>
        <p:sp>
          <p:nvSpPr>
            <p:cNvPr id="34" name="TextBox 33"/>
            <p:cNvSpPr txBox="1"/>
            <p:nvPr/>
          </p:nvSpPr>
          <p:spPr>
            <a:xfrm>
              <a:off x="6020874" y="1766366"/>
              <a:ext cx="1587310" cy="461665"/>
            </a:xfrm>
            <a:prstGeom prst="rect">
              <a:avLst/>
            </a:prstGeom>
            <a:noFill/>
          </p:spPr>
          <p:txBody>
            <a:bodyPr wrap="square" rtlCol="0">
              <a:spAutoFit/>
            </a:bodyPr>
            <a:lstStyle/>
            <a:p>
              <a:pPr algn="ctr"/>
              <a:r>
                <a:rPr lang="en-GB" sz="1200" b="1" dirty="0" smtClean="0">
                  <a:solidFill>
                    <a:schemeClr val="bg1"/>
                  </a:solidFill>
                  <a:latin typeface="Arial" panose="020B0604020202020204" pitchFamily="34" charset="0"/>
                  <a:cs typeface="Arial" panose="020B0604020202020204" pitchFamily="34" charset="0"/>
                </a:rPr>
                <a:t>Input </a:t>
              </a:r>
              <a:r>
                <a:rPr lang="en-GB" sz="1200" b="1" dirty="0" err="1" smtClean="0">
                  <a:solidFill>
                    <a:schemeClr val="bg1"/>
                  </a:solidFill>
                  <a:latin typeface="Arial" panose="020B0604020202020204" pitchFamily="34" charset="0"/>
                  <a:cs typeface="Arial" panose="020B0604020202020204" pitchFamily="34" charset="0"/>
                </a:rPr>
                <a:t>emailAddress</a:t>
              </a:r>
              <a:endParaRPr lang="en-GB" sz="1200" b="1"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6802401" y="3578018"/>
              <a:ext cx="516649" cy="307777"/>
            </a:xfrm>
            <a:prstGeom prst="rect">
              <a:avLst/>
            </a:prstGeom>
            <a:noFill/>
          </p:spPr>
          <p:txBody>
            <a:bodyPr wrap="square" rtlCol="0">
              <a:spAutoFit/>
            </a:bodyPr>
            <a:lstStyle/>
            <a:p>
              <a:pPr algn="ctr"/>
              <a:r>
                <a:rPr lang="en-GB" sz="1400" b="1" dirty="0" smtClean="0">
                  <a:latin typeface="Arial" panose="020B0604020202020204" pitchFamily="34" charset="0"/>
                  <a:cs typeface="Arial" panose="020B0604020202020204" pitchFamily="34" charset="0"/>
                </a:rPr>
                <a:t>No</a:t>
              </a:r>
              <a:endParaRPr lang="en-GB" sz="1400" b="1" dirty="0">
                <a:latin typeface="Arial" panose="020B0604020202020204" pitchFamily="34" charset="0"/>
                <a:cs typeface="Arial" panose="020B0604020202020204" pitchFamily="34" charset="0"/>
              </a:endParaRPr>
            </a:p>
          </p:txBody>
        </p:sp>
        <p:sp>
          <p:nvSpPr>
            <p:cNvPr id="27" name="TextBox 26"/>
            <p:cNvSpPr txBox="1"/>
            <p:nvPr/>
          </p:nvSpPr>
          <p:spPr>
            <a:xfrm>
              <a:off x="7821766" y="2809245"/>
              <a:ext cx="516649" cy="307777"/>
            </a:xfrm>
            <a:prstGeom prst="rect">
              <a:avLst/>
            </a:prstGeom>
            <a:noFill/>
          </p:spPr>
          <p:txBody>
            <a:bodyPr wrap="square" rtlCol="0">
              <a:spAutoFit/>
            </a:bodyPr>
            <a:lstStyle/>
            <a:p>
              <a:pPr algn="ctr"/>
              <a:r>
                <a:rPr lang="en-GB" sz="1400" b="1" dirty="0" smtClean="0">
                  <a:latin typeface="Arial" panose="020B0604020202020204" pitchFamily="34" charset="0"/>
                  <a:cs typeface="Arial" panose="020B0604020202020204" pitchFamily="34" charset="0"/>
                </a:rPr>
                <a:t>Yes</a:t>
              </a:r>
              <a:endParaRPr lang="en-GB" sz="1400" b="1" dirty="0">
                <a:latin typeface="Arial" panose="020B0604020202020204" pitchFamily="34" charset="0"/>
                <a:cs typeface="Arial" panose="020B0604020202020204" pitchFamily="34" charset="0"/>
              </a:endParaRPr>
            </a:p>
          </p:txBody>
        </p:sp>
        <p:cxnSp>
          <p:nvCxnSpPr>
            <p:cNvPr id="35" name="Straight Connector 34"/>
            <p:cNvCxnSpPr/>
            <p:nvPr/>
          </p:nvCxnSpPr>
          <p:spPr>
            <a:xfrm>
              <a:off x="8197390" y="3125514"/>
              <a:ext cx="0" cy="2873843"/>
            </a:xfrm>
            <a:prstGeom prst="line">
              <a:avLst/>
            </a:prstGeom>
            <a:ln>
              <a:solidFill>
                <a:srgbClr val="0BD947"/>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689322" y="2447196"/>
              <a:ext cx="0" cy="3283499"/>
            </a:xfrm>
            <a:prstGeom prst="line">
              <a:avLst/>
            </a:prstGeom>
            <a:ln>
              <a:solidFill>
                <a:srgbClr val="0BD947"/>
              </a:solidFill>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flipV="1">
              <a:off x="5689323" y="5730695"/>
              <a:ext cx="1139268" cy="13868"/>
            </a:xfrm>
            <a:prstGeom prst="straightConnector1">
              <a:avLst/>
            </a:prstGeom>
            <a:ln>
              <a:solidFill>
                <a:srgbClr val="0BD947"/>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689322" y="2447196"/>
              <a:ext cx="1125207" cy="0"/>
            </a:xfrm>
            <a:prstGeom prst="straightConnector1">
              <a:avLst/>
            </a:prstGeom>
            <a:ln>
              <a:solidFill>
                <a:srgbClr val="0BD947"/>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a:off x="6790837" y="5999357"/>
              <a:ext cx="1406553" cy="0"/>
            </a:xfrm>
            <a:prstGeom prst="straightConnector1">
              <a:avLst/>
            </a:prstGeom>
            <a:ln>
              <a:solidFill>
                <a:srgbClr val="0BD947"/>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6802401" y="4514492"/>
              <a:ext cx="0" cy="336483"/>
            </a:xfrm>
            <a:prstGeom prst="straightConnector1">
              <a:avLst/>
            </a:prstGeom>
            <a:ln>
              <a:solidFill>
                <a:srgbClr val="0BD947"/>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6802401" y="2350819"/>
              <a:ext cx="0" cy="336483"/>
            </a:xfrm>
            <a:prstGeom prst="straightConnector1">
              <a:avLst/>
            </a:prstGeom>
            <a:ln>
              <a:solidFill>
                <a:srgbClr val="0BD947"/>
              </a:solidFill>
              <a:tailEnd type="triangle" w="lg" len="lg"/>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45105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smtClean="0"/>
              <a:t>Worksheet 3</a:t>
            </a:r>
            <a:endParaRPr lang="en-GB" dirty="0"/>
          </a:p>
        </p:txBody>
      </p:sp>
      <p:sp>
        <p:nvSpPr>
          <p:cNvPr id="5" name="Text Placeholder 4"/>
          <p:cNvSpPr>
            <a:spLocks noGrp="1"/>
          </p:cNvSpPr>
          <p:nvPr>
            <p:ph type="body" sz="quarter" idx="14"/>
          </p:nvPr>
        </p:nvSpPr>
        <p:spPr/>
        <p:txBody>
          <a:bodyPr/>
          <a:lstStyle/>
          <a:p>
            <a:r>
              <a:rPr lang="en-GB" dirty="0" smtClean="0"/>
              <a:t>Try </a:t>
            </a:r>
            <a:r>
              <a:rPr lang="en-GB" b="1" dirty="0" smtClean="0"/>
              <a:t>Tasks 1</a:t>
            </a:r>
            <a:r>
              <a:rPr lang="en-GB" dirty="0" smtClean="0"/>
              <a:t> and </a:t>
            </a:r>
            <a:r>
              <a:rPr lang="en-GB" b="1" dirty="0" smtClean="0"/>
              <a:t>2</a:t>
            </a:r>
            <a:r>
              <a:rPr lang="en-GB" dirty="0" smtClean="0"/>
              <a:t> on the worksheet</a:t>
            </a:r>
            <a:endParaRPr lang="en-GB" dirty="0"/>
          </a:p>
        </p:txBody>
      </p:sp>
    </p:spTree>
    <p:extLst>
      <p:ext uri="{BB962C8B-B14F-4D97-AF65-F5344CB8AC3E}">
        <p14:creationId xmlns:p14="http://schemas.microsoft.com/office/powerpoint/2010/main" val="524604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smtClean="0"/>
              <a:t>REPEAT … UNTIL</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r>
              <a:rPr lang="en-GB" dirty="0" smtClean="0">
                <a:solidFill>
                  <a:schemeClr val="tx1"/>
                </a:solidFill>
              </a:rPr>
              <a:t>Use this when you want to execute the loop </a:t>
            </a:r>
            <a:r>
              <a:rPr lang="en-GB" b="1" dirty="0" smtClean="0">
                <a:solidFill>
                  <a:schemeClr val="tx1"/>
                </a:solidFill>
              </a:rPr>
              <a:t>until</a:t>
            </a:r>
            <a:r>
              <a:rPr lang="en-GB" dirty="0" smtClean="0">
                <a:solidFill>
                  <a:schemeClr val="tx1"/>
                </a:solidFill>
              </a:rPr>
              <a:t> a certain condition is true </a:t>
            </a:r>
          </a:p>
          <a:p>
            <a:pPr marL="271463" lvl="1" indent="-271463">
              <a:spcAft>
                <a:spcPts val="1400"/>
              </a:spcAft>
            </a:pPr>
            <a:r>
              <a:rPr lang="en-GB" sz="2500" dirty="0" smtClean="0">
                <a:solidFill>
                  <a:schemeClr val="tx1"/>
                </a:solidFill>
              </a:rPr>
              <a:t>The </a:t>
            </a:r>
            <a:r>
              <a:rPr lang="en-GB" sz="2500" dirty="0">
                <a:solidFill>
                  <a:schemeClr val="tx1"/>
                </a:solidFill>
              </a:rPr>
              <a:t>condition is tested at the </a:t>
            </a:r>
            <a:r>
              <a:rPr lang="en-GB" sz="2500" b="1" dirty="0" smtClean="0">
                <a:solidFill>
                  <a:schemeClr val="tx1"/>
                </a:solidFill>
              </a:rPr>
              <a:t>end</a:t>
            </a:r>
            <a:r>
              <a:rPr lang="en-GB" sz="2500" dirty="0" smtClean="0">
                <a:solidFill>
                  <a:schemeClr val="tx1"/>
                </a:solidFill>
              </a:rPr>
              <a:t> of </a:t>
            </a:r>
            <a:r>
              <a:rPr lang="en-GB" sz="2500" dirty="0">
                <a:solidFill>
                  <a:schemeClr val="tx1"/>
                </a:solidFill>
              </a:rPr>
              <a:t>the </a:t>
            </a:r>
            <a:r>
              <a:rPr lang="en-GB" sz="2500" dirty="0" smtClean="0">
                <a:solidFill>
                  <a:schemeClr val="tx1"/>
                </a:solidFill>
              </a:rPr>
              <a:t>loop</a:t>
            </a:r>
          </a:p>
          <a:p>
            <a:pPr marL="271463" lvl="1" indent="-271463">
              <a:spcAft>
                <a:spcPts val="1400"/>
              </a:spcAft>
            </a:pPr>
            <a:r>
              <a:rPr lang="en-GB" sz="2500" dirty="0" smtClean="0">
                <a:solidFill>
                  <a:schemeClr val="tx1"/>
                </a:solidFill>
              </a:rPr>
              <a:t>Can you rewrite this algorithm using a REPEAT loop instead of a WHILE loop?</a:t>
            </a:r>
          </a:p>
          <a:p>
            <a:pPr marL="444500" lvl="1" indent="0">
              <a:spcAft>
                <a:spcPts val="600"/>
              </a:spcAft>
              <a:buNone/>
            </a:pPr>
            <a:r>
              <a:rPr lang="en-GB" dirty="0" err="1" smtClean="0">
                <a:solidFill>
                  <a:srgbClr val="0BD947"/>
                </a:solidFill>
              </a:rPr>
              <a:t>emailAddress</a:t>
            </a:r>
            <a:r>
              <a:rPr lang="en-GB" dirty="0" smtClean="0">
                <a:solidFill>
                  <a:srgbClr val="0BD947"/>
                </a:solidFill>
              </a:rPr>
              <a:t> </a:t>
            </a:r>
            <a:r>
              <a:rPr lang="en-GB" dirty="0" smtClean="0">
                <a:solidFill>
                  <a:srgbClr val="0BD947"/>
                </a:solidFill>
                <a:sym typeface="Wingdings" panose="05000000000000000000" pitchFamily="2" charset="2"/>
              </a:rPr>
              <a:t> USERINPUT</a:t>
            </a:r>
            <a:endParaRPr lang="en-GB" dirty="0">
              <a:solidFill>
                <a:srgbClr val="0BD947"/>
              </a:solidFill>
            </a:endParaRPr>
          </a:p>
          <a:p>
            <a:pPr marL="444500" lvl="1" indent="0">
              <a:spcAft>
                <a:spcPts val="600"/>
              </a:spcAft>
              <a:buNone/>
            </a:pPr>
            <a:r>
              <a:rPr lang="en-GB" b="1" dirty="0" smtClean="0">
                <a:solidFill>
                  <a:srgbClr val="0BD947"/>
                </a:solidFill>
              </a:rPr>
              <a:t>WHILE </a:t>
            </a:r>
            <a:r>
              <a:rPr lang="en-GB" dirty="0" err="1">
                <a:solidFill>
                  <a:srgbClr val="0BD947"/>
                </a:solidFill>
              </a:rPr>
              <a:t>emailAddress</a:t>
            </a:r>
            <a:r>
              <a:rPr lang="en-GB" dirty="0">
                <a:solidFill>
                  <a:srgbClr val="0BD947"/>
                </a:solidFill>
              </a:rPr>
              <a:t> does not contain “@”</a:t>
            </a:r>
          </a:p>
          <a:p>
            <a:pPr marL="444500" lvl="1" indent="0">
              <a:spcAft>
                <a:spcPts val="600"/>
              </a:spcAft>
              <a:buNone/>
            </a:pPr>
            <a:r>
              <a:rPr lang="en-GB" dirty="0">
                <a:solidFill>
                  <a:srgbClr val="0BD947"/>
                </a:solidFill>
              </a:rPr>
              <a:t>		</a:t>
            </a:r>
            <a:r>
              <a:rPr lang="en-GB" dirty="0" smtClean="0">
                <a:solidFill>
                  <a:srgbClr val="0BD947"/>
                </a:solidFill>
              </a:rPr>
              <a:t>Output </a:t>
            </a:r>
            <a:r>
              <a:rPr lang="en-GB" dirty="0">
                <a:solidFill>
                  <a:srgbClr val="0BD947"/>
                </a:solidFill>
              </a:rPr>
              <a:t>“Invalid address – please re-enter”</a:t>
            </a:r>
          </a:p>
          <a:p>
            <a:pPr marL="444500" lvl="1" indent="0">
              <a:spcAft>
                <a:spcPts val="600"/>
              </a:spcAft>
              <a:buNone/>
            </a:pPr>
            <a:r>
              <a:rPr lang="en-GB" dirty="0">
                <a:solidFill>
                  <a:srgbClr val="0BD947"/>
                </a:solidFill>
              </a:rPr>
              <a:t>		</a:t>
            </a:r>
            <a:r>
              <a:rPr lang="en-GB" dirty="0" err="1">
                <a:solidFill>
                  <a:srgbClr val="0BD947"/>
                </a:solidFill>
              </a:rPr>
              <a:t>emailAddress</a:t>
            </a:r>
            <a:r>
              <a:rPr lang="en-GB" dirty="0">
                <a:solidFill>
                  <a:srgbClr val="0BD947"/>
                </a:solidFill>
              </a:rPr>
              <a:t> </a:t>
            </a:r>
            <a:r>
              <a:rPr lang="en-GB" dirty="0">
                <a:solidFill>
                  <a:srgbClr val="0BD947"/>
                </a:solidFill>
                <a:sym typeface="Wingdings" panose="05000000000000000000" pitchFamily="2" charset="2"/>
              </a:rPr>
              <a:t> USERINPUT</a:t>
            </a:r>
            <a:endParaRPr lang="en-GB" dirty="0">
              <a:solidFill>
                <a:srgbClr val="0BD947"/>
              </a:solidFill>
            </a:endParaRPr>
          </a:p>
          <a:p>
            <a:pPr marL="444500" lvl="1" indent="0">
              <a:spcAft>
                <a:spcPts val="600"/>
              </a:spcAft>
              <a:buNone/>
            </a:pPr>
            <a:r>
              <a:rPr lang="en-GB" b="1" dirty="0" smtClean="0">
                <a:solidFill>
                  <a:srgbClr val="0BD947"/>
                </a:solidFill>
              </a:rPr>
              <a:t>ENDWHILE</a:t>
            </a:r>
            <a:endParaRPr lang="en-GB" b="1" dirty="0">
              <a:solidFill>
                <a:srgbClr val="0BD947"/>
              </a:solidFill>
            </a:endParaRPr>
          </a:p>
          <a:p>
            <a:pPr marL="271463" lvl="1" indent="-271463">
              <a:spcAft>
                <a:spcPts val="1400"/>
              </a:spcAft>
            </a:pPr>
            <a:endParaRPr lang="en-GB" sz="2500" dirty="0">
              <a:solidFill>
                <a:schemeClr val="tx1"/>
              </a:solidFill>
            </a:endParaRPr>
          </a:p>
          <a:p>
            <a:pPr marL="444500" lvl="1" indent="0">
              <a:buNone/>
            </a:pPr>
            <a:endParaRPr lang="en-GB" dirty="0" smtClean="0">
              <a:solidFill>
                <a:srgbClr val="0070C0"/>
              </a:solidFill>
            </a:endParaRPr>
          </a:p>
          <a:p>
            <a:endParaRPr lang="en-GB" dirty="0" smtClean="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3865269658"/>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8" ma:contentTypeDescription="Create a new document." ma:contentTypeScope="" ma:versionID="7d7e32a136ce163c10e0b0fab176421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2ad6a626a5ca9bfe9ca720138e73002"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59054C-D493-4685-9F2D-86A61C1A9B58}"/>
</file>

<file path=customXml/itemProps2.xml><?xml version="1.0" encoding="utf-8"?>
<ds:datastoreItem xmlns:ds="http://schemas.openxmlformats.org/officeDocument/2006/customXml" ds:itemID="{96FB0078-55E1-4C63-9ED1-946FB013504C}"/>
</file>

<file path=customXml/itemProps3.xml><?xml version="1.0" encoding="utf-8"?>
<ds:datastoreItem xmlns:ds="http://schemas.openxmlformats.org/officeDocument/2006/customXml" ds:itemID="{1E2A221B-AA54-4C9B-87A8-64A3A8CEEDC4}"/>
</file>

<file path=docProps/app.xml><?xml version="1.0" encoding="utf-8"?>
<Properties xmlns="http://schemas.openxmlformats.org/officeDocument/2006/extended-properties" xmlns:vt="http://schemas.openxmlformats.org/officeDocument/2006/docPropsVTypes">
  <Template>Unit 8</Template>
  <TotalTime>430</TotalTime>
  <Words>335</Words>
  <Application>Microsoft Office PowerPoint</Application>
  <PresentationFormat>On-screen Show (4:3)</PresentationFormat>
  <Paragraphs>86</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Museo 700</vt:lpstr>
      <vt:lpstr>Museo 500</vt:lpstr>
      <vt:lpstr>Arial</vt:lpstr>
      <vt:lpstr>Museo 100</vt:lpstr>
      <vt:lpstr>Calibri</vt:lpstr>
      <vt:lpstr>Museo 900</vt:lpstr>
      <vt:lpstr>Wingdings</vt:lpstr>
      <vt:lpstr>Museo900-Regular</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Heathcote</dc:creator>
  <cp:lastModifiedBy>Rob Heathcote</cp:lastModifiedBy>
  <cp:revision>23</cp:revision>
  <dcterms:created xsi:type="dcterms:W3CDTF">2015-05-06T10:17:37Z</dcterms:created>
  <dcterms:modified xsi:type="dcterms:W3CDTF">2016-01-14T11:26:23Z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