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7" r:id="rId2"/>
    <p:sldId id="258" r:id="rId3"/>
    <p:sldId id="262" r:id="rId4"/>
    <p:sldId id="259" r:id="rId5"/>
    <p:sldId id="263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40"/>
  </p:normalViewPr>
  <p:slideViewPr>
    <p:cSldViewPr snapToGrid="0" snapToObjects="1">
      <p:cViewPr varScale="1">
        <p:scale>
          <a:sx n="90" d="100"/>
          <a:sy n="90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12/8/20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5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9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4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1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7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6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0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6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12/8/20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2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23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8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01" r:id="rId4"/>
    <p:sldLayoutId id="2147483702" r:id="rId5"/>
    <p:sldLayoutId id="2147483708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5" Type="http://schemas.microsoft.com/office/2007/relationships/media" Target="../media/media5.m4a"/><Relationship Id="rId4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microsoft.com/office/2007/relationships/media" Target="../media/media12.m4a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openxmlformats.org/officeDocument/2006/relationships/audio" Target="../media/media11.m4a"/><Relationship Id="rId2" Type="http://schemas.openxmlformats.org/officeDocument/2006/relationships/audio" Target="../media/media6.m4a"/><Relationship Id="rId16" Type="http://schemas.openxmlformats.org/officeDocument/2006/relationships/image" Target="../media/image2.png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microsoft.com/office/2007/relationships/media" Target="../media/media11.m4a"/><Relationship Id="rId5" Type="http://schemas.microsoft.com/office/2007/relationships/media" Target="../media/media8.m4a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10.m4a"/><Relationship Id="rId4" Type="http://schemas.openxmlformats.org/officeDocument/2006/relationships/audio" Target="../media/media7.m4a"/><Relationship Id="rId9" Type="http://schemas.microsoft.com/office/2007/relationships/media" Target="../media/media10.m4a"/><Relationship Id="rId14" Type="http://schemas.openxmlformats.org/officeDocument/2006/relationships/audio" Target="../media/media12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hyperlink" Target="mailto:jwalker@warminsterschool.org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9D6E59F-78E6-2945-85CB-F115244DE0C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0" y="3124200"/>
            <a:ext cx="6172200" cy="18938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8000" dirty="0"/>
              <a:t>A Level History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22AC9D8-9774-914D-BC73-110F909BD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0" y="5003800"/>
            <a:ext cx="6172200" cy="1371600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2" name="Audio Recording 8 Dec 2020 at 22:26:47" descr="Audio Recording 8 Dec 2020 at 22:26:47">
            <a:hlinkClick r:id="" action="ppaction://media"/>
            <a:extLst>
              <a:ext uri="{FF2B5EF4-FFF2-40B4-BE49-F238E27FC236}">
                <a16:creationId xmlns:a16="http://schemas.microsoft.com/office/drawing/2014/main" id="{9ADB2518-B095-AF4D-A12C-C8FE0C003D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3" name="Audio Recording 8 Dec 2020 at 22:27:00" descr="Audio Recording 8 Dec 2020 at 22:27:00">
            <a:hlinkClick r:id="" action="ppaction://media"/>
            <a:extLst>
              <a:ext uri="{FF2B5EF4-FFF2-40B4-BE49-F238E27FC236}">
                <a16:creationId xmlns:a16="http://schemas.microsoft.com/office/drawing/2014/main" id="{543BC487-5F00-314A-979E-19AA455758E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2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982" y="488542"/>
            <a:ext cx="11244036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4442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D1B26337-5AA4-470D-9687-5907CB53B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685800"/>
            <a:ext cx="10853928" cy="5486400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1326D560-6697-0F4B-A281-70FC2E107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6440" y="1000370"/>
            <a:ext cx="3462079" cy="4857262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en-GB" sz="41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Breadth Study: Component 1</a:t>
            </a:r>
            <a:br>
              <a:rPr lang="en-GB" sz="41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4100" b="1" u="sng">
                <a:solidFill>
                  <a:srgbClr val="FFFFFF"/>
                </a:solidFill>
              </a:rPr>
              <a:t>Spain in the Age of Discovery, 1469 - 1598</a:t>
            </a:r>
            <a:br>
              <a:rPr lang="en-GB" sz="4100">
                <a:solidFill>
                  <a:srgbClr val="FFFFFF"/>
                </a:solidFill>
              </a:rPr>
            </a:br>
            <a:endParaRPr lang="en-GB" sz="41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EE2AFF5-8FA3-4C43-961A-364E1D653194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963691" y="1000370"/>
            <a:ext cx="6212310" cy="4857262"/>
          </a:xfrm>
        </p:spPr>
        <p:txBody>
          <a:bodyPr anchor="ctr">
            <a:normAutofit/>
          </a:bodyPr>
          <a:lstStyle/>
          <a:p>
            <a:pPr marL="274320" indent="-274320">
              <a:lnSpc>
                <a:spcPct val="110000"/>
              </a:lnSpc>
              <a:buFont typeface="Wingdings"/>
              <a:buChar char=""/>
              <a:defRPr/>
            </a:pP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Aim: </a:t>
            </a:r>
            <a:r>
              <a:rPr lang="en-GB" dirty="0">
                <a:solidFill>
                  <a:srgbClr val="FFFFFF"/>
                </a:solidFill>
              </a:rPr>
              <a:t>To promote an understanding of significant historical developments over a 100 year period. </a:t>
            </a:r>
            <a:endParaRPr lang="en-GB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4320" indent="-274320">
              <a:lnSpc>
                <a:spcPct val="110000"/>
              </a:lnSpc>
              <a:buFont typeface="Wingdings"/>
              <a:buChar char=""/>
              <a:defRPr/>
            </a:pP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Assessment: </a:t>
            </a:r>
            <a:r>
              <a:rPr lang="en-GB" dirty="0">
                <a:solidFill>
                  <a:srgbClr val="FFFFFF"/>
                </a:solidFill>
              </a:rPr>
              <a:t>Exam – 2 hours 30 mins; 40%.</a:t>
            </a:r>
            <a:endParaRPr lang="en-GB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4320" indent="-274320">
              <a:lnSpc>
                <a:spcPct val="110000"/>
              </a:lnSpc>
              <a:buFont typeface="Wingdings"/>
              <a:buChar char=""/>
              <a:defRPr/>
            </a:pP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Form: </a:t>
            </a:r>
            <a:r>
              <a:rPr lang="en-GB" dirty="0">
                <a:solidFill>
                  <a:srgbClr val="FFFFFF"/>
                </a:solidFill>
              </a:rPr>
              <a:t>Structured essays</a:t>
            </a:r>
          </a:p>
          <a:p>
            <a:pPr marL="274320" indent="-274320">
              <a:lnSpc>
                <a:spcPct val="110000"/>
              </a:lnSpc>
              <a:buFont typeface="Wingdings"/>
              <a:buChar char=""/>
              <a:defRPr/>
            </a:pP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Topics of Study: </a:t>
            </a:r>
          </a:p>
          <a:p>
            <a:pPr lvl="1">
              <a:lnSpc>
                <a:spcPct val="110000"/>
              </a:lnSpc>
              <a:buFont typeface="Wingdings 2" panose="05020102010507070707" pitchFamily="18" charset="2"/>
              <a:buChar char=""/>
              <a:defRPr/>
            </a:pPr>
            <a:r>
              <a:rPr lang="en-GB" sz="1400" dirty="0">
                <a:solidFill>
                  <a:srgbClr val="FFFFFF"/>
                </a:solidFill>
              </a:rPr>
              <a:t>Royal authority and governmental powers: Ferdinand and Isabella, Charles V and Philip II.</a:t>
            </a:r>
          </a:p>
          <a:p>
            <a:pPr lvl="1">
              <a:lnSpc>
                <a:spcPct val="110000"/>
              </a:lnSpc>
              <a:buFont typeface="Wingdings 2" panose="05020102010507070707" pitchFamily="18" charset="2"/>
              <a:buChar char=""/>
              <a:defRPr/>
            </a:pPr>
            <a:r>
              <a:rPr lang="en-GB" sz="1400" dirty="0">
                <a:solidFill>
                  <a:srgbClr val="FFFFFF"/>
                </a:solidFill>
              </a:rPr>
              <a:t>Relations with European powers</a:t>
            </a:r>
          </a:p>
          <a:p>
            <a:pPr lvl="1">
              <a:lnSpc>
                <a:spcPct val="110000"/>
              </a:lnSpc>
              <a:buFont typeface="Wingdings 2" panose="05020102010507070707" pitchFamily="18" charset="2"/>
              <a:buChar char=""/>
              <a:defRPr/>
            </a:pPr>
            <a:r>
              <a:rPr lang="en-GB" sz="1400" dirty="0">
                <a:solidFill>
                  <a:srgbClr val="FFFFFF"/>
                </a:solidFill>
              </a:rPr>
              <a:t>Social tensions: urban and rural divisions</a:t>
            </a:r>
          </a:p>
          <a:p>
            <a:pPr lvl="1">
              <a:lnSpc>
                <a:spcPct val="110000"/>
              </a:lnSpc>
              <a:buFont typeface="Wingdings 2" panose="05020102010507070707" pitchFamily="18" charset="2"/>
              <a:buChar char=""/>
              <a:defRPr/>
            </a:pPr>
            <a:r>
              <a:rPr lang="en-GB" sz="1400" dirty="0">
                <a:solidFill>
                  <a:srgbClr val="FFFFFF"/>
                </a:solidFill>
              </a:rPr>
              <a:t>Religious persecution and the Spanish Inquisition: Christians, Jesuits, Muslims and Jews</a:t>
            </a:r>
          </a:p>
          <a:p>
            <a:pPr lvl="1">
              <a:lnSpc>
                <a:spcPct val="110000"/>
              </a:lnSpc>
              <a:buFont typeface="Wingdings 2" panose="05020102010507070707" pitchFamily="18" charset="2"/>
              <a:buChar char=""/>
              <a:defRPr/>
            </a:pPr>
            <a:r>
              <a:rPr lang="en-GB" sz="1400" dirty="0">
                <a:solidFill>
                  <a:srgbClr val="FFFFFF"/>
                </a:solidFill>
              </a:rPr>
              <a:t>Trade and exploration </a:t>
            </a:r>
          </a:p>
          <a:p>
            <a:pPr lvl="1">
              <a:lnSpc>
                <a:spcPct val="110000"/>
              </a:lnSpc>
              <a:buFont typeface="Wingdings 2" panose="05020102010507070707" pitchFamily="18" charset="2"/>
              <a:buChar char=""/>
              <a:defRPr/>
            </a:pPr>
            <a:r>
              <a:rPr lang="en-GB" sz="1400" dirty="0">
                <a:solidFill>
                  <a:srgbClr val="FFFFFF"/>
                </a:solidFill>
              </a:rPr>
              <a:t>The New World and the Conquistadores</a:t>
            </a:r>
          </a:p>
          <a:p>
            <a:pPr lvl="1">
              <a:lnSpc>
                <a:spcPct val="110000"/>
              </a:lnSpc>
              <a:buFont typeface="Wingdings 2" panose="05020102010507070707" pitchFamily="18" charset="2"/>
              <a:buChar char=""/>
              <a:defRPr/>
            </a:pPr>
            <a:r>
              <a:rPr lang="en-GB" sz="1400" dirty="0">
                <a:solidFill>
                  <a:srgbClr val="FFFFFF"/>
                </a:solidFill>
              </a:rPr>
              <a:t>Cultural ‘Golden Age’ and intellectual developments</a:t>
            </a:r>
          </a:p>
          <a:p>
            <a:pPr lvl="1">
              <a:lnSpc>
                <a:spcPct val="110000"/>
              </a:lnSpc>
              <a:buFont typeface="Wingdings 2" panose="05020102010507070707" pitchFamily="18" charset="2"/>
              <a:buChar char=""/>
              <a:defRPr/>
            </a:pPr>
            <a:r>
              <a:rPr lang="en-GB" sz="1400" dirty="0">
                <a:solidFill>
                  <a:srgbClr val="FFFFFF"/>
                </a:solidFill>
              </a:rPr>
              <a:t>Rebellions and revolts</a:t>
            </a:r>
          </a:p>
          <a:p>
            <a:pPr lvl="1">
              <a:lnSpc>
                <a:spcPct val="110000"/>
              </a:lnSpc>
              <a:buFont typeface="Wingdings 2" panose="05020102010507070707" pitchFamily="18" charset="2"/>
              <a:buChar char=""/>
              <a:defRPr/>
            </a:pPr>
            <a:r>
              <a:rPr lang="en-GB" sz="1400" dirty="0">
                <a:solidFill>
                  <a:srgbClr val="FFFFFF"/>
                </a:solidFill>
              </a:rPr>
              <a:t>European and Caribbean wars</a:t>
            </a:r>
          </a:p>
          <a:p>
            <a:pPr marL="641033" lvl="1" indent="-274320">
              <a:lnSpc>
                <a:spcPct val="110000"/>
              </a:lnSpc>
              <a:buFont typeface="Wingdings"/>
              <a:buChar char=""/>
              <a:defRPr/>
            </a:pPr>
            <a:endParaRPr lang="en-GB" sz="1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Audio Recording 8 Dec 2020 at 22:27:26" descr="Audio Recording 8 Dec 2020 at 22:27:26">
            <a:hlinkClick r:id="" action="ppaction://media"/>
            <a:extLst>
              <a:ext uri="{FF2B5EF4-FFF2-40B4-BE49-F238E27FC236}">
                <a16:creationId xmlns:a16="http://schemas.microsoft.com/office/drawing/2014/main" id="{95AD04E6-7C8C-6D49-B4D6-A4B7928D07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3" name="Audio Recording 8 Dec 2020 at 22:29:42" descr="Audio Recording 8 Dec 2020 at 22:29:42">
            <a:hlinkClick r:id="" action="ppaction://media"/>
            <a:extLst>
              <a:ext uri="{FF2B5EF4-FFF2-40B4-BE49-F238E27FC236}">
                <a16:creationId xmlns:a16="http://schemas.microsoft.com/office/drawing/2014/main" id="{EABA52F3-6A71-8D46-B301-E3042ECBF42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4" name="Audio Recording 8 Dec 2020 at 22:30:33" descr="Audio Recording 8 Dec 2020 at 22:30:33">
            <a:hlinkClick r:id="" action="ppaction://media"/>
            <a:extLst>
              <a:ext uri="{FF2B5EF4-FFF2-40B4-BE49-F238E27FC236}">
                <a16:creationId xmlns:a16="http://schemas.microsoft.com/office/drawing/2014/main" id="{18BCC821-AA7D-C24B-A2B3-7A236925414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7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90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5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2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569B-2DC3-8444-A698-2B5442012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623D1AF6-084F-9E48-AF86-19487822E07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82888" y="549275"/>
            <a:ext cx="7467600" cy="5995988"/>
          </a:xfrm>
        </p:spPr>
        <p:txBody>
          <a:bodyPr/>
          <a:lstStyle/>
          <a:p>
            <a:pPr marL="0" indent="0">
              <a:buNone/>
            </a:pPr>
            <a:r>
              <a:rPr lang="en-GB" altLang="en-US" b="1"/>
              <a:t> </a:t>
            </a:r>
            <a:endParaRPr lang="en-GB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D5097F-8B68-BA4C-878F-1CE5E6E64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045" y="363365"/>
            <a:ext cx="331311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E0D6EF-0E56-6541-96BE-505D6B674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2737"/>
            <a:ext cx="3059113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D2F3AF80-9F17-4741-B12B-21E863097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19" y="363365"/>
            <a:ext cx="5393839" cy="362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D668B6-A7AD-8B42-93E8-C5D1327E9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169" y="3269753"/>
            <a:ext cx="3526076" cy="322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32BA9E-D2DC-BA40-8839-1998D15E2D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3986213"/>
            <a:ext cx="4759881" cy="249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26973C-FD2F-984F-B0BB-ED1DDB6CD0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244" y="4090815"/>
            <a:ext cx="3138487" cy="238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29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1" name="Rectangle 73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2" name="Rectangle 75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33B85D60-0CF8-C44C-9EB0-52CF56717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>
              <a:defRPr/>
            </a:pPr>
            <a:br>
              <a:rPr lang="en-GB"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Depth study: Component 2 </a:t>
            </a:r>
            <a:r>
              <a:rPr lang="en-GB" sz="4400" b="1" u="sng">
                <a:solidFill>
                  <a:schemeClr val="tx1"/>
                </a:solidFill>
              </a:rPr>
              <a:t>Wars and Welfare: Britain in Transition, 1906 - 1957</a:t>
            </a:r>
            <a:endParaRPr lang="en-GB" sz="44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8595F7E-2E9D-A648-B431-B2C0CD23889F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478124" y="559477"/>
            <a:ext cx="6037636" cy="5832179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GB" sz="11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Aim: </a:t>
            </a:r>
            <a:r>
              <a:rPr lang="en-GB" sz="1100" dirty="0"/>
              <a:t>To test understanding of a significant period of history in depth, focusing on change and development.</a:t>
            </a:r>
            <a:endParaRPr lang="en-GB" sz="11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4320" indent="-274320">
              <a:lnSpc>
                <a:spcPct val="110000"/>
              </a:lnSpc>
              <a:buFont typeface="Wingdings"/>
              <a:buChar char=""/>
              <a:defRPr/>
            </a:pPr>
            <a:r>
              <a:rPr lang="en-GB" sz="11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Assessment:  </a:t>
            </a:r>
            <a:r>
              <a:rPr lang="en-GB" sz="1100" dirty="0"/>
              <a:t>Exam - 2 hours 30 minutes</a:t>
            </a:r>
          </a:p>
          <a:p>
            <a:pPr>
              <a:lnSpc>
                <a:spcPct val="110000"/>
              </a:lnSpc>
              <a:defRPr/>
            </a:pPr>
            <a:r>
              <a:rPr lang="en-GB" sz="11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Form: </a:t>
            </a:r>
            <a:r>
              <a:rPr lang="en-GB" sz="1100" dirty="0"/>
              <a:t>Structured essays and document analysis; 40%.</a:t>
            </a:r>
          </a:p>
          <a:p>
            <a:pPr marL="274320" indent="-274320">
              <a:lnSpc>
                <a:spcPct val="110000"/>
              </a:lnSpc>
              <a:buFont typeface="Wingdings"/>
              <a:buChar char=""/>
              <a:defRPr/>
            </a:pPr>
            <a:r>
              <a:rPr lang="en-GB" sz="11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Topics of Study: </a:t>
            </a:r>
          </a:p>
          <a:p>
            <a:pPr lvl="1">
              <a:lnSpc>
                <a:spcPct val="110000"/>
              </a:lnSpc>
              <a:buFont typeface="Wingdings 2" panose="05020102010507070707" pitchFamily="18" charset="2"/>
              <a:buChar char=""/>
              <a:defRPr/>
            </a:pPr>
            <a:r>
              <a:rPr lang="en-GB" sz="1100" dirty="0"/>
              <a:t>The Liberal Reforms and poverty in Britain</a:t>
            </a:r>
          </a:p>
          <a:p>
            <a:pPr lvl="1">
              <a:lnSpc>
                <a:spcPct val="110000"/>
              </a:lnSpc>
              <a:buFont typeface="Wingdings 2" panose="05020102010507070707" pitchFamily="18" charset="2"/>
              <a:buChar char=""/>
              <a:defRPr/>
            </a:pPr>
            <a:r>
              <a:rPr lang="en-GB" sz="1100" dirty="0"/>
              <a:t>Political movements: Liberalism, Conservativism and the Labour Party.</a:t>
            </a:r>
          </a:p>
          <a:p>
            <a:pPr lvl="1">
              <a:lnSpc>
                <a:spcPct val="110000"/>
              </a:lnSpc>
              <a:buFont typeface="Wingdings 2" panose="05020102010507070707" pitchFamily="18" charset="2"/>
              <a:buChar char=""/>
              <a:defRPr/>
            </a:pPr>
            <a:r>
              <a:rPr lang="en-GB" sz="1100" dirty="0"/>
              <a:t>The Suffrage Movement</a:t>
            </a:r>
          </a:p>
          <a:p>
            <a:pPr lvl="1">
              <a:lnSpc>
                <a:spcPct val="110000"/>
              </a:lnSpc>
              <a:buFont typeface="Wingdings 2" panose="05020102010507070707" pitchFamily="18" charset="2"/>
              <a:buChar char=""/>
              <a:defRPr/>
            </a:pPr>
            <a:r>
              <a:rPr lang="en-GB" sz="1100" dirty="0"/>
              <a:t>Ireland</a:t>
            </a:r>
          </a:p>
          <a:p>
            <a:pPr lvl="1">
              <a:lnSpc>
                <a:spcPct val="110000"/>
              </a:lnSpc>
              <a:buFont typeface="Wingdings 2" panose="05020102010507070707" pitchFamily="18" charset="2"/>
              <a:buChar char=""/>
              <a:defRPr/>
            </a:pPr>
            <a:r>
              <a:rPr lang="en-GB" sz="1100" dirty="0"/>
              <a:t>Britain during the First World War</a:t>
            </a:r>
          </a:p>
          <a:p>
            <a:pPr lvl="1">
              <a:lnSpc>
                <a:spcPct val="110000"/>
              </a:lnSpc>
              <a:buFont typeface="Wingdings 2" panose="05020102010507070707" pitchFamily="18" charset="2"/>
              <a:buChar char=""/>
              <a:defRPr/>
            </a:pPr>
            <a:r>
              <a:rPr lang="en-GB" sz="1100" dirty="0"/>
              <a:t>Post-war Britain: domestic and international change.</a:t>
            </a:r>
          </a:p>
          <a:p>
            <a:pPr lvl="1">
              <a:lnSpc>
                <a:spcPct val="110000"/>
              </a:lnSpc>
              <a:buFont typeface="Wingdings 2" panose="05020102010507070707" pitchFamily="18" charset="2"/>
              <a:buChar char=""/>
              <a:defRPr/>
            </a:pPr>
            <a:r>
              <a:rPr lang="en-GB" sz="1100" dirty="0"/>
              <a:t>Industrial relations and the General Strike</a:t>
            </a:r>
          </a:p>
          <a:p>
            <a:pPr lvl="1">
              <a:lnSpc>
                <a:spcPct val="110000"/>
              </a:lnSpc>
              <a:buFont typeface="Wingdings 2" panose="05020102010507070707" pitchFamily="18" charset="2"/>
              <a:buChar char=""/>
              <a:defRPr/>
            </a:pPr>
            <a:r>
              <a:rPr lang="en-GB" sz="1100" dirty="0"/>
              <a:t>Mass media and communications: radio, cinema and leisure.</a:t>
            </a:r>
          </a:p>
          <a:p>
            <a:pPr lvl="1">
              <a:lnSpc>
                <a:spcPct val="110000"/>
              </a:lnSpc>
              <a:buFont typeface="Wingdings 2" panose="05020102010507070707" pitchFamily="18" charset="2"/>
              <a:buChar char=""/>
              <a:defRPr/>
            </a:pPr>
            <a:r>
              <a:rPr lang="en-GB" sz="1100" dirty="0"/>
              <a:t>The ‘Hungry Thirties’: Britain during the Great Depression.</a:t>
            </a:r>
          </a:p>
          <a:p>
            <a:pPr lvl="1">
              <a:lnSpc>
                <a:spcPct val="110000"/>
              </a:lnSpc>
              <a:buFont typeface="Wingdings 2" panose="05020102010507070707" pitchFamily="18" charset="2"/>
              <a:buChar char=""/>
              <a:defRPr/>
            </a:pPr>
            <a:r>
              <a:rPr lang="en-GB" sz="1100" dirty="0"/>
              <a:t>The Abdication Crisis of Edward VIII</a:t>
            </a:r>
          </a:p>
          <a:p>
            <a:pPr lvl="1">
              <a:lnSpc>
                <a:spcPct val="110000"/>
              </a:lnSpc>
              <a:buFont typeface="Wingdings 2" panose="05020102010507070707" pitchFamily="18" charset="2"/>
              <a:buChar char=""/>
              <a:defRPr/>
            </a:pPr>
            <a:r>
              <a:rPr lang="en-GB" sz="1100" dirty="0"/>
              <a:t>Britain during the Second World War</a:t>
            </a:r>
          </a:p>
          <a:p>
            <a:pPr lvl="1">
              <a:lnSpc>
                <a:spcPct val="110000"/>
              </a:lnSpc>
              <a:buFont typeface="Wingdings 2" panose="05020102010507070707" pitchFamily="18" charset="2"/>
              <a:buChar char=""/>
              <a:defRPr/>
            </a:pPr>
            <a:r>
              <a:rPr lang="en-GB" sz="1100" dirty="0"/>
              <a:t>Post-war Reconstruction and the Welfare State</a:t>
            </a:r>
          </a:p>
          <a:p>
            <a:pPr lvl="1">
              <a:lnSpc>
                <a:spcPct val="110000"/>
              </a:lnSpc>
              <a:buFont typeface="Wingdings 2" panose="05020102010507070707" pitchFamily="18" charset="2"/>
              <a:buChar char=""/>
              <a:defRPr/>
            </a:pPr>
            <a:r>
              <a:rPr lang="en-GB" sz="1100" dirty="0"/>
              <a:t>1950s Britain: affluence and tension</a:t>
            </a:r>
          </a:p>
          <a:p>
            <a:pPr lvl="1">
              <a:lnSpc>
                <a:spcPct val="110000"/>
              </a:lnSpc>
              <a:buFont typeface="Wingdings 2" panose="05020102010507070707" pitchFamily="18" charset="2"/>
              <a:buChar char=""/>
              <a:defRPr/>
            </a:pPr>
            <a:r>
              <a:rPr lang="en-GB" sz="1100" dirty="0"/>
              <a:t>CND and unilateralism</a:t>
            </a:r>
            <a:endParaRPr lang="en-GB" sz="11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Audio Recording 8 Dec 2020 at 22:31:03" descr="Audio Recording 8 Dec 2020 at 22:31:03">
            <a:hlinkClick r:id="" action="ppaction://media"/>
            <a:extLst>
              <a:ext uri="{FF2B5EF4-FFF2-40B4-BE49-F238E27FC236}">
                <a16:creationId xmlns:a16="http://schemas.microsoft.com/office/drawing/2014/main" id="{6B317003-A8E6-EC43-8D31-81E8C6BB34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3" name="Audio Recording 8 Dec 2020 at 22:31:21" descr="Audio Recording 8 Dec 2020 at 22:31:21">
            <a:hlinkClick r:id="" action="ppaction://media"/>
            <a:extLst>
              <a:ext uri="{FF2B5EF4-FFF2-40B4-BE49-F238E27FC236}">
                <a16:creationId xmlns:a16="http://schemas.microsoft.com/office/drawing/2014/main" id="{FDF24BB9-7F70-CF49-8C44-4F17BE0B4B9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4" name="Audio Recording 8 Dec 2020 at 22:32:43" descr="Audio Recording 8 Dec 2020 at 22:32:43">
            <a:hlinkClick r:id="" action="ppaction://media"/>
            <a:extLst>
              <a:ext uri="{FF2B5EF4-FFF2-40B4-BE49-F238E27FC236}">
                <a16:creationId xmlns:a16="http://schemas.microsoft.com/office/drawing/2014/main" id="{DC1A9C56-D0AE-1D42-8FEC-89F85E0043E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5" name="Audio Recording 8 Dec 2020 at 22:33:18" descr="Audio Recording 8 Dec 2020 at 22:33:18">
            <a:hlinkClick r:id="" action="ppaction://media"/>
            <a:extLst>
              <a:ext uri="{FF2B5EF4-FFF2-40B4-BE49-F238E27FC236}">
                <a16:creationId xmlns:a16="http://schemas.microsoft.com/office/drawing/2014/main" id="{E6357313-FC4F-0E4E-BB4D-51CA62DF13C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6" name="Audio Recording 8 Dec 2020 at 22:33:36" descr="Audio Recording 8 Dec 2020 at 22:33:36">
            <a:hlinkClick r:id="" action="ppaction://media"/>
            <a:extLst>
              <a:ext uri="{FF2B5EF4-FFF2-40B4-BE49-F238E27FC236}">
                <a16:creationId xmlns:a16="http://schemas.microsoft.com/office/drawing/2014/main" id="{2C393B4A-1799-864A-A9E2-D92DE8E5751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7" name="Audio Recording 8 Dec 2020 at 22:34:06" descr="Audio Recording 8 Dec 2020 at 22:34:06">
            <a:hlinkClick r:id="" action="ppaction://media"/>
            <a:extLst>
              <a:ext uri="{FF2B5EF4-FFF2-40B4-BE49-F238E27FC236}">
                <a16:creationId xmlns:a16="http://schemas.microsoft.com/office/drawing/2014/main" id="{5619FEA0-C658-DB49-814A-6334F0635D9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8" name="Audio Recording 8 Dec 2020 at 22:34:24" descr="Audio Recording 8 Dec 2020 at 22:34:24">
            <a:hlinkClick r:id="" action="ppaction://media"/>
            <a:extLst>
              <a:ext uri="{FF2B5EF4-FFF2-40B4-BE49-F238E27FC236}">
                <a16:creationId xmlns:a16="http://schemas.microsoft.com/office/drawing/2014/main" id="{BEE5B886-A1DC-4D43-A5F0-811C1A671CC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0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1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0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42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34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28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18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19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122" grpId="0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96117-DDA7-6043-A9B6-A99A52E9A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4" name="Picture 5" descr="churchill-victory">
            <a:extLst>
              <a:ext uri="{FF2B5EF4-FFF2-40B4-BE49-F238E27FC236}">
                <a16:creationId xmlns:a16="http://schemas.microsoft.com/office/drawing/2014/main" id="{08B82D95-F139-F442-BD90-E2427B9926F2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11431" y="2656787"/>
            <a:ext cx="2857500" cy="3790950"/>
          </a:xfrm>
          <a:noFill/>
        </p:spPr>
      </p:pic>
      <p:pic>
        <p:nvPicPr>
          <p:cNvPr id="5" name="Picture 4" descr="emmeline_pankhurst_arrested">
            <a:extLst>
              <a:ext uri="{FF2B5EF4-FFF2-40B4-BE49-F238E27FC236}">
                <a16:creationId xmlns:a16="http://schemas.microsoft.com/office/drawing/2014/main" id="{34932ED1-A623-F347-8F93-43C9E0EC6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9" y="383381"/>
            <a:ext cx="2843213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?q=12e908d423e47841_landing">
            <a:extLst>
              <a:ext uri="{FF2B5EF4-FFF2-40B4-BE49-F238E27FC236}">
                <a16:creationId xmlns:a16="http://schemas.microsoft.com/office/drawing/2014/main" id="{B0BA86A0-38B1-B348-82AC-14A27E5FF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21" y="3014664"/>
            <a:ext cx="4752975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utlins_web">
            <a:extLst>
              <a:ext uri="{FF2B5EF4-FFF2-40B4-BE49-F238E27FC236}">
                <a16:creationId xmlns:a16="http://schemas.microsoft.com/office/drawing/2014/main" id="{3D1F628F-2698-3040-BB2E-4085B73AE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495" y="351631"/>
            <a:ext cx="2376488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GD7643374@Patients-visit-GP-in--9436">
            <a:extLst>
              <a:ext uri="{FF2B5EF4-FFF2-40B4-BE49-F238E27FC236}">
                <a16:creationId xmlns:a16="http://schemas.microsoft.com/office/drawing/2014/main" id="{4217B83C-31CB-1949-B24F-C7DB1A70A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256" y="357875"/>
            <a:ext cx="2987675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1E0CE2-4189-BB4E-894B-FAEA3A31B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281" y="290962"/>
            <a:ext cx="4644885" cy="272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empire_windrush">
            <a:extLst>
              <a:ext uri="{FF2B5EF4-FFF2-40B4-BE49-F238E27FC236}">
                <a16:creationId xmlns:a16="http://schemas.microsoft.com/office/drawing/2014/main" id="{93E5FE95-C60E-244A-8092-79138062E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11" y="3007838"/>
            <a:ext cx="4597583" cy="349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46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A8EADB8-9715-7648-99D0-65A60154D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4000" b="1" dirty="0"/>
              <a:t>Component 3:</a:t>
            </a:r>
            <a:br>
              <a:rPr lang="en-GB" sz="4000" b="1" dirty="0"/>
            </a:br>
            <a:r>
              <a:rPr lang="en-GB" sz="4000" b="1" dirty="0"/>
              <a:t>Historical Enquiry</a:t>
            </a:r>
            <a:r>
              <a:rPr lang="en-GB" sz="4000" dirty="0"/>
              <a:t>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A36CD57-EF5C-7F46-8F15-4568BF5D3A7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7062" y="1787526"/>
            <a:ext cx="7467600" cy="487362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GB" altLang="en-US" dirty="0"/>
          </a:p>
          <a:p>
            <a:pPr algn="ctr" eaLnBrk="1" hangingPunct="1">
              <a:buFontTx/>
              <a:buNone/>
            </a:pPr>
            <a:endParaRPr lang="en-GB" altLang="en-US" dirty="0"/>
          </a:p>
          <a:p>
            <a:pPr algn="ctr" eaLnBrk="1" hangingPunct="1">
              <a:buFontTx/>
              <a:buNone/>
            </a:pPr>
            <a:endParaRPr lang="en-GB" altLang="en-US" dirty="0"/>
          </a:p>
          <a:p>
            <a:pPr eaLnBrk="1" hangingPunct="1"/>
            <a:r>
              <a:rPr lang="en-GB" altLang="en-US" sz="2400" dirty="0"/>
              <a:t>This unit results in a </a:t>
            </a:r>
            <a:r>
              <a:rPr lang="en-GB" altLang="en-US" sz="2400" b="1" dirty="0"/>
              <a:t>Personal Study</a:t>
            </a:r>
            <a:r>
              <a:rPr lang="en-GB" altLang="en-US" sz="2400" dirty="0"/>
              <a:t> of 4,000-4,500 words. </a:t>
            </a:r>
          </a:p>
          <a:p>
            <a:pPr eaLnBrk="1" hangingPunct="1"/>
            <a:r>
              <a:rPr lang="en-GB" altLang="en-US" sz="2400" dirty="0"/>
              <a:t>20% of A Level</a:t>
            </a:r>
          </a:p>
          <a:p>
            <a:pPr eaLnBrk="1" hangingPunct="1"/>
            <a:r>
              <a:rPr lang="en-GB" altLang="en-US" sz="2400" dirty="0"/>
              <a:t>Freedom of choice!</a:t>
            </a:r>
          </a:p>
          <a:p>
            <a:pPr algn="ctr" eaLnBrk="1" hangingPunct="1">
              <a:buFontTx/>
              <a:buNone/>
            </a:pPr>
            <a:endParaRPr lang="en-GB" altLang="en-US" dirty="0"/>
          </a:p>
          <a:p>
            <a:pPr algn="ctr" eaLnBrk="1" hangingPunct="1">
              <a:buFontTx/>
              <a:buNone/>
            </a:pPr>
            <a:endParaRPr lang="en-GB" altLang="en-US" dirty="0"/>
          </a:p>
        </p:txBody>
      </p:sp>
      <p:pic>
        <p:nvPicPr>
          <p:cNvPr id="6149" name="Picture 5" descr="studying">
            <a:extLst>
              <a:ext uri="{FF2B5EF4-FFF2-40B4-BE49-F238E27FC236}">
                <a16:creationId xmlns:a16="http://schemas.microsoft.com/office/drawing/2014/main" id="{BC4B5E71-0555-3A45-9EB1-DF7F738A6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2" y="2587626"/>
            <a:ext cx="2708275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Recording 8 Dec 2020 at 22:35:06" descr="Audio Recording 8 Dec 2020 at 22:35:06">
            <a:hlinkClick r:id="" action="ppaction://media"/>
            <a:extLst>
              <a:ext uri="{FF2B5EF4-FFF2-40B4-BE49-F238E27FC236}">
                <a16:creationId xmlns:a16="http://schemas.microsoft.com/office/drawing/2014/main" id="{36B44127-4BE6-BE4B-8614-BFB64B0994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5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46" grpId="0"/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E0FB1C7-9134-8B43-8AD5-1948AA551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Expectations and Requirements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6E77988-A655-0444-823B-A000EBF6FE5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2014194"/>
            <a:ext cx="7467600" cy="445963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altLang="en-US" sz="2800" dirty="0"/>
              <a:t>Strong work ethic</a:t>
            </a:r>
          </a:p>
          <a:p>
            <a:pPr eaLnBrk="1" hangingPunct="1"/>
            <a:r>
              <a:rPr lang="en-GB" altLang="en-US" sz="2800" dirty="0"/>
              <a:t>Enthusiasm and sustained interest</a:t>
            </a:r>
          </a:p>
          <a:p>
            <a:pPr eaLnBrk="1" hangingPunct="1"/>
            <a:r>
              <a:rPr lang="en-GB" altLang="en-US" sz="2800" dirty="0"/>
              <a:t>Debate and discussion</a:t>
            </a:r>
          </a:p>
          <a:p>
            <a:pPr eaLnBrk="1" hangingPunct="1"/>
            <a:r>
              <a:rPr lang="en-GB" altLang="en-US" sz="2800" dirty="0"/>
              <a:t>Essay writing skills</a:t>
            </a:r>
          </a:p>
          <a:p>
            <a:pPr eaLnBrk="1" hangingPunct="1"/>
            <a:r>
              <a:rPr lang="en-GB" altLang="en-US" sz="2800" dirty="0"/>
              <a:t>Source analysis skills</a:t>
            </a:r>
          </a:p>
          <a:p>
            <a:pPr eaLnBrk="1" hangingPunct="1"/>
            <a:r>
              <a:rPr lang="en-GB" altLang="en-US" sz="2800" dirty="0"/>
              <a:t>Judgement</a:t>
            </a:r>
          </a:p>
          <a:p>
            <a:pPr eaLnBrk="1" hangingPunct="1"/>
            <a:r>
              <a:rPr lang="en-GB" altLang="en-US" sz="2800" dirty="0"/>
              <a:t>Objectivity</a:t>
            </a:r>
          </a:p>
          <a:p>
            <a:pPr eaLnBrk="1" hangingPunct="1"/>
            <a:r>
              <a:rPr lang="en-GB" altLang="en-US" sz="2800" dirty="0"/>
              <a:t>Desire to read around the subject</a:t>
            </a:r>
          </a:p>
          <a:p>
            <a:pPr eaLnBrk="1" hangingPunct="1"/>
            <a:endParaRPr lang="en-GB" altLang="en-US" dirty="0"/>
          </a:p>
        </p:txBody>
      </p:sp>
      <p:pic>
        <p:nvPicPr>
          <p:cNvPr id="2" name="Audio Recording 8 Dec 2020 at 22:36:40" descr="Audio Recording 8 Dec 2020 at 22:36:40">
            <a:hlinkClick r:id="" action="ppaction://media"/>
            <a:extLst>
              <a:ext uri="{FF2B5EF4-FFF2-40B4-BE49-F238E27FC236}">
                <a16:creationId xmlns:a16="http://schemas.microsoft.com/office/drawing/2014/main" id="{8E7D91CA-5F95-B747-B9CB-133C8C2981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4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5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170" grpId="0"/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8AE23-CDE2-B347-8699-4A4358E91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31876"/>
          </a:xfrm>
        </p:spPr>
        <p:txBody>
          <a:bodyPr/>
          <a:lstStyle/>
          <a:p>
            <a:pPr>
              <a:defRPr/>
            </a:pPr>
            <a:r>
              <a:rPr lang="en-US" dirty="0"/>
              <a:t>Any questions?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5C384066-1C9D-3340-85D4-E2FC0B2BF91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 fontScale="92500"/>
          </a:bodyPr>
          <a:lstStyle/>
          <a:p>
            <a:r>
              <a:rPr lang="en-US" altLang="en-US" sz="2800" dirty="0"/>
              <a:t>If you have any questions about the A Level History course, please do not hesitate to contact me via the Firefly Forum or directly on the email address below:</a:t>
            </a:r>
          </a:p>
          <a:p>
            <a:endParaRPr lang="en-US" altLang="en-US" sz="2800" dirty="0"/>
          </a:p>
          <a:p>
            <a:r>
              <a:rPr lang="en-US" altLang="en-US" sz="2800" dirty="0">
                <a:hlinkClick r:id="rId4"/>
              </a:rPr>
              <a:t>jwalker@warminsterschool.org.uk</a:t>
            </a:r>
            <a:endParaRPr lang="en-US" altLang="en-US" sz="2800" dirty="0"/>
          </a:p>
          <a:p>
            <a:endParaRPr lang="en-US" altLang="en-US" sz="2800" dirty="0"/>
          </a:p>
          <a:p>
            <a:r>
              <a:rPr lang="en-US" altLang="en-US" sz="2800" dirty="0"/>
              <a:t>Mrs. J. Walker, Head of History and Politics</a:t>
            </a:r>
          </a:p>
          <a:p>
            <a:endParaRPr lang="en-US" altLang="en-US" dirty="0"/>
          </a:p>
        </p:txBody>
      </p:sp>
      <p:pic>
        <p:nvPicPr>
          <p:cNvPr id="3" name="Audio Recording 8 Dec 2020 at 22:36:58" descr="Audio Recording 8 Dec 2020 at 22:36:58">
            <a:hlinkClick r:id="" action="ppaction://media"/>
            <a:extLst>
              <a:ext uri="{FF2B5EF4-FFF2-40B4-BE49-F238E27FC236}">
                <a16:creationId xmlns:a16="http://schemas.microsoft.com/office/drawing/2014/main" id="{D3688D83-2BA0-2A4C-ADE5-A7AB6349AA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412D24"/>
      </a:dk2>
      <a:lt2>
        <a:srgbClr val="E2E8E5"/>
      </a:lt2>
      <a:accent1>
        <a:srgbClr val="C696AF"/>
      </a:accent1>
      <a:accent2>
        <a:srgbClr val="BA7F85"/>
      </a:accent2>
      <a:accent3>
        <a:srgbClr val="C19C8C"/>
      </a:accent3>
      <a:accent4>
        <a:srgbClr val="B2A279"/>
      </a:accent4>
      <a:accent5>
        <a:srgbClr val="A1A77E"/>
      </a:accent5>
      <a:accent6>
        <a:srgbClr val="8EAD76"/>
      </a:accent6>
      <a:hlink>
        <a:srgbClr val="579072"/>
      </a:hlink>
      <a:folHlink>
        <a:srgbClr val="7F7F7F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376</Words>
  <Application>Microsoft Macintosh PowerPoint</Application>
  <PresentationFormat>Widescreen</PresentationFormat>
  <Paragraphs>57</Paragraphs>
  <Slides>8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Garamond</vt:lpstr>
      <vt:lpstr>Sagona Book</vt:lpstr>
      <vt:lpstr>Sagona ExtraLight</vt:lpstr>
      <vt:lpstr>Wingdings</vt:lpstr>
      <vt:lpstr>Wingdings 2</vt:lpstr>
      <vt:lpstr>SavonVTI</vt:lpstr>
      <vt:lpstr>A Level History</vt:lpstr>
      <vt:lpstr>Breadth Study: Component 1 Spain in the Age of Discovery, 1469 - 1598 </vt:lpstr>
      <vt:lpstr>PowerPoint Presentation</vt:lpstr>
      <vt:lpstr> Depth study: Component 2 Wars and Welfare: Britain in Transition, 1906 - 1957</vt:lpstr>
      <vt:lpstr>PowerPoint Presentation</vt:lpstr>
      <vt:lpstr>Component 3: Historical Enquiry </vt:lpstr>
      <vt:lpstr>Expectations and Requirements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Level History</dc:title>
  <dc:creator>Juliette Walker</dc:creator>
  <cp:lastModifiedBy>Juliette Walker</cp:lastModifiedBy>
  <cp:revision>3</cp:revision>
  <dcterms:created xsi:type="dcterms:W3CDTF">2020-12-08T22:23:52Z</dcterms:created>
  <dcterms:modified xsi:type="dcterms:W3CDTF">2020-12-08T22:42:42Z</dcterms:modified>
</cp:coreProperties>
</file>