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1" r:id="rId2"/>
    <p:sldId id="282" r:id="rId3"/>
    <p:sldId id="256" r:id="rId4"/>
    <p:sldId id="280" r:id="rId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7D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660"/>
  </p:normalViewPr>
  <p:slideViewPr>
    <p:cSldViewPr snapToGrid="0">
      <p:cViewPr>
        <p:scale>
          <a:sx n="60" d="100"/>
          <a:sy n="60" d="100"/>
        </p:scale>
        <p:origin x="4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9A29A-92A0-429E-B385-DAADBF4F2FDE}" type="datetimeFigureOut">
              <a:rPr lang="en-GB" smtClean="0"/>
              <a:t>24/01/2018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3385-5770-4643-993D-595890575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85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65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75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45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07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91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24/01/2018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95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24/01/2018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87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24/01/2018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09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24/01/2018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79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24/01/2018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16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24/01/2018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27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A46FC-0B22-4988-BAAA-AEE2FC69F5FD}" type="datetimeFigureOut">
              <a:rPr lang="en-GB" smtClean="0"/>
              <a:t>24/01/2018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1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604" y="5683920"/>
            <a:ext cx="2118728" cy="107960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714934" y="3408082"/>
            <a:ext cx="4028441" cy="335532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400" y="59123"/>
            <a:ext cx="460858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/>
              <a:t>Biology Topic </a:t>
            </a:r>
            <a:r>
              <a:rPr lang="en-GB" sz="1600" b="1" u="sng" dirty="0"/>
              <a:t>2</a:t>
            </a:r>
            <a:r>
              <a:rPr lang="en-GB" sz="1600" b="1" u="sng" dirty="0" smtClean="0"/>
              <a:t> Summary Sheet </a:t>
            </a:r>
            <a:endParaRPr lang="en-GB" sz="1600" b="1" u="sng" dirty="0"/>
          </a:p>
        </p:txBody>
      </p:sp>
      <p:sp>
        <p:nvSpPr>
          <p:cNvPr id="27" name="Rectangle 26"/>
          <p:cNvSpPr/>
          <p:nvPr/>
        </p:nvSpPr>
        <p:spPr>
          <a:xfrm>
            <a:off x="9609753" y="954874"/>
            <a:ext cx="1998047" cy="658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43266" y="437966"/>
            <a:ext cx="4598958" cy="633077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9788" y="472220"/>
            <a:ext cx="459929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u="sng" dirty="0" smtClean="0"/>
              <a:t>CB2a – Mitosis</a:t>
            </a:r>
          </a:p>
          <a:p>
            <a:r>
              <a:rPr lang="en-GB" sz="1100" dirty="0" smtClean="0"/>
              <a:t>When </a:t>
            </a:r>
            <a:r>
              <a:rPr lang="en-GB" sz="1100" dirty="0"/>
              <a:t>we </a:t>
            </a:r>
            <a:r>
              <a:rPr lang="en-GB" sz="1100" dirty="0" smtClean="0"/>
              <a:t>grow, age or are injured tissue </a:t>
            </a:r>
            <a:r>
              <a:rPr lang="en-GB" sz="1100" dirty="0"/>
              <a:t>is repaired </a:t>
            </a:r>
            <a:r>
              <a:rPr lang="en-GB" sz="1100" dirty="0" smtClean="0"/>
              <a:t>and new </a:t>
            </a:r>
            <a:r>
              <a:rPr lang="en-GB" sz="1100" dirty="0"/>
              <a:t>cells have to be made. These new cells are produced during the cell cycle.</a:t>
            </a:r>
          </a:p>
          <a:p>
            <a:endParaRPr lang="en-GB" sz="1100" dirty="0"/>
          </a:p>
          <a:p>
            <a:r>
              <a:rPr lang="en-GB" sz="1100" dirty="0"/>
              <a:t>There are two phases in the cell cycle:</a:t>
            </a:r>
          </a:p>
          <a:p>
            <a:pPr marL="514350" indent="-514350">
              <a:buAutoNum type="arabicPeriod"/>
            </a:pPr>
            <a:r>
              <a:rPr lang="en-GB" sz="1100" b="1" dirty="0" smtClean="0">
                <a:solidFill>
                  <a:srgbClr val="FF0000"/>
                </a:solidFill>
              </a:rPr>
              <a:t>INTERPHASE</a:t>
            </a:r>
            <a:r>
              <a:rPr lang="en-GB" sz="1100" b="1" dirty="0" smtClean="0"/>
              <a:t> </a:t>
            </a:r>
            <a:r>
              <a:rPr lang="en-GB" sz="1100" dirty="0"/>
              <a:t>– new cell organelles are made and DNA is </a:t>
            </a:r>
            <a:endParaRPr lang="en-GB" sz="1100" dirty="0" smtClean="0"/>
          </a:p>
          <a:p>
            <a:r>
              <a:rPr lang="en-GB" sz="1100" dirty="0"/>
              <a:t> </a:t>
            </a:r>
            <a:r>
              <a:rPr lang="en-GB" sz="1100" dirty="0" smtClean="0"/>
              <a:t>               replicated </a:t>
            </a:r>
            <a:r>
              <a:rPr lang="en-GB" sz="1100" dirty="0"/>
              <a:t>(copied).</a:t>
            </a:r>
          </a:p>
          <a:p>
            <a:endParaRPr lang="en-GB" sz="1100" dirty="0"/>
          </a:p>
          <a:p>
            <a:r>
              <a:rPr lang="en-GB" sz="1100" b="1" dirty="0">
                <a:solidFill>
                  <a:srgbClr val="FF0000"/>
                </a:solidFill>
              </a:rPr>
              <a:t>2.   </a:t>
            </a:r>
            <a:r>
              <a:rPr lang="en-GB" sz="1100" b="1" dirty="0" smtClean="0">
                <a:solidFill>
                  <a:srgbClr val="FF0000"/>
                </a:solidFill>
              </a:rPr>
              <a:t>          MITOSIS</a:t>
            </a:r>
            <a:r>
              <a:rPr lang="en-GB" sz="1100" dirty="0" smtClean="0"/>
              <a:t> </a:t>
            </a:r>
            <a:r>
              <a:rPr lang="en-GB" sz="1100" dirty="0"/>
              <a:t>– cells splits into two daughter cells.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9624" y="2286313"/>
            <a:ext cx="4395082" cy="4477091"/>
            <a:chOff x="129624" y="2286313"/>
            <a:chExt cx="4395082" cy="4477091"/>
          </a:xfrm>
        </p:grpSpPr>
        <p:grpSp>
          <p:nvGrpSpPr>
            <p:cNvPr id="3" name="Group 2"/>
            <p:cNvGrpSpPr/>
            <p:nvPr/>
          </p:nvGrpSpPr>
          <p:grpSpPr>
            <a:xfrm>
              <a:off x="129624" y="2286313"/>
              <a:ext cx="4395082" cy="4477091"/>
              <a:chOff x="129624" y="2286313"/>
              <a:chExt cx="4395082" cy="4477091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631" b="14021"/>
              <a:stretch/>
            </p:blipFill>
            <p:spPr>
              <a:xfrm>
                <a:off x="129624" y="2286313"/>
                <a:ext cx="4395082" cy="4477091"/>
              </a:xfrm>
              <a:prstGeom prst="rect">
                <a:avLst/>
              </a:prstGeom>
            </p:spPr>
          </p:pic>
          <p:sp>
            <p:nvSpPr>
              <p:cNvPr id="2" name="Oval 1"/>
              <p:cNvSpPr/>
              <p:nvPr/>
            </p:nvSpPr>
            <p:spPr>
              <a:xfrm>
                <a:off x="1729946" y="2866768"/>
                <a:ext cx="189470" cy="1894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1338649" y="6559609"/>
              <a:ext cx="189470" cy="1894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21529" y="2504910"/>
            <a:ext cx="8793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FF0000"/>
                </a:solidFill>
              </a:rPr>
              <a:t>46 (23 pairs) chromosomes DIPLOUD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9004" y="3206378"/>
            <a:ext cx="86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FF0000"/>
                </a:solidFill>
              </a:rPr>
              <a:t>92 (46 pairs) chromosomes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421" y="6223005"/>
            <a:ext cx="87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FF0000"/>
                </a:solidFill>
              </a:rPr>
              <a:t>46 (23 pairs) chromosomes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36025" y="2725683"/>
            <a:ext cx="7055892" cy="6088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1452" r="50666" b="28532"/>
          <a:stretch/>
        </p:blipFill>
        <p:spPr bwMode="auto">
          <a:xfrm>
            <a:off x="9146598" y="132769"/>
            <a:ext cx="2924356" cy="235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26189" y="1263121"/>
            <a:ext cx="3893989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b="1" u="sng" dirty="0" smtClean="0"/>
              <a:t>Cell Differentiation</a:t>
            </a:r>
          </a:p>
          <a:p>
            <a:pPr>
              <a:lnSpc>
                <a:spcPct val="150000"/>
              </a:lnSpc>
            </a:pPr>
            <a:r>
              <a:rPr lang="en-GB" sz="1100" dirty="0" smtClean="0"/>
              <a:t>Once </a:t>
            </a:r>
            <a:r>
              <a:rPr lang="en-GB" sz="1100" dirty="0"/>
              <a:t>we have made new cells by mitosis then they have to change and become a </a:t>
            </a:r>
            <a:r>
              <a:rPr lang="en-GB" sz="1100" b="1" dirty="0"/>
              <a:t>specialised </a:t>
            </a:r>
            <a:r>
              <a:rPr lang="en-GB" sz="1100" b="1" dirty="0" smtClean="0"/>
              <a:t>cell </a:t>
            </a:r>
            <a:r>
              <a:rPr lang="en-GB" sz="1100" dirty="0"/>
              <a:t>carry out a specific </a:t>
            </a:r>
            <a:r>
              <a:rPr lang="en-GB" sz="1100" dirty="0" smtClean="0"/>
              <a:t>function. This </a:t>
            </a:r>
            <a:r>
              <a:rPr lang="en-GB" sz="1100" dirty="0"/>
              <a:t>process is called </a:t>
            </a:r>
            <a:r>
              <a:rPr lang="en-GB" sz="1100" b="1" dirty="0"/>
              <a:t>DIFFERENTIATION</a:t>
            </a:r>
            <a:r>
              <a:rPr lang="en-GB" sz="1100" b="1" dirty="0" smtClean="0"/>
              <a:t>. </a:t>
            </a:r>
            <a:r>
              <a:rPr lang="en-GB" sz="1100" dirty="0" smtClean="0"/>
              <a:t>These cells start as </a:t>
            </a:r>
            <a:r>
              <a:rPr lang="en-GB" sz="1100" b="1" dirty="0" smtClean="0">
                <a:solidFill>
                  <a:srgbClr val="FF0000"/>
                </a:solidFill>
              </a:rPr>
              <a:t>STEM CELLS </a:t>
            </a:r>
            <a:r>
              <a:rPr lang="en-GB" sz="1100" dirty="0" smtClean="0"/>
              <a:t>in humans, and </a:t>
            </a:r>
            <a:r>
              <a:rPr lang="en-GB" sz="1100" b="1" dirty="0" smtClean="0">
                <a:solidFill>
                  <a:srgbClr val="FF0000"/>
                </a:solidFill>
              </a:rPr>
              <a:t>MERISTEM CELLS </a:t>
            </a:r>
            <a:r>
              <a:rPr lang="en-GB" sz="1100" dirty="0" smtClean="0"/>
              <a:t>in plants. </a:t>
            </a:r>
            <a:endParaRPr lang="en-GB" sz="1100" dirty="0"/>
          </a:p>
        </p:txBody>
      </p:sp>
      <p:sp>
        <p:nvSpPr>
          <p:cNvPr id="18" name="Rectangle 17"/>
          <p:cNvSpPr/>
          <p:nvPr/>
        </p:nvSpPr>
        <p:spPr>
          <a:xfrm>
            <a:off x="4701644" y="76894"/>
            <a:ext cx="7390272" cy="256561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146" y="1409952"/>
            <a:ext cx="1202501" cy="1897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684384" y="71938"/>
            <a:ext cx="40726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b="1" u="sng" dirty="0" smtClean="0">
                <a:solidFill>
                  <a:srgbClr val="000000"/>
                </a:solidFill>
              </a:rPr>
              <a:t>CB2b -  Growth in Animals</a:t>
            </a:r>
          </a:p>
          <a:p>
            <a:pPr>
              <a:lnSpc>
                <a:spcPct val="150000"/>
              </a:lnSpc>
              <a:defRPr/>
            </a:pPr>
            <a:r>
              <a:rPr lang="en-GB" sz="1100" dirty="0" smtClean="0">
                <a:solidFill>
                  <a:srgbClr val="000000"/>
                </a:solidFill>
              </a:rPr>
              <a:t>Percentile </a:t>
            </a:r>
            <a:r>
              <a:rPr lang="en-GB" sz="1100" dirty="0">
                <a:solidFill>
                  <a:srgbClr val="000000"/>
                </a:solidFill>
              </a:rPr>
              <a:t>charts are used to track the growth of babies and children to identify how they are growing </a:t>
            </a:r>
            <a:r>
              <a:rPr lang="en-GB" sz="1100" b="1" u="sng" dirty="0">
                <a:solidFill>
                  <a:srgbClr val="000000"/>
                </a:solidFill>
              </a:rPr>
              <a:t>compared to others their age</a:t>
            </a:r>
            <a:r>
              <a:rPr lang="en-GB" sz="1100" dirty="0" smtClean="0">
                <a:solidFill>
                  <a:srgbClr val="000000"/>
                </a:solidFill>
              </a:rPr>
              <a:t>. </a:t>
            </a:r>
            <a:r>
              <a:rPr lang="en-GB" sz="1100" dirty="0"/>
              <a:t>A child on the 50</a:t>
            </a:r>
            <a:r>
              <a:rPr lang="en-GB" sz="1100" baseline="30000" dirty="0"/>
              <a:t>th</a:t>
            </a:r>
            <a:r>
              <a:rPr lang="en-GB" sz="1100" dirty="0"/>
              <a:t> percentile line means that 50% of children of a </a:t>
            </a:r>
            <a:r>
              <a:rPr lang="en-GB" sz="1100" u="sng" dirty="0"/>
              <a:t>similar age </a:t>
            </a:r>
            <a:r>
              <a:rPr lang="en-GB" sz="1100" dirty="0"/>
              <a:t>are smaller in mass and 50% are bigger.</a:t>
            </a:r>
          </a:p>
          <a:p>
            <a:pPr>
              <a:defRPr/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687996" y="3432750"/>
            <a:ext cx="3995892" cy="4414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b="1" u="sng" dirty="0" smtClean="0"/>
              <a:t>C</a:t>
            </a:r>
            <a:r>
              <a:rPr lang="en-GB" sz="1100" b="1" u="sng" dirty="0" smtClean="0">
                <a:solidFill>
                  <a:srgbClr val="000000"/>
                </a:solidFill>
              </a:rPr>
              <a:t>B2c </a:t>
            </a:r>
            <a:r>
              <a:rPr lang="en-GB" sz="1100" b="1" u="sng" dirty="0">
                <a:solidFill>
                  <a:srgbClr val="000000"/>
                </a:solidFill>
              </a:rPr>
              <a:t>-  Growth in </a:t>
            </a:r>
            <a:r>
              <a:rPr lang="en-GB" sz="1100" b="1" u="sng" dirty="0" smtClean="0">
                <a:solidFill>
                  <a:srgbClr val="000000"/>
                </a:solidFill>
              </a:rPr>
              <a:t>Plants</a:t>
            </a:r>
          </a:p>
          <a:p>
            <a:pPr algn="l"/>
            <a:r>
              <a:rPr lang="en-GB" sz="1100" dirty="0" smtClean="0"/>
              <a:t>There are </a:t>
            </a:r>
            <a:r>
              <a:rPr lang="en-GB" sz="1100" b="1" dirty="0" smtClean="0"/>
              <a:t>3</a:t>
            </a:r>
            <a:r>
              <a:rPr lang="en-GB" sz="1100" dirty="0" smtClean="0"/>
              <a:t> stages to plant growth:</a:t>
            </a:r>
          </a:p>
          <a:p>
            <a:pPr marL="228600" indent="-228600" algn="l">
              <a:lnSpc>
                <a:spcPct val="150000"/>
              </a:lnSpc>
              <a:buAutoNum type="arabicPeriod"/>
            </a:pPr>
            <a:r>
              <a:rPr lang="en-GB" sz="1100" dirty="0" smtClean="0"/>
              <a:t>At the tip of roots and shoots are </a:t>
            </a:r>
            <a:r>
              <a:rPr lang="en-GB" sz="1100" b="1" dirty="0" smtClean="0">
                <a:solidFill>
                  <a:srgbClr val="FF0000"/>
                </a:solidFill>
              </a:rPr>
              <a:t>MERISTEM</a:t>
            </a:r>
            <a:r>
              <a:rPr lang="en-GB" sz="1100" b="1" dirty="0" smtClean="0"/>
              <a:t> </a:t>
            </a:r>
            <a:r>
              <a:rPr lang="en-GB" sz="1100" dirty="0" smtClean="0"/>
              <a:t>cells. They divide by </a:t>
            </a:r>
            <a:r>
              <a:rPr lang="en-GB" sz="1100" b="1" dirty="0" smtClean="0">
                <a:solidFill>
                  <a:srgbClr val="FF0000"/>
                </a:solidFill>
              </a:rPr>
              <a:t>MITOSIS</a:t>
            </a:r>
            <a:r>
              <a:rPr lang="en-GB" sz="1100" dirty="0" smtClean="0"/>
              <a:t> . This happens throughout the whole of the life of a plant.</a:t>
            </a:r>
          </a:p>
          <a:p>
            <a:pPr marL="228600" indent="-228600" algn="l">
              <a:buAutoNum type="arabicPeriod"/>
            </a:pPr>
            <a:r>
              <a:rPr lang="en-GB" sz="1100" dirty="0" smtClean="0"/>
              <a:t>The new cells increase in length. This is called </a:t>
            </a:r>
            <a:r>
              <a:rPr lang="en-GB" sz="1100" b="1" dirty="0" smtClean="0">
                <a:solidFill>
                  <a:srgbClr val="FF0000"/>
                </a:solidFill>
              </a:rPr>
              <a:t>ELONGATION.</a:t>
            </a:r>
          </a:p>
          <a:p>
            <a:pPr marL="228600" indent="-228600" algn="l">
              <a:lnSpc>
                <a:spcPct val="150000"/>
              </a:lnSpc>
              <a:buAutoNum type="arabicPeriod"/>
            </a:pPr>
            <a:r>
              <a:rPr lang="en-GB" sz="1100" dirty="0" smtClean="0"/>
              <a:t>The new elongated cells </a:t>
            </a:r>
            <a:r>
              <a:rPr lang="en-GB" sz="1100" b="1" dirty="0" smtClean="0">
                <a:solidFill>
                  <a:srgbClr val="FF0000"/>
                </a:solidFill>
              </a:rPr>
              <a:t>DIFFERENTIATE</a:t>
            </a:r>
            <a:r>
              <a:rPr lang="en-GB" sz="1100" b="1" dirty="0" smtClean="0"/>
              <a:t> </a:t>
            </a:r>
            <a:r>
              <a:rPr lang="en-GB" sz="1100" dirty="0" smtClean="0"/>
              <a:t>into specialised plant cells that have different functions e.g. leaf palisade cell, root hair cell, xylem cell or a guard cell. </a:t>
            </a:r>
            <a:endParaRPr lang="en-GB" sz="1100" dirty="0"/>
          </a:p>
        </p:txBody>
      </p:sp>
      <p:sp>
        <p:nvSpPr>
          <p:cNvPr id="26" name="Rectangle 25"/>
          <p:cNvSpPr/>
          <p:nvPr/>
        </p:nvSpPr>
        <p:spPr>
          <a:xfrm>
            <a:off x="5214585" y="2769980"/>
            <a:ext cx="6754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u="sng" dirty="0" smtClean="0"/>
              <a:t>CB2d – Stem Cells</a:t>
            </a:r>
          </a:p>
          <a:p>
            <a:r>
              <a:rPr lang="en-GB" sz="1200" dirty="0" smtClean="0"/>
              <a:t>There are 2 types of stem cells: </a:t>
            </a:r>
            <a:r>
              <a:rPr lang="en-GB" sz="1200" b="1" dirty="0" smtClean="0">
                <a:solidFill>
                  <a:srgbClr val="FF0000"/>
                </a:solidFill>
              </a:rPr>
              <a:t>ADULT </a:t>
            </a:r>
            <a:r>
              <a:rPr lang="en-GB" sz="1200" dirty="0" smtClean="0"/>
              <a:t>and </a:t>
            </a:r>
            <a:r>
              <a:rPr lang="en-GB" sz="1200" b="1" dirty="0" smtClean="0">
                <a:solidFill>
                  <a:srgbClr val="FF0000"/>
                </a:solidFill>
              </a:rPr>
              <a:t>EMBRYONIC</a:t>
            </a:r>
            <a:r>
              <a:rPr lang="en-GB" sz="1200" dirty="0" smtClean="0"/>
              <a:t> stem cells. </a:t>
            </a:r>
          </a:p>
          <a:p>
            <a:endParaRPr lang="en-GB" sz="1200" dirty="0"/>
          </a:p>
        </p:txBody>
      </p:sp>
      <p:sp>
        <p:nvSpPr>
          <p:cNvPr id="28" name="Rectangle 27"/>
          <p:cNvSpPr/>
          <p:nvPr/>
        </p:nvSpPr>
        <p:spPr>
          <a:xfrm>
            <a:off x="8847178" y="3346793"/>
            <a:ext cx="3244738" cy="34022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8863220" y="3307284"/>
            <a:ext cx="3207734" cy="15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015832"/>
              </p:ext>
            </p:extLst>
          </p:nvPr>
        </p:nvGraphicFramePr>
        <p:xfrm>
          <a:off x="8949951" y="3343005"/>
          <a:ext cx="3046074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037"/>
                <a:gridCol w="1523037"/>
              </a:tblGrid>
              <a:tr h="2335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dirty="0" smtClean="0"/>
                        <a:t>Embryonic stem cells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dirty="0" smtClean="0"/>
                        <a:t>Adult stem cells</a:t>
                      </a:r>
                      <a:endParaRPr lang="en-GB" sz="1400" dirty="0"/>
                    </a:p>
                  </a:txBody>
                  <a:tcPr/>
                </a:tc>
              </a:tr>
              <a:tr h="1785516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Differentiate into any cell.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Have to be destroyed</a:t>
                      </a:r>
                      <a:r>
                        <a:rPr lang="en-GB" sz="1100" baseline="0" dirty="0" smtClean="0"/>
                        <a:t> to be used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Limited to what they can</a:t>
                      </a:r>
                      <a:r>
                        <a:rPr lang="en-GB" sz="1200" baseline="0" dirty="0" smtClean="0"/>
                        <a:t> differentiate into. 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/>
                        <a:t>Used to treat leukaemia. 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/>
                        <a:t>Can be extracted from a patient under general/local anaesthetic. 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8911878" y="5793419"/>
            <a:ext cx="289524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dirty="0" smtClean="0"/>
              <a:t>However, if stem cells divide uncontrollably in the body after they have replaced damaged cells, they can cause cancer!</a:t>
            </a:r>
          </a:p>
          <a:p>
            <a:pPr>
              <a:lnSpc>
                <a:spcPct val="150000"/>
              </a:lnSpc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009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442" y="456334"/>
            <a:ext cx="4608586" cy="628135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400" y="59123"/>
            <a:ext cx="460858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/>
              <a:t>Biology Topic </a:t>
            </a:r>
            <a:r>
              <a:rPr lang="en-GB" sz="1600" b="1" u="sng" dirty="0"/>
              <a:t>2</a:t>
            </a:r>
            <a:r>
              <a:rPr lang="en-GB" sz="1600" b="1" u="sng" dirty="0" smtClean="0"/>
              <a:t> Summary Sheet </a:t>
            </a:r>
            <a:endParaRPr lang="en-GB" sz="1600" b="1" u="sng" dirty="0"/>
          </a:p>
        </p:txBody>
      </p:sp>
      <p:sp>
        <p:nvSpPr>
          <p:cNvPr id="27" name="Rectangle 26"/>
          <p:cNvSpPr/>
          <p:nvPr/>
        </p:nvSpPr>
        <p:spPr>
          <a:xfrm>
            <a:off x="9609753" y="954874"/>
            <a:ext cx="1998047" cy="658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724356" y="91207"/>
            <a:ext cx="7451601" cy="340228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38"/>
          <p:cNvGrpSpPr/>
          <p:nvPr/>
        </p:nvGrpSpPr>
        <p:grpSpPr>
          <a:xfrm>
            <a:off x="5192784" y="532749"/>
            <a:ext cx="6229196" cy="2160748"/>
            <a:chOff x="5128614" y="919334"/>
            <a:chExt cx="7047343" cy="2531273"/>
          </a:xfrm>
        </p:grpSpPr>
        <p:grpSp>
          <p:nvGrpSpPr>
            <p:cNvPr id="36" name="Group 35"/>
            <p:cNvGrpSpPr/>
            <p:nvPr/>
          </p:nvGrpSpPr>
          <p:grpSpPr>
            <a:xfrm>
              <a:off x="5128614" y="919334"/>
              <a:ext cx="6675167" cy="2531273"/>
              <a:chOff x="5128614" y="919334"/>
              <a:chExt cx="6675167" cy="2531273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5128614" y="919334"/>
                <a:ext cx="6675167" cy="2531273"/>
                <a:chOff x="5128614" y="919334"/>
                <a:chExt cx="6675167" cy="2531273"/>
              </a:xfrm>
            </p:grpSpPr>
            <p:pic>
              <p:nvPicPr>
                <p:cNvPr id="32" name="Content Placeholder 3" descr="FigA 120553_aw_321"/>
                <p:cNvPicPr>
                  <a:picLocks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128614" y="919334"/>
                  <a:ext cx="6675167" cy="2531273"/>
                </a:xfrm>
                <a:prstGeom prst="rect">
                  <a:avLst/>
                </a:prstGeom>
                <a:noFill/>
              </p:spPr>
            </p:pic>
            <p:sp>
              <p:nvSpPr>
                <p:cNvPr id="29" name="Rectangle 28"/>
                <p:cNvSpPr/>
                <p:nvPr/>
              </p:nvSpPr>
              <p:spPr>
                <a:xfrm>
                  <a:off x="5919537" y="1283998"/>
                  <a:ext cx="2021305" cy="7118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9241990" y="1294606"/>
                  <a:ext cx="2021305" cy="7118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7" name="Rectangle 36"/>
              <p:cNvSpPr/>
              <p:nvPr/>
            </p:nvSpPr>
            <p:spPr>
              <a:xfrm>
                <a:off x="7780421" y="1128876"/>
                <a:ext cx="528184" cy="2988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9081569" y="1034771"/>
                <a:ext cx="528184" cy="2988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736667" y="1786294"/>
              <a:ext cx="24083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err="1" smtClean="0"/>
                <a:t>dendron</a:t>
              </a:r>
              <a:endParaRPr lang="en-GB" sz="1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767608" y="1719069"/>
              <a:ext cx="24083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axon</a:t>
              </a:r>
              <a:endParaRPr lang="en-GB" sz="14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5400" y="424250"/>
            <a:ext cx="460858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1100" b="1" u="sng" dirty="0" smtClean="0"/>
              <a:t>CB2e – The Nervous System</a:t>
            </a:r>
          </a:p>
          <a:p>
            <a:pPr>
              <a:lnSpc>
                <a:spcPct val="150000"/>
              </a:lnSpc>
            </a:pPr>
            <a:r>
              <a:rPr lang="en-GB" altLang="en-US" sz="1100" dirty="0" smtClean="0"/>
              <a:t>The </a:t>
            </a:r>
            <a:r>
              <a:rPr lang="en-GB" altLang="en-US" sz="1100" b="1" dirty="0" smtClean="0">
                <a:solidFill>
                  <a:srgbClr val="FF0000"/>
                </a:solidFill>
              </a:rPr>
              <a:t>CENTRAL NERVOUS SYSTEM </a:t>
            </a:r>
            <a:r>
              <a:rPr lang="en-GB" altLang="en-US" sz="1100" dirty="0" smtClean="0"/>
              <a:t>controls </a:t>
            </a:r>
            <a:r>
              <a:rPr lang="en-GB" altLang="en-US" sz="1100" dirty="0"/>
              <a:t>our body. It is made up of the </a:t>
            </a:r>
            <a:r>
              <a:rPr lang="en-GB" altLang="en-US" sz="1100" b="1" dirty="0" smtClean="0">
                <a:solidFill>
                  <a:srgbClr val="FF0000"/>
                </a:solidFill>
              </a:rPr>
              <a:t>BRAIN</a:t>
            </a:r>
            <a:r>
              <a:rPr lang="en-GB" altLang="en-US" sz="1100" dirty="0" smtClean="0"/>
              <a:t> </a:t>
            </a:r>
            <a:r>
              <a:rPr lang="en-GB" altLang="en-US" sz="1100" dirty="0"/>
              <a:t>and the </a:t>
            </a:r>
            <a:r>
              <a:rPr lang="en-GB" altLang="en-US" sz="1100" b="1" dirty="0" smtClean="0">
                <a:solidFill>
                  <a:srgbClr val="FF0000"/>
                </a:solidFill>
              </a:rPr>
              <a:t>SPINAL CORD</a:t>
            </a:r>
            <a:r>
              <a:rPr lang="en-GB" altLang="en-US" sz="1100" dirty="0" smtClean="0"/>
              <a:t>.</a:t>
            </a:r>
            <a:endParaRPr lang="en-GB" altLang="en-US" sz="1100" dirty="0"/>
          </a:p>
          <a:p>
            <a:pPr>
              <a:lnSpc>
                <a:spcPct val="150000"/>
              </a:lnSpc>
            </a:pPr>
            <a:endParaRPr lang="en-GB" altLang="en-US" sz="1100" dirty="0"/>
          </a:p>
          <a:p>
            <a:pPr>
              <a:lnSpc>
                <a:spcPct val="150000"/>
              </a:lnSpc>
            </a:pPr>
            <a:r>
              <a:rPr lang="en-GB" altLang="en-US" sz="1100" dirty="0"/>
              <a:t>Anything that our body is sensitive to is called a </a:t>
            </a:r>
            <a:r>
              <a:rPr lang="en-GB" altLang="en-US" sz="1100" b="1" dirty="0">
                <a:solidFill>
                  <a:srgbClr val="FF0000"/>
                </a:solidFill>
              </a:rPr>
              <a:t>STIMULUS</a:t>
            </a:r>
            <a:r>
              <a:rPr lang="en-GB" altLang="en-US" sz="1100" b="1" dirty="0"/>
              <a:t> </a:t>
            </a:r>
            <a:r>
              <a:rPr lang="en-GB" altLang="en-US" sz="1100" dirty="0"/>
              <a:t>e.g. temperature, light, sound, pain</a:t>
            </a:r>
            <a:r>
              <a:rPr lang="en-GB" altLang="en-US" sz="1100" b="1" dirty="0"/>
              <a:t>.</a:t>
            </a:r>
          </a:p>
          <a:p>
            <a:pPr>
              <a:lnSpc>
                <a:spcPct val="150000"/>
              </a:lnSpc>
            </a:pPr>
            <a:endParaRPr lang="en-GB" altLang="en-US" sz="1100" b="1" dirty="0"/>
          </a:p>
          <a:p>
            <a:pPr>
              <a:lnSpc>
                <a:spcPct val="150000"/>
              </a:lnSpc>
            </a:pPr>
            <a:r>
              <a:rPr lang="en-GB" altLang="en-US" sz="1100" dirty="0"/>
              <a:t>Stimuli are detected by </a:t>
            </a:r>
            <a:r>
              <a:rPr lang="en-GB" altLang="en-US" sz="1100" b="1" dirty="0">
                <a:solidFill>
                  <a:srgbClr val="FF0000"/>
                </a:solidFill>
              </a:rPr>
              <a:t>RECEPTOR CELLS</a:t>
            </a:r>
            <a:r>
              <a:rPr lang="en-GB" altLang="en-US" sz="1100" b="1" dirty="0"/>
              <a:t>. </a:t>
            </a:r>
            <a:r>
              <a:rPr lang="en-GB" altLang="en-US" sz="1100" dirty="0"/>
              <a:t>Receptor cells are found in our sense organs which are our eyes, nose, mouth, ears and skin.</a:t>
            </a:r>
          </a:p>
          <a:p>
            <a:pPr>
              <a:lnSpc>
                <a:spcPct val="150000"/>
              </a:lnSpc>
            </a:pPr>
            <a:endParaRPr lang="en-GB" altLang="en-US" sz="1100" dirty="0" smtClean="0"/>
          </a:p>
          <a:p>
            <a:pPr>
              <a:lnSpc>
                <a:spcPct val="150000"/>
              </a:lnSpc>
            </a:pPr>
            <a:r>
              <a:rPr lang="en-GB" altLang="en-US" sz="1100" dirty="0" smtClean="0"/>
              <a:t>Receptor </a:t>
            </a:r>
            <a:r>
              <a:rPr lang="en-GB" altLang="en-US" sz="1100" dirty="0"/>
              <a:t>cells create and electrical signal called an </a:t>
            </a:r>
            <a:r>
              <a:rPr lang="en-GB" altLang="en-US" sz="1100" b="1" dirty="0">
                <a:solidFill>
                  <a:srgbClr val="FF0000"/>
                </a:solidFill>
              </a:rPr>
              <a:t>IMPULSE</a:t>
            </a:r>
            <a:r>
              <a:rPr lang="en-GB" altLang="en-US" sz="1100" dirty="0"/>
              <a:t>. Impulses travel all around our body by a process called </a:t>
            </a:r>
            <a:r>
              <a:rPr lang="en-GB" altLang="en-US" sz="1100" b="1" dirty="0">
                <a:solidFill>
                  <a:srgbClr val="FF0000"/>
                </a:solidFill>
              </a:rPr>
              <a:t>NEUROTRANSMISSION</a:t>
            </a:r>
            <a:r>
              <a:rPr lang="en-GB" altLang="en-US" sz="110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GB" altLang="en-US" sz="1100" dirty="0"/>
          </a:p>
          <a:p>
            <a:pPr>
              <a:lnSpc>
                <a:spcPct val="150000"/>
              </a:lnSpc>
            </a:pPr>
            <a:r>
              <a:rPr lang="en-GB" altLang="en-US" sz="1100" dirty="0"/>
              <a:t>They travel along cells called </a:t>
            </a:r>
            <a:r>
              <a:rPr lang="en-GB" altLang="en-US" sz="1100" b="1" dirty="0">
                <a:solidFill>
                  <a:srgbClr val="FF0000"/>
                </a:solidFill>
              </a:rPr>
              <a:t>NEURONES</a:t>
            </a:r>
            <a:r>
              <a:rPr lang="en-GB" altLang="en-US" sz="110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GB" altLang="en-US" sz="1100" dirty="0" smtClean="0"/>
          </a:p>
          <a:p>
            <a:pPr>
              <a:lnSpc>
                <a:spcPct val="150000"/>
              </a:lnSpc>
            </a:pPr>
            <a:r>
              <a:rPr lang="en-GB" altLang="en-US" sz="1100" dirty="0"/>
              <a:t>There are different types of neurone:</a:t>
            </a:r>
          </a:p>
          <a:p>
            <a:pPr>
              <a:lnSpc>
                <a:spcPct val="150000"/>
              </a:lnSpc>
            </a:pPr>
            <a:endParaRPr lang="en-GB" altLang="en-US" sz="1100" dirty="0"/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GB" altLang="en-US" sz="1100" b="1" dirty="0" smtClean="0">
                <a:solidFill>
                  <a:srgbClr val="FF0000"/>
                </a:solidFill>
              </a:rPr>
              <a:t>SENSORY NEURONE </a:t>
            </a:r>
            <a:r>
              <a:rPr lang="en-GB" altLang="en-US" sz="1100" dirty="0" smtClean="0"/>
              <a:t>– </a:t>
            </a:r>
            <a:r>
              <a:rPr lang="en-GB" altLang="en-US" sz="1100" dirty="0"/>
              <a:t>carry impulses from a receptor cell to the </a:t>
            </a:r>
            <a:r>
              <a:rPr lang="en-GB" altLang="en-US" sz="1100" dirty="0" smtClean="0"/>
              <a:t>CNS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lang="en-GB" altLang="en-US" sz="1100" b="1" dirty="0"/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GB" altLang="en-US" sz="1100" b="1" dirty="0" smtClean="0">
                <a:solidFill>
                  <a:srgbClr val="FF0000"/>
                </a:solidFill>
              </a:rPr>
              <a:t>RELAY NEURONE </a:t>
            </a:r>
            <a:r>
              <a:rPr lang="en-GB" altLang="en-US" sz="1100" dirty="0" smtClean="0"/>
              <a:t>– </a:t>
            </a:r>
            <a:r>
              <a:rPr lang="en-GB" altLang="en-US" sz="1100" dirty="0"/>
              <a:t>carry impulses through the </a:t>
            </a:r>
            <a:r>
              <a:rPr lang="en-GB" altLang="en-US" sz="1100" dirty="0" smtClean="0"/>
              <a:t>CNS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lang="en-GB" altLang="en-US" sz="1100" b="1" dirty="0"/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GB" altLang="en-US" sz="1100" b="1" dirty="0" smtClean="0">
                <a:solidFill>
                  <a:srgbClr val="FF0000"/>
                </a:solidFill>
              </a:rPr>
              <a:t>MOTOR NEURONE </a:t>
            </a:r>
            <a:r>
              <a:rPr lang="en-GB" altLang="en-US" sz="1100" dirty="0" smtClean="0"/>
              <a:t>– </a:t>
            </a:r>
            <a:r>
              <a:rPr lang="en-GB" altLang="en-US" sz="1100" dirty="0"/>
              <a:t>carry impulses from the CNS to an effector e.g. muscle to make it move.</a:t>
            </a:r>
          </a:p>
          <a:p>
            <a:endParaRPr lang="en-GB" altLang="en-US" sz="1100" dirty="0"/>
          </a:p>
          <a:p>
            <a:pPr>
              <a:lnSpc>
                <a:spcPct val="150000"/>
              </a:lnSpc>
            </a:pPr>
            <a:endParaRPr lang="en-GB" altLang="en-US" sz="1100" dirty="0"/>
          </a:p>
          <a:p>
            <a:pPr>
              <a:lnSpc>
                <a:spcPct val="150000"/>
              </a:lnSpc>
            </a:pPr>
            <a:endParaRPr lang="en-GB" altLang="en-US" sz="1100" dirty="0"/>
          </a:p>
          <a:p>
            <a:pPr>
              <a:lnSpc>
                <a:spcPct val="150000"/>
              </a:lnSpc>
            </a:pPr>
            <a:endParaRPr lang="en-GB" altLang="en-US" sz="1100" dirty="0"/>
          </a:p>
        </p:txBody>
      </p:sp>
      <p:sp>
        <p:nvSpPr>
          <p:cNvPr id="24" name="Rectangle 23"/>
          <p:cNvSpPr/>
          <p:nvPr/>
        </p:nvSpPr>
        <p:spPr>
          <a:xfrm>
            <a:off x="4692272" y="43081"/>
            <a:ext cx="7483685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1100" b="1" u="sng" dirty="0"/>
              <a:t>CB2e – The Nervous </a:t>
            </a:r>
            <a:r>
              <a:rPr lang="en-GB" altLang="en-US" sz="1100" b="1" u="sng" dirty="0" smtClean="0"/>
              <a:t>System</a:t>
            </a:r>
          </a:p>
          <a:p>
            <a:pPr>
              <a:lnSpc>
                <a:spcPct val="150000"/>
              </a:lnSpc>
            </a:pPr>
            <a:r>
              <a:rPr lang="en-GB" altLang="en-US" sz="1100" dirty="0" smtClean="0"/>
              <a:t>Below is a sensory neurone. It carries impulses from receptor cells to the CNS. The impulse follows the pathway</a:t>
            </a:r>
          </a:p>
          <a:p>
            <a:pPr>
              <a:lnSpc>
                <a:spcPct val="150000"/>
              </a:lnSpc>
            </a:pPr>
            <a:r>
              <a:rPr lang="en-GB" altLang="en-US" sz="1100" b="1" dirty="0" smtClean="0">
                <a:solidFill>
                  <a:srgbClr val="FF0000"/>
                </a:solidFill>
              </a:rPr>
              <a:t>DENDRITE  →  DENDRON  →  AXON →   AXON TERMINAL. </a:t>
            </a:r>
            <a:r>
              <a:rPr lang="en-GB" altLang="en-US" sz="1100" dirty="0" smtClean="0"/>
              <a:t>At the axon terminal the impulse is transmitted to another neurone.</a:t>
            </a:r>
          </a:p>
          <a:p>
            <a:pPr>
              <a:lnSpc>
                <a:spcPct val="150000"/>
              </a:lnSpc>
            </a:pPr>
            <a:endParaRPr lang="en-GB" altLang="en-US" sz="1100" dirty="0"/>
          </a:p>
          <a:p>
            <a:pPr>
              <a:lnSpc>
                <a:spcPct val="150000"/>
              </a:lnSpc>
            </a:pPr>
            <a:endParaRPr lang="en-GB" altLang="en-US" sz="1100" dirty="0" smtClean="0"/>
          </a:p>
          <a:p>
            <a:pPr>
              <a:lnSpc>
                <a:spcPct val="150000"/>
              </a:lnSpc>
            </a:pPr>
            <a:endParaRPr lang="en-GB" altLang="en-US" sz="1100" dirty="0"/>
          </a:p>
          <a:p>
            <a:pPr>
              <a:lnSpc>
                <a:spcPct val="150000"/>
              </a:lnSpc>
            </a:pPr>
            <a:endParaRPr lang="en-GB" altLang="en-US" sz="1100" dirty="0" smtClean="0"/>
          </a:p>
          <a:p>
            <a:pPr>
              <a:lnSpc>
                <a:spcPct val="150000"/>
              </a:lnSpc>
            </a:pPr>
            <a:endParaRPr lang="en-GB" altLang="en-US" sz="1100" dirty="0"/>
          </a:p>
          <a:p>
            <a:pPr>
              <a:lnSpc>
                <a:spcPct val="150000"/>
              </a:lnSpc>
            </a:pPr>
            <a:endParaRPr lang="en-GB" altLang="en-US" sz="1100" dirty="0" smtClean="0"/>
          </a:p>
          <a:p>
            <a:pPr>
              <a:lnSpc>
                <a:spcPct val="150000"/>
              </a:lnSpc>
            </a:pPr>
            <a:endParaRPr lang="en-GB" altLang="en-US" sz="1100" dirty="0"/>
          </a:p>
          <a:p>
            <a:pPr>
              <a:lnSpc>
                <a:spcPct val="150000"/>
              </a:lnSpc>
            </a:pPr>
            <a:r>
              <a:rPr lang="en-GB" altLang="en-US" sz="1100" dirty="0" smtClean="0"/>
              <a:t>Dendron's and axons are </a:t>
            </a:r>
            <a:r>
              <a:rPr lang="en-GB" altLang="en-US" sz="1100" b="1" dirty="0" smtClean="0"/>
              <a:t>LONG</a:t>
            </a:r>
            <a:r>
              <a:rPr lang="en-GB" altLang="en-US" sz="1100" dirty="0" smtClean="0"/>
              <a:t> to allow </a:t>
            </a:r>
            <a:r>
              <a:rPr lang="en-GB" altLang="en-US" sz="1100" b="1" dirty="0" smtClean="0">
                <a:solidFill>
                  <a:srgbClr val="FF0000"/>
                </a:solidFill>
              </a:rPr>
              <a:t>FAST NEUROTRANSMISSION </a:t>
            </a:r>
            <a:r>
              <a:rPr lang="en-GB" altLang="en-US" sz="1100" dirty="0" smtClean="0"/>
              <a:t>over long distances.</a:t>
            </a:r>
          </a:p>
          <a:p>
            <a:pPr>
              <a:lnSpc>
                <a:spcPct val="150000"/>
              </a:lnSpc>
            </a:pPr>
            <a:r>
              <a:rPr lang="en-GB" altLang="en-US" sz="1100" dirty="0" smtClean="0"/>
              <a:t>There is also a fatty layer surrounding these parts = the </a:t>
            </a:r>
            <a:r>
              <a:rPr lang="en-GB" altLang="en-US" sz="1100" b="1" dirty="0" smtClean="0">
                <a:solidFill>
                  <a:srgbClr val="FF0000"/>
                </a:solidFill>
              </a:rPr>
              <a:t>MYELIN SHEATH</a:t>
            </a:r>
            <a:r>
              <a:rPr lang="en-GB" altLang="en-US" sz="1100" dirty="0" smtClean="0"/>
              <a:t>. This eclectically insulates a neurone so the impulse doesn’t lose energy and instead can jump between the gaps, speeding up transmission. </a:t>
            </a:r>
            <a:endParaRPr lang="en-GB" altLang="en-US" sz="1100" dirty="0"/>
          </a:p>
        </p:txBody>
      </p:sp>
      <p:sp>
        <p:nvSpPr>
          <p:cNvPr id="41" name="Rectangle 40"/>
          <p:cNvSpPr/>
          <p:nvPr/>
        </p:nvSpPr>
        <p:spPr>
          <a:xfrm>
            <a:off x="4724355" y="3568734"/>
            <a:ext cx="7451602" cy="316895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4724355" y="3534857"/>
            <a:ext cx="7483685" cy="322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1100" b="1" u="sng" dirty="0" smtClean="0"/>
              <a:t>CB2f </a:t>
            </a:r>
            <a:r>
              <a:rPr lang="en-GB" altLang="en-US" sz="1100" b="1" u="sng" dirty="0"/>
              <a:t>– </a:t>
            </a:r>
            <a:r>
              <a:rPr lang="en-GB" altLang="en-US" sz="1100" b="1" u="sng" dirty="0" smtClean="0"/>
              <a:t>Neurotransmission Speeds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GB" sz="1100" dirty="0"/>
              <a:t>There are 2 types of responses that the neurones can be involved in :-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n-GB" sz="1100" dirty="0">
                <a:solidFill>
                  <a:srgbClr val="FF0000"/>
                </a:solidFill>
              </a:rPr>
              <a:t>VOLUNTARY </a:t>
            </a:r>
            <a:r>
              <a:rPr lang="en-GB" sz="1100" dirty="0" smtClean="0">
                <a:solidFill>
                  <a:srgbClr val="FF0000"/>
                </a:solidFill>
              </a:rPr>
              <a:t>REFLEX            and          INVOLUNTARY  REFLEX</a:t>
            </a:r>
          </a:p>
          <a:p>
            <a:pPr marL="228600" indent="-228600">
              <a:lnSpc>
                <a:spcPct val="150000"/>
              </a:lnSpc>
              <a:spcBef>
                <a:spcPct val="50000"/>
              </a:spcBef>
              <a:buAutoNum type="arabicPeriod"/>
              <a:defRPr/>
            </a:pPr>
            <a:r>
              <a:rPr lang="en-GB" sz="1100" b="1" u="sng" dirty="0" smtClean="0"/>
              <a:t>Voluntary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n-GB" sz="1100" dirty="0" smtClean="0"/>
              <a:t>Stimulus  →  Receptor cells →  Sensory neurone  →   </a:t>
            </a:r>
            <a:r>
              <a:rPr lang="en-GB" sz="1100" b="1" u="sng" dirty="0" smtClean="0">
                <a:solidFill>
                  <a:srgbClr val="FF0000"/>
                </a:solidFill>
              </a:rPr>
              <a:t>CENTRAL NERVOUS SYSTEM </a:t>
            </a:r>
            <a:r>
              <a:rPr lang="en-GB" sz="1100" dirty="0" smtClean="0"/>
              <a:t>→  Motor neurone →  Effector →  Response </a:t>
            </a:r>
            <a:endParaRPr lang="en-GB" sz="1100" b="1" dirty="0"/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endParaRPr lang="en-GB" sz="1100" b="1" dirty="0" smtClean="0"/>
          </a:p>
          <a:p>
            <a:pPr marL="228600" indent="-228600">
              <a:lnSpc>
                <a:spcPct val="150000"/>
              </a:lnSpc>
              <a:spcBef>
                <a:spcPct val="50000"/>
              </a:spcBef>
              <a:buAutoNum type="arabicPeriod" startAt="2"/>
              <a:defRPr/>
            </a:pPr>
            <a:r>
              <a:rPr lang="en-GB" sz="1100" b="1" u="sng" dirty="0" smtClean="0"/>
              <a:t>Involuntary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n-GB" sz="1100" dirty="0" smtClean="0"/>
              <a:t>Stimulus  →  Receptor cell →  Sensory neurone →  </a:t>
            </a:r>
            <a:r>
              <a:rPr lang="en-GB" sz="1100" b="1" u="sng" dirty="0" smtClean="0">
                <a:solidFill>
                  <a:srgbClr val="FF0000"/>
                </a:solidFill>
              </a:rPr>
              <a:t>RELAY NEURONE </a:t>
            </a:r>
            <a:r>
              <a:rPr lang="en-GB" sz="1100" dirty="0" smtClean="0"/>
              <a:t>→   Motor neurone →  Effector →  Response</a:t>
            </a:r>
            <a:endParaRPr lang="en-GB" sz="1100" dirty="0"/>
          </a:p>
          <a:p>
            <a:pPr>
              <a:lnSpc>
                <a:spcPct val="150000"/>
              </a:lnSpc>
            </a:pPr>
            <a:r>
              <a:rPr lang="en-GB" altLang="en-US" sz="1100" dirty="0" smtClean="0"/>
              <a:t>The pathway of a reflex is called a </a:t>
            </a:r>
            <a:r>
              <a:rPr lang="en-GB" altLang="en-US" sz="1100" b="1" dirty="0" smtClean="0">
                <a:solidFill>
                  <a:srgbClr val="FF0000"/>
                </a:solidFill>
              </a:rPr>
              <a:t>REFLEX ARC</a:t>
            </a:r>
            <a:r>
              <a:rPr lang="en-GB" altLang="en-US" sz="1100" dirty="0" smtClean="0"/>
              <a:t>. It </a:t>
            </a:r>
            <a:r>
              <a:rPr lang="en-GB" altLang="en-US" sz="1100" b="1" u="sng" dirty="0" smtClean="0"/>
              <a:t>DOES NOT INVOLVE THE BRAIN </a:t>
            </a:r>
            <a:r>
              <a:rPr lang="en-GB" altLang="en-US" sz="1100" dirty="0" smtClean="0"/>
              <a:t>and protects us from harm as they are very fast. </a:t>
            </a:r>
          </a:p>
        </p:txBody>
      </p:sp>
    </p:spTree>
    <p:extLst>
      <p:ext uri="{BB962C8B-B14F-4D97-AF65-F5344CB8AC3E}">
        <p14:creationId xmlns:p14="http://schemas.microsoft.com/office/powerpoint/2010/main" val="36825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00" y="92075"/>
            <a:ext cx="45738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Biology Topic 3 Summary Sheet </a:t>
            </a:r>
            <a:endParaRPr lang="en-GB" b="1" u="sng" dirty="0"/>
          </a:p>
        </p:txBody>
      </p:sp>
      <p:sp>
        <p:nvSpPr>
          <p:cNvPr id="27" name="Rectangle 26"/>
          <p:cNvSpPr/>
          <p:nvPr/>
        </p:nvSpPr>
        <p:spPr>
          <a:xfrm>
            <a:off x="9609753" y="954874"/>
            <a:ext cx="1998047" cy="658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4700844" y="112926"/>
            <a:ext cx="7415883" cy="373517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6855" y="2608664"/>
            <a:ext cx="4597327" cy="189141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35028" y="567645"/>
            <a:ext cx="4598958" cy="197345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6977722" y="3904653"/>
            <a:ext cx="5139005" cy="2864614"/>
          </a:xfrm>
          <a:prstGeom prst="rect">
            <a:avLst/>
          </a:prstGeom>
          <a:noFill/>
          <a:ln w="38100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35028" y="534840"/>
            <a:ext cx="4564268" cy="20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50" b="1" u="sng" dirty="0" smtClean="0"/>
              <a:t>CB3c – Alleles</a:t>
            </a:r>
          </a:p>
          <a:p>
            <a:pPr>
              <a:lnSpc>
                <a:spcPct val="150000"/>
              </a:lnSpc>
            </a:pPr>
            <a:r>
              <a:rPr lang="en-GB" sz="1050" dirty="0" smtClean="0"/>
              <a:t>Different forms of the same gene are called </a:t>
            </a:r>
            <a:r>
              <a:rPr lang="en-GB" sz="1050" b="1" dirty="0" smtClean="0">
                <a:solidFill>
                  <a:srgbClr val="FF0000"/>
                </a:solidFill>
              </a:rPr>
              <a:t>ALLELES</a:t>
            </a:r>
            <a:r>
              <a:rPr lang="en-GB" sz="10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GB" sz="1050" dirty="0" smtClean="0"/>
              <a:t>In a nucleus of a body cell, there are two copies of every</a:t>
            </a:r>
          </a:p>
          <a:p>
            <a:pPr>
              <a:lnSpc>
                <a:spcPct val="150000"/>
              </a:lnSpc>
            </a:pPr>
            <a:r>
              <a:rPr lang="en-GB" sz="1050" dirty="0" smtClean="0"/>
              <a:t> gene. Each copy of a gene may be a different allele.</a:t>
            </a:r>
          </a:p>
          <a:p>
            <a:pPr>
              <a:lnSpc>
                <a:spcPct val="150000"/>
              </a:lnSpc>
            </a:pPr>
            <a:r>
              <a:rPr lang="en-GB" sz="1050" b="1" dirty="0" smtClean="0">
                <a:solidFill>
                  <a:srgbClr val="FF0000"/>
                </a:solidFill>
              </a:rPr>
              <a:t>HOMOZYGOUS</a:t>
            </a:r>
            <a:r>
              <a:rPr lang="en-GB" sz="1050" dirty="0" smtClean="0"/>
              <a:t> = both alleles are the same</a:t>
            </a:r>
          </a:p>
          <a:p>
            <a:pPr>
              <a:lnSpc>
                <a:spcPct val="150000"/>
              </a:lnSpc>
            </a:pPr>
            <a:r>
              <a:rPr lang="en-GB" sz="1050" b="1" dirty="0" smtClean="0">
                <a:solidFill>
                  <a:srgbClr val="FF0000"/>
                </a:solidFill>
              </a:rPr>
              <a:t>HETEROZYGOUS</a:t>
            </a:r>
            <a:r>
              <a:rPr lang="en-GB" sz="1050" dirty="0" smtClean="0"/>
              <a:t> = alleles are different</a:t>
            </a:r>
            <a:endParaRPr lang="en-GB" sz="1050" dirty="0"/>
          </a:p>
          <a:p>
            <a:pPr>
              <a:lnSpc>
                <a:spcPct val="150000"/>
              </a:lnSpc>
            </a:pPr>
            <a:r>
              <a:rPr lang="en-GB" sz="1050" dirty="0" smtClean="0"/>
              <a:t>Some alleles can be more DOMINANT than others. </a:t>
            </a:r>
          </a:p>
          <a:p>
            <a:pPr>
              <a:lnSpc>
                <a:spcPct val="150000"/>
              </a:lnSpc>
            </a:pPr>
            <a:r>
              <a:rPr lang="en-GB" sz="1050" dirty="0" smtClean="0"/>
              <a:t>This means this will be the characteristic that is shown, not the RECESSIVE allele. </a:t>
            </a:r>
          </a:p>
        </p:txBody>
      </p:sp>
      <p:grpSp>
        <p:nvGrpSpPr>
          <p:cNvPr id="6" name="Group 5"/>
          <p:cNvGrpSpPr/>
          <p:nvPr/>
        </p:nvGrpSpPr>
        <p:grpSpPr>
          <a:xfrm rot="19603485">
            <a:off x="3116278" y="963634"/>
            <a:ext cx="1715726" cy="1263252"/>
            <a:chOff x="5868246" y="4363156"/>
            <a:chExt cx="1998850" cy="1438068"/>
          </a:xfrm>
          <a:solidFill>
            <a:schemeClr val="bg1"/>
          </a:solidFill>
        </p:grpSpPr>
        <p:sp>
          <p:nvSpPr>
            <p:cNvPr id="20" name="Cloud 19"/>
            <p:cNvSpPr/>
            <p:nvPr/>
          </p:nvSpPr>
          <p:spPr>
            <a:xfrm rot="1212979">
              <a:off x="5868246" y="4363156"/>
              <a:ext cx="1998850" cy="1438068"/>
            </a:xfrm>
            <a:prstGeom prst="cloud">
              <a:avLst/>
            </a:prstGeom>
            <a:grpFill/>
            <a:ln>
              <a:solidFill>
                <a:srgbClr val="ED07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 rot="361832">
              <a:off x="6102018" y="4511637"/>
              <a:ext cx="1528604" cy="981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The alleles are an organisms </a:t>
              </a:r>
              <a:r>
                <a:rPr lang="en-GB" sz="1000" b="1" dirty="0" smtClean="0">
                  <a:solidFill>
                    <a:srgbClr val="FF0000"/>
                  </a:solidFill>
                </a:rPr>
                <a:t>GENOTYPE. </a:t>
              </a:r>
              <a:r>
                <a:rPr lang="en-GB" sz="1000" dirty="0" smtClean="0"/>
                <a:t>What the organism looks like is its </a:t>
              </a:r>
              <a:r>
                <a:rPr lang="en-GB" sz="1000" b="1" dirty="0" smtClean="0">
                  <a:solidFill>
                    <a:srgbClr val="FF0000"/>
                  </a:solidFill>
                </a:rPr>
                <a:t>PHENOTYPE</a:t>
              </a:r>
              <a:r>
                <a:rPr lang="en-GB" sz="1000" dirty="0" smtClean="0"/>
                <a:t>.</a:t>
              </a:r>
              <a:endParaRPr lang="en-GB" sz="10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96559" y="105024"/>
            <a:ext cx="7482741" cy="3634625"/>
            <a:chOff x="4696559" y="105024"/>
            <a:chExt cx="7482741" cy="36346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46" r="12725" b="3574"/>
            <a:stretch/>
          </p:blipFill>
          <p:spPr>
            <a:xfrm>
              <a:off x="4974291" y="1081030"/>
              <a:ext cx="2461399" cy="206046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696559" y="105024"/>
              <a:ext cx="321347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u="sng" dirty="0" smtClean="0"/>
                <a:t>CB3bd – Inheritance</a:t>
              </a:r>
            </a:p>
            <a:p>
              <a:r>
                <a:rPr lang="en-GB" sz="1100" b="1" dirty="0" smtClean="0">
                  <a:solidFill>
                    <a:srgbClr val="FF0000"/>
                  </a:solidFill>
                </a:rPr>
                <a:t>PUNNETT SQUARES </a:t>
              </a:r>
              <a:r>
                <a:rPr lang="en-GB" sz="1100" dirty="0" smtClean="0"/>
                <a:t>are another way to show inheritance. The boxes show the possible genotypes. The punnet square below shows the probability of a child being born with brown (BB or Bb) or green (bb) eyes</a:t>
              </a:r>
              <a:r>
                <a:rPr lang="en-GB" sz="1100" dirty="0"/>
                <a:t>. </a:t>
              </a:r>
              <a:endParaRPr lang="en-GB" sz="1100" dirty="0" smtClean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9687" t="14714" r="10104" b="15756"/>
            <a:stretch/>
          </p:blipFill>
          <p:spPr>
            <a:xfrm>
              <a:off x="8377612" y="630748"/>
              <a:ext cx="3557137" cy="246689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133063" y="143308"/>
              <a:ext cx="40462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/>
                <a:t>A </a:t>
              </a:r>
              <a:r>
                <a:rPr lang="en-GB" sz="1100" b="1" dirty="0" smtClean="0">
                  <a:solidFill>
                    <a:srgbClr val="FF0000"/>
                  </a:solidFill>
                </a:rPr>
                <a:t>FAMILY PEDIGREE CHART </a:t>
              </a:r>
              <a:r>
                <a:rPr lang="en-GB" sz="1100" dirty="0" smtClean="0"/>
                <a:t>shows how </a:t>
              </a:r>
              <a:r>
                <a:rPr lang="en-GB" sz="1100" b="1" dirty="0" smtClean="0">
                  <a:solidFill>
                    <a:srgbClr val="FF0000"/>
                  </a:solidFill>
                </a:rPr>
                <a:t>GENOTYPES</a:t>
              </a:r>
              <a:r>
                <a:rPr lang="en-GB" sz="1100" dirty="0" smtClean="0"/>
                <a:t> and their resulting </a:t>
              </a:r>
              <a:r>
                <a:rPr lang="en-GB" sz="1100" b="1" dirty="0" smtClean="0">
                  <a:solidFill>
                    <a:srgbClr val="FF0000"/>
                  </a:solidFill>
                </a:rPr>
                <a:t>PHENOTYPES</a:t>
              </a:r>
              <a:r>
                <a:rPr lang="en-GB" sz="1100" dirty="0" smtClean="0"/>
                <a:t> are inherited in families.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27846" y="3308762"/>
              <a:ext cx="74201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/>
                <a:t>Both of these can be used to show </a:t>
              </a:r>
              <a:r>
                <a:rPr lang="en-GB" sz="1100" b="1" dirty="0" smtClean="0">
                  <a:solidFill>
                    <a:srgbClr val="FF0000"/>
                  </a:solidFill>
                </a:rPr>
                <a:t>GENETIC DISORDERS</a:t>
              </a:r>
              <a:r>
                <a:rPr lang="en-GB" sz="1100" dirty="0" smtClean="0"/>
                <a:t>, for example cystic fibrosis (CF) caused by recessive allele. People who inherit two </a:t>
              </a:r>
              <a:r>
                <a:rPr lang="en-GB" sz="1100" b="1" dirty="0" smtClean="0">
                  <a:solidFill>
                    <a:srgbClr val="FF0000"/>
                  </a:solidFill>
                </a:rPr>
                <a:t>RECESSIVE</a:t>
              </a:r>
              <a:r>
                <a:rPr lang="en-GB" sz="1100" dirty="0" smtClean="0"/>
                <a:t> alleles have the disorder.  People who inherit one </a:t>
              </a:r>
              <a:r>
                <a:rPr lang="en-GB" sz="1100" b="1" dirty="0" smtClean="0">
                  <a:solidFill>
                    <a:srgbClr val="FF0000"/>
                  </a:solidFill>
                </a:rPr>
                <a:t>DOMINANT</a:t>
              </a:r>
              <a:r>
                <a:rPr lang="en-GB" sz="1100" dirty="0" smtClean="0"/>
                <a:t> and one recessive allele are </a:t>
              </a:r>
              <a:r>
                <a:rPr lang="en-GB" sz="1100" b="1" dirty="0" smtClean="0">
                  <a:solidFill>
                    <a:srgbClr val="FF0000"/>
                  </a:solidFill>
                </a:rPr>
                <a:t>CARRIERS</a:t>
              </a:r>
              <a:r>
                <a:rPr lang="en-GB" sz="1100" dirty="0" smtClean="0"/>
                <a:t>. 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977723" y="3890476"/>
            <a:ext cx="5761173" cy="103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50" b="1" u="sng" dirty="0" smtClean="0"/>
              <a:t>CB3f – Variation</a:t>
            </a:r>
          </a:p>
          <a:p>
            <a:pPr>
              <a:lnSpc>
                <a:spcPct val="150000"/>
              </a:lnSpc>
            </a:pPr>
            <a:r>
              <a:rPr lang="en-GB" sz="1050" dirty="0" smtClean="0"/>
              <a:t>Variation can be GENETIC or ENVIRONMENTAL. It can also be grouped in two different ways: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GB" sz="1050" b="1" dirty="0" smtClean="0">
                <a:solidFill>
                  <a:srgbClr val="FF0000"/>
                </a:solidFill>
              </a:rPr>
              <a:t>DISCONTINUOUS</a:t>
            </a:r>
            <a:r>
              <a:rPr lang="en-GB" sz="1050" dirty="0" smtClean="0"/>
              <a:t>; data is limited to a range of values e.g. eye colour or blood group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GB" sz="1050" b="1" dirty="0" smtClean="0">
                <a:solidFill>
                  <a:srgbClr val="FF0000"/>
                </a:solidFill>
              </a:rPr>
              <a:t>CONTINUOU</a:t>
            </a:r>
            <a:r>
              <a:rPr lang="en-GB" sz="1050" dirty="0" smtClean="0"/>
              <a:t>S; data can be any value in a range e.g. height.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966" y="5494282"/>
            <a:ext cx="2088235" cy="1238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804" y="5412301"/>
            <a:ext cx="1768838" cy="12957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77722" y="4888500"/>
            <a:ext cx="4089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 smtClean="0"/>
              <a:t>Continuous variation often forms a bell shaped curve, this is known as a normal distribution. </a:t>
            </a:r>
            <a:endParaRPr lang="en-GB" sz="1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720181" y="5234037"/>
            <a:ext cx="472923" cy="3964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855" y="2557093"/>
            <a:ext cx="45642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b="1" u="sng" dirty="0" smtClean="0"/>
              <a:t>CB3e – Mutations</a:t>
            </a:r>
          </a:p>
          <a:p>
            <a:pPr>
              <a:lnSpc>
                <a:spcPct val="150000"/>
              </a:lnSpc>
            </a:pPr>
            <a:r>
              <a:rPr lang="en-GB" altLang="en-US" sz="1000" dirty="0"/>
              <a:t>A mutation is a </a:t>
            </a:r>
            <a:r>
              <a:rPr lang="en-GB" altLang="en-US" sz="1000" b="1" dirty="0" smtClean="0"/>
              <a:t>CHANGE IN THE SEQUENCE OF BASES IN DNA</a:t>
            </a:r>
            <a:r>
              <a:rPr lang="en-GB" altLang="en-US" sz="1000" dirty="0" smtClean="0"/>
              <a:t>. Mutations </a:t>
            </a:r>
            <a:r>
              <a:rPr lang="en-GB" altLang="en-US" sz="1000" dirty="0"/>
              <a:t>can be caused by factors such as radiation, </a:t>
            </a:r>
            <a:r>
              <a:rPr lang="en-GB" altLang="en-US" sz="1000" dirty="0" smtClean="0"/>
              <a:t>chemicals </a:t>
            </a:r>
            <a:r>
              <a:rPr lang="en-GB" altLang="en-US" sz="1000" dirty="0"/>
              <a:t>in cigarette smoke and UV light from Sun</a:t>
            </a:r>
            <a:r>
              <a:rPr lang="en-GB" altLang="en-US" sz="1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GB" altLang="en-US" sz="1000" dirty="0" smtClean="0"/>
              <a:t>These mutations change the order of </a:t>
            </a:r>
            <a:r>
              <a:rPr lang="en-GB" altLang="en-US" sz="1000" b="1" dirty="0" smtClean="0">
                <a:solidFill>
                  <a:srgbClr val="FF0000"/>
                </a:solidFill>
              </a:rPr>
              <a:t>AMINO ACIDS</a:t>
            </a:r>
            <a:r>
              <a:rPr lang="en-GB" altLang="en-US" sz="1000" dirty="0" smtClean="0"/>
              <a:t>, this then changes </a:t>
            </a:r>
          </a:p>
          <a:p>
            <a:pPr>
              <a:lnSpc>
                <a:spcPct val="150000"/>
              </a:lnSpc>
            </a:pPr>
            <a:r>
              <a:rPr lang="en-GB" altLang="en-US" sz="1000" dirty="0"/>
              <a:t>t</a:t>
            </a:r>
            <a:r>
              <a:rPr lang="en-GB" altLang="en-US" sz="1000" dirty="0" smtClean="0"/>
              <a:t>he protein produced. </a:t>
            </a:r>
          </a:p>
          <a:p>
            <a:pPr>
              <a:lnSpc>
                <a:spcPct val="150000"/>
              </a:lnSpc>
            </a:pPr>
            <a:r>
              <a:rPr lang="en-GB" altLang="en-US" sz="1000" dirty="0" smtClean="0"/>
              <a:t>Sometimes these mutations can be beneficial or produce no change at all. However most of the time they are harmful = cause </a:t>
            </a:r>
            <a:r>
              <a:rPr lang="en-GB" altLang="en-US" sz="1000" b="1" dirty="0" smtClean="0">
                <a:solidFill>
                  <a:srgbClr val="FF0000"/>
                </a:solidFill>
              </a:rPr>
              <a:t>CANCER</a:t>
            </a:r>
            <a:r>
              <a:rPr lang="en-GB" altLang="en-US" sz="1000" dirty="0" smtClean="0"/>
              <a:t>. </a:t>
            </a:r>
            <a:endParaRPr lang="en-GB" altLang="en-US" sz="1000" dirty="0"/>
          </a:p>
          <a:p>
            <a:pPr>
              <a:lnSpc>
                <a:spcPct val="150000"/>
              </a:lnSpc>
            </a:pPr>
            <a:endParaRPr lang="en-GB" sz="1000" dirty="0" smtClean="0"/>
          </a:p>
        </p:txBody>
      </p:sp>
      <p:grpSp>
        <p:nvGrpSpPr>
          <p:cNvPr id="35" name="Group 27"/>
          <p:cNvGrpSpPr>
            <a:grpSpLocks/>
          </p:cNvGrpSpPr>
          <p:nvPr/>
        </p:nvGrpSpPr>
        <p:grpSpPr bwMode="auto">
          <a:xfrm>
            <a:off x="5644682" y="5270463"/>
            <a:ext cx="1120615" cy="1216669"/>
            <a:chOff x="0" y="2776"/>
            <a:chExt cx="1349" cy="1268"/>
          </a:xfrm>
        </p:grpSpPr>
        <p:grpSp>
          <p:nvGrpSpPr>
            <p:cNvPr id="36" name="Group 28"/>
            <p:cNvGrpSpPr>
              <a:grpSpLocks/>
            </p:cNvGrpSpPr>
            <p:nvPr/>
          </p:nvGrpSpPr>
          <p:grpSpPr bwMode="auto">
            <a:xfrm>
              <a:off x="0" y="2776"/>
              <a:ext cx="665" cy="608"/>
              <a:chOff x="0" y="2716"/>
              <a:chExt cx="1356" cy="1184"/>
            </a:xfrm>
          </p:grpSpPr>
          <p:sp>
            <p:nvSpPr>
              <p:cNvPr id="52" name="Freeform 29"/>
              <p:cNvSpPr>
                <a:spLocks/>
              </p:cNvSpPr>
              <p:nvPr/>
            </p:nvSpPr>
            <p:spPr bwMode="auto">
              <a:xfrm>
                <a:off x="0" y="2716"/>
                <a:ext cx="1356" cy="1184"/>
              </a:xfrm>
              <a:custGeom>
                <a:avLst/>
                <a:gdLst>
                  <a:gd name="T0" fmla="*/ 593 w 1356"/>
                  <a:gd name="T1" fmla="*/ 1160 h 1184"/>
                  <a:gd name="T2" fmla="*/ 533 w 1356"/>
                  <a:gd name="T3" fmla="*/ 1148 h 1184"/>
                  <a:gd name="T4" fmla="*/ 461 w 1356"/>
                  <a:gd name="T5" fmla="*/ 1124 h 1184"/>
                  <a:gd name="T6" fmla="*/ 425 w 1356"/>
                  <a:gd name="T7" fmla="*/ 1076 h 1184"/>
                  <a:gd name="T8" fmla="*/ 353 w 1356"/>
                  <a:gd name="T9" fmla="*/ 1028 h 1184"/>
                  <a:gd name="T10" fmla="*/ 305 w 1356"/>
                  <a:gd name="T11" fmla="*/ 980 h 1184"/>
                  <a:gd name="T12" fmla="*/ 257 w 1356"/>
                  <a:gd name="T13" fmla="*/ 932 h 1184"/>
                  <a:gd name="T14" fmla="*/ 161 w 1356"/>
                  <a:gd name="T15" fmla="*/ 848 h 1184"/>
                  <a:gd name="T16" fmla="*/ 125 w 1356"/>
                  <a:gd name="T17" fmla="*/ 824 h 1184"/>
                  <a:gd name="T18" fmla="*/ 53 w 1356"/>
                  <a:gd name="T19" fmla="*/ 680 h 1184"/>
                  <a:gd name="T20" fmla="*/ 41 w 1356"/>
                  <a:gd name="T21" fmla="*/ 644 h 1184"/>
                  <a:gd name="T22" fmla="*/ 125 w 1356"/>
                  <a:gd name="T23" fmla="*/ 188 h 1184"/>
                  <a:gd name="T24" fmla="*/ 185 w 1356"/>
                  <a:gd name="T25" fmla="*/ 140 h 1184"/>
                  <a:gd name="T26" fmla="*/ 209 w 1356"/>
                  <a:gd name="T27" fmla="*/ 104 h 1184"/>
                  <a:gd name="T28" fmla="*/ 245 w 1356"/>
                  <a:gd name="T29" fmla="*/ 92 h 1184"/>
                  <a:gd name="T30" fmla="*/ 281 w 1356"/>
                  <a:gd name="T31" fmla="*/ 68 h 1184"/>
                  <a:gd name="T32" fmla="*/ 461 w 1356"/>
                  <a:gd name="T33" fmla="*/ 44 h 1184"/>
                  <a:gd name="T34" fmla="*/ 617 w 1356"/>
                  <a:gd name="T35" fmla="*/ 8 h 1184"/>
                  <a:gd name="T36" fmla="*/ 965 w 1356"/>
                  <a:gd name="T37" fmla="*/ 20 h 1184"/>
                  <a:gd name="T38" fmla="*/ 1097 w 1356"/>
                  <a:gd name="T39" fmla="*/ 68 h 1184"/>
                  <a:gd name="T40" fmla="*/ 1169 w 1356"/>
                  <a:gd name="T41" fmla="*/ 116 h 1184"/>
                  <a:gd name="T42" fmla="*/ 1205 w 1356"/>
                  <a:gd name="T43" fmla="*/ 140 h 1184"/>
                  <a:gd name="T44" fmla="*/ 1229 w 1356"/>
                  <a:gd name="T45" fmla="*/ 176 h 1184"/>
                  <a:gd name="T46" fmla="*/ 1253 w 1356"/>
                  <a:gd name="T47" fmla="*/ 248 h 1184"/>
                  <a:gd name="T48" fmla="*/ 1289 w 1356"/>
                  <a:gd name="T49" fmla="*/ 320 h 1184"/>
                  <a:gd name="T50" fmla="*/ 1337 w 1356"/>
                  <a:gd name="T51" fmla="*/ 752 h 1184"/>
                  <a:gd name="T52" fmla="*/ 1265 w 1356"/>
                  <a:gd name="T53" fmla="*/ 980 h 1184"/>
                  <a:gd name="T54" fmla="*/ 1205 w 1356"/>
                  <a:gd name="T55" fmla="*/ 1028 h 1184"/>
                  <a:gd name="T56" fmla="*/ 1181 w 1356"/>
                  <a:gd name="T57" fmla="*/ 1064 h 1184"/>
                  <a:gd name="T58" fmla="*/ 1037 w 1356"/>
                  <a:gd name="T59" fmla="*/ 1124 h 1184"/>
                  <a:gd name="T60" fmla="*/ 965 w 1356"/>
                  <a:gd name="T61" fmla="*/ 1160 h 1184"/>
                  <a:gd name="T62" fmla="*/ 857 w 1356"/>
                  <a:gd name="T63" fmla="*/ 1184 h 1184"/>
                  <a:gd name="T64" fmla="*/ 713 w 1356"/>
                  <a:gd name="T65" fmla="*/ 1172 h 1184"/>
                  <a:gd name="T66" fmla="*/ 593 w 1356"/>
                  <a:gd name="T67" fmla="*/ 1160 h 118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356" h="1184">
                    <a:moveTo>
                      <a:pt x="593" y="1160"/>
                    </a:moveTo>
                    <a:cubicBezTo>
                      <a:pt x="573" y="1156"/>
                      <a:pt x="553" y="1153"/>
                      <a:pt x="533" y="1148"/>
                    </a:cubicBezTo>
                    <a:cubicBezTo>
                      <a:pt x="509" y="1141"/>
                      <a:pt x="461" y="1124"/>
                      <a:pt x="461" y="1124"/>
                    </a:cubicBezTo>
                    <a:cubicBezTo>
                      <a:pt x="449" y="1108"/>
                      <a:pt x="440" y="1089"/>
                      <a:pt x="425" y="1076"/>
                    </a:cubicBezTo>
                    <a:cubicBezTo>
                      <a:pt x="403" y="1057"/>
                      <a:pt x="353" y="1028"/>
                      <a:pt x="353" y="1028"/>
                    </a:cubicBezTo>
                    <a:cubicBezTo>
                      <a:pt x="321" y="932"/>
                      <a:pt x="369" y="1044"/>
                      <a:pt x="305" y="980"/>
                    </a:cubicBezTo>
                    <a:cubicBezTo>
                      <a:pt x="241" y="916"/>
                      <a:pt x="353" y="964"/>
                      <a:pt x="257" y="932"/>
                    </a:cubicBezTo>
                    <a:cubicBezTo>
                      <a:pt x="217" y="872"/>
                      <a:pt x="245" y="904"/>
                      <a:pt x="161" y="848"/>
                    </a:cubicBezTo>
                    <a:cubicBezTo>
                      <a:pt x="149" y="840"/>
                      <a:pt x="125" y="824"/>
                      <a:pt x="125" y="824"/>
                    </a:cubicBezTo>
                    <a:cubicBezTo>
                      <a:pt x="63" y="731"/>
                      <a:pt x="86" y="779"/>
                      <a:pt x="53" y="680"/>
                    </a:cubicBezTo>
                    <a:cubicBezTo>
                      <a:pt x="49" y="668"/>
                      <a:pt x="41" y="644"/>
                      <a:pt x="41" y="644"/>
                    </a:cubicBezTo>
                    <a:cubicBezTo>
                      <a:pt x="44" y="556"/>
                      <a:pt x="0" y="271"/>
                      <a:pt x="125" y="188"/>
                    </a:cubicBezTo>
                    <a:cubicBezTo>
                      <a:pt x="194" y="85"/>
                      <a:pt x="102" y="206"/>
                      <a:pt x="185" y="140"/>
                    </a:cubicBezTo>
                    <a:cubicBezTo>
                      <a:pt x="196" y="131"/>
                      <a:pt x="198" y="113"/>
                      <a:pt x="209" y="104"/>
                    </a:cubicBezTo>
                    <a:cubicBezTo>
                      <a:pt x="219" y="96"/>
                      <a:pt x="234" y="98"/>
                      <a:pt x="245" y="92"/>
                    </a:cubicBezTo>
                    <a:cubicBezTo>
                      <a:pt x="258" y="86"/>
                      <a:pt x="267" y="71"/>
                      <a:pt x="281" y="68"/>
                    </a:cubicBezTo>
                    <a:cubicBezTo>
                      <a:pt x="286" y="67"/>
                      <a:pt x="438" y="50"/>
                      <a:pt x="461" y="44"/>
                    </a:cubicBezTo>
                    <a:cubicBezTo>
                      <a:pt x="637" y="0"/>
                      <a:pt x="422" y="36"/>
                      <a:pt x="617" y="8"/>
                    </a:cubicBezTo>
                    <a:cubicBezTo>
                      <a:pt x="733" y="12"/>
                      <a:pt x="849" y="13"/>
                      <a:pt x="965" y="20"/>
                    </a:cubicBezTo>
                    <a:cubicBezTo>
                      <a:pt x="1013" y="23"/>
                      <a:pt x="1050" y="56"/>
                      <a:pt x="1097" y="68"/>
                    </a:cubicBezTo>
                    <a:cubicBezTo>
                      <a:pt x="1121" y="84"/>
                      <a:pt x="1145" y="100"/>
                      <a:pt x="1169" y="116"/>
                    </a:cubicBezTo>
                    <a:cubicBezTo>
                      <a:pt x="1181" y="124"/>
                      <a:pt x="1205" y="140"/>
                      <a:pt x="1205" y="140"/>
                    </a:cubicBezTo>
                    <a:cubicBezTo>
                      <a:pt x="1213" y="152"/>
                      <a:pt x="1223" y="163"/>
                      <a:pt x="1229" y="176"/>
                    </a:cubicBezTo>
                    <a:cubicBezTo>
                      <a:pt x="1239" y="199"/>
                      <a:pt x="1239" y="227"/>
                      <a:pt x="1253" y="248"/>
                    </a:cubicBezTo>
                    <a:cubicBezTo>
                      <a:pt x="1284" y="295"/>
                      <a:pt x="1272" y="270"/>
                      <a:pt x="1289" y="320"/>
                    </a:cubicBezTo>
                    <a:cubicBezTo>
                      <a:pt x="1296" y="490"/>
                      <a:pt x="1288" y="604"/>
                      <a:pt x="1337" y="752"/>
                    </a:cubicBezTo>
                    <a:cubicBezTo>
                      <a:pt x="1328" y="881"/>
                      <a:pt x="1356" y="919"/>
                      <a:pt x="1265" y="980"/>
                    </a:cubicBezTo>
                    <a:cubicBezTo>
                      <a:pt x="1196" y="1083"/>
                      <a:pt x="1288" y="962"/>
                      <a:pt x="1205" y="1028"/>
                    </a:cubicBezTo>
                    <a:cubicBezTo>
                      <a:pt x="1194" y="1037"/>
                      <a:pt x="1192" y="1055"/>
                      <a:pt x="1181" y="1064"/>
                    </a:cubicBezTo>
                    <a:cubicBezTo>
                      <a:pt x="1162" y="1079"/>
                      <a:pt x="1053" y="1119"/>
                      <a:pt x="1037" y="1124"/>
                    </a:cubicBezTo>
                    <a:cubicBezTo>
                      <a:pt x="947" y="1154"/>
                      <a:pt x="1058" y="1113"/>
                      <a:pt x="965" y="1160"/>
                    </a:cubicBezTo>
                    <a:cubicBezTo>
                      <a:pt x="935" y="1175"/>
                      <a:pt x="885" y="1179"/>
                      <a:pt x="857" y="1184"/>
                    </a:cubicBezTo>
                    <a:cubicBezTo>
                      <a:pt x="809" y="1180"/>
                      <a:pt x="761" y="1178"/>
                      <a:pt x="713" y="1172"/>
                    </a:cubicBezTo>
                    <a:cubicBezTo>
                      <a:pt x="660" y="1165"/>
                      <a:pt x="645" y="1143"/>
                      <a:pt x="593" y="1160"/>
                    </a:cubicBez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Freeform 30"/>
              <p:cNvSpPr>
                <a:spLocks/>
              </p:cNvSpPr>
              <p:nvPr/>
            </p:nvSpPr>
            <p:spPr bwMode="auto">
              <a:xfrm>
                <a:off x="329" y="3005"/>
                <a:ext cx="595" cy="551"/>
              </a:xfrm>
              <a:custGeom>
                <a:avLst/>
                <a:gdLst>
                  <a:gd name="T0" fmla="*/ 300 w 595"/>
                  <a:gd name="T1" fmla="*/ 547 h 551"/>
                  <a:gd name="T2" fmla="*/ 144 w 595"/>
                  <a:gd name="T3" fmla="*/ 523 h 551"/>
                  <a:gd name="T4" fmla="*/ 72 w 595"/>
                  <a:gd name="T5" fmla="*/ 475 h 551"/>
                  <a:gd name="T6" fmla="*/ 48 w 595"/>
                  <a:gd name="T7" fmla="*/ 403 h 551"/>
                  <a:gd name="T8" fmla="*/ 24 w 595"/>
                  <a:gd name="T9" fmla="*/ 367 h 551"/>
                  <a:gd name="T10" fmla="*/ 0 w 595"/>
                  <a:gd name="T11" fmla="*/ 295 h 551"/>
                  <a:gd name="T12" fmla="*/ 36 w 595"/>
                  <a:gd name="T13" fmla="*/ 115 h 551"/>
                  <a:gd name="T14" fmla="*/ 108 w 595"/>
                  <a:gd name="T15" fmla="*/ 67 h 551"/>
                  <a:gd name="T16" fmla="*/ 240 w 595"/>
                  <a:gd name="T17" fmla="*/ 7 h 551"/>
                  <a:gd name="T18" fmla="*/ 444 w 595"/>
                  <a:gd name="T19" fmla="*/ 31 h 551"/>
                  <a:gd name="T20" fmla="*/ 516 w 595"/>
                  <a:gd name="T21" fmla="*/ 79 h 551"/>
                  <a:gd name="T22" fmla="*/ 528 w 595"/>
                  <a:gd name="T23" fmla="*/ 115 h 551"/>
                  <a:gd name="T24" fmla="*/ 552 w 595"/>
                  <a:gd name="T25" fmla="*/ 151 h 551"/>
                  <a:gd name="T26" fmla="*/ 576 w 595"/>
                  <a:gd name="T27" fmla="*/ 223 h 551"/>
                  <a:gd name="T28" fmla="*/ 504 w 595"/>
                  <a:gd name="T29" fmla="*/ 451 h 551"/>
                  <a:gd name="T30" fmla="*/ 480 w 595"/>
                  <a:gd name="T31" fmla="*/ 487 h 551"/>
                  <a:gd name="T32" fmla="*/ 408 w 595"/>
                  <a:gd name="T33" fmla="*/ 511 h 551"/>
                  <a:gd name="T34" fmla="*/ 372 w 595"/>
                  <a:gd name="T35" fmla="*/ 535 h 551"/>
                  <a:gd name="T36" fmla="*/ 300 w 595"/>
                  <a:gd name="T37" fmla="*/ 547 h 5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5" h="551">
                    <a:moveTo>
                      <a:pt x="300" y="547"/>
                    </a:moveTo>
                    <a:cubicBezTo>
                      <a:pt x="296" y="546"/>
                      <a:pt x="165" y="532"/>
                      <a:pt x="144" y="523"/>
                    </a:cubicBezTo>
                    <a:cubicBezTo>
                      <a:pt x="118" y="511"/>
                      <a:pt x="72" y="475"/>
                      <a:pt x="72" y="475"/>
                    </a:cubicBezTo>
                    <a:cubicBezTo>
                      <a:pt x="64" y="451"/>
                      <a:pt x="62" y="424"/>
                      <a:pt x="48" y="403"/>
                    </a:cubicBezTo>
                    <a:cubicBezTo>
                      <a:pt x="40" y="391"/>
                      <a:pt x="30" y="380"/>
                      <a:pt x="24" y="367"/>
                    </a:cubicBezTo>
                    <a:cubicBezTo>
                      <a:pt x="14" y="344"/>
                      <a:pt x="0" y="295"/>
                      <a:pt x="0" y="295"/>
                    </a:cubicBezTo>
                    <a:cubicBezTo>
                      <a:pt x="15" y="162"/>
                      <a:pt x="1" y="221"/>
                      <a:pt x="36" y="115"/>
                    </a:cubicBezTo>
                    <a:cubicBezTo>
                      <a:pt x="45" y="88"/>
                      <a:pt x="84" y="83"/>
                      <a:pt x="108" y="67"/>
                    </a:cubicBezTo>
                    <a:cubicBezTo>
                      <a:pt x="161" y="32"/>
                      <a:pt x="178" y="19"/>
                      <a:pt x="240" y="7"/>
                    </a:cubicBezTo>
                    <a:cubicBezTo>
                      <a:pt x="308" y="12"/>
                      <a:pt x="383" y="0"/>
                      <a:pt x="444" y="31"/>
                    </a:cubicBezTo>
                    <a:cubicBezTo>
                      <a:pt x="470" y="44"/>
                      <a:pt x="516" y="79"/>
                      <a:pt x="516" y="79"/>
                    </a:cubicBezTo>
                    <a:cubicBezTo>
                      <a:pt x="520" y="91"/>
                      <a:pt x="522" y="104"/>
                      <a:pt x="528" y="115"/>
                    </a:cubicBezTo>
                    <a:cubicBezTo>
                      <a:pt x="534" y="128"/>
                      <a:pt x="546" y="138"/>
                      <a:pt x="552" y="151"/>
                    </a:cubicBezTo>
                    <a:cubicBezTo>
                      <a:pt x="562" y="174"/>
                      <a:pt x="576" y="223"/>
                      <a:pt x="576" y="223"/>
                    </a:cubicBezTo>
                    <a:cubicBezTo>
                      <a:pt x="567" y="352"/>
                      <a:pt x="595" y="390"/>
                      <a:pt x="504" y="451"/>
                    </a:cubicBezTo>
                    <a:cubicBezTo>
                      <a:pt x="496" y="463"/>
                      <a:pt x="492" y="479"/>
                      <a:pt x="480" y="487"/>
                    </a:cubicBezTo>
                    <a:cubicBezTo>
                      <a:pt x="459" y="500"/>
                      <a:pt x="432" y="503"/>
                      <a:pt x="408" y="511"/>
                    </a:cubicBezTo>
                    <a:cubicBezTo>
                      <a:pt x="394" y="516"/>
                      <a:pt x="385" y="529"/>
                      <a:pt x="372" y="535"/>
                    </a:cubicBezTo>
                    <a:cubicBezTo>
                      <a:pt x="340" y="551"/>
                      <a:pt x="334" y="547"/>
                      <a:pt x="300" y="54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" name="Freeform 31"/>
              <p:cNvSpPr>
                <a:spLocks/>
              </p:cNvSpPr>
              <p:nvPr/>
            </p:nvSpPr>
            <p:spPr bwMode="auto">
              <a:xfrm>
                <a:off x="581" y="3132"/>
                <a:ext cx="213" cy="252"/>
              </a:xfrm>
              <a:custGeom>
                <a:avLst/>
                <a:gdLst>
                  <a:gd name="T0" fmla="*/ 4495139 w 160"/>
                  <a:gd name="T1" fmla="*/ 1399 h 240"/>
                  <a:gd name="T2" fmla="*/ 1976503 w 160"/>
                  <a:gd name="T3" fmla="*/ 488 h 240"/>
                  <a:gd name="T4" fmla="*/ 1269010 w 160"/>
                  <a:gd name="T5" fmla="*/ 282 h 240"/>
                  <a:gd name="T6" fmla="*/ 196604 w 160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0" h="240">
                    <a:moveTo>
                      <a:pt x="151" y="240"/>
                    </a:moveTo>
                    <a:cubicBezTo>
                      <a:pt x="139" y="124"/>
                      <a:pt x="160" y="115"/>
                      <a:pt x="67" y="84"/>
                    </a:cubicBezTo>
                    <a:cubicBezTo>
                      <a:pt x="59" y="72"/>
                      <a:pt x="53" y="58"/>
                      <a:pt x="43" y="48"/>
                    </a:cubicBezTo>
                    <a:cubicBezTo>
                      <a:pt x="0" y="5"/>
                      <a:pt x="7" y="46"/>
                      <a:pt x="7" y="0"/>
                    </a:cubicBezTo>
                  </a:path>
                </a:pathLst>
              </a:cu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" name="Freeform 32"/>
              <p:cNvSpPr>
                <a:spLocks/>
              </p:cNvSpPr>
              <p:nvPr/>
            </p:nvSpPr>
            <p:spPr bwMode="auto">
              <a:xfrm>
                <a:off x="509" y="3300"/>
                <a:ext cx="120" cy="36"/>
              </a:xfrm>
              <a:custGeom>
                <a:avLst/>
                <a:gdLst>
                  <a:gd name="T0" fmla="*/ 0 w 120"/>
                  <a:gd name="T1" fmla="*/ 0 h 36"/>
                  <a:gd name="T2" fmla="*/ 120 w 120"/>
                  <a:gd name="T3" fmla="*/ 36 h 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0" h="36">
                    <a:moveTo>
                      <a:pt x="0" y="0"/>
                    </a:moveTo>
                    <a:cubicBezTo>
                      <a:pt x="32" y="11"/>
                      <a:pt x="82" y="36"/>
                      <a:pt x="120" y="36"/>
                    </a:cubicBezTo>
                  </a:path>
                </a:pathLst>
              </a:custGeom>
              <a:noFill/>
              <a:ln w="508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7" name="Group 33"/>
            <p:cNvGrpSpPr>
              <a:grpSpLocks/>
            </p:cNvGrpSpPr>
            <p:nvPr/>
          </p:nvGrpSpPr>
          <p:grpSpPr bwMode="auto">
            <a:xfrm>
              <a:off x="672" y="2788"/>
              <a:ext cx="665" cy="608"/>
              <a:chOff x="2208" y="2752"/>
              <a:chExt cx="1356" cy="1184"/>
            </a:xfrm>
          </p:grpSpPr>
          <p:sp>
            <p:nvSpPr>
              <p:cNvPr id="48" name="Freeform 34"/>
              <p:cNvSpPr>
                <a:spLocks/>
              </p:cNvSpPr>
              <p:nvPr/>
            </p:nvSpPr>
            <p:spPr bwMode="auto">
              <a:xfrm>
                <a:off x="2208" y="2752"/>
                <a:ext cx="1356" cy="1184"/>
              </a:xfrm>
              <a:custGeom>
                <a:avLst/>
                <a:gdLst>
                  <a:gd name="T0" fmla="*/ 593 w 1356"/>
                  <a:gd name="T1" fmla="*/ 1160 h 1184"/>
                  <a:gd name="T2" fmla="*/ 533 w 1356"/>
                  <a:gd name="T3" fmla="*/ 1148 h 1184"/>
                  <a:gd name="T4" fmla="*/ 461 w 1356"/>
                  <a:gd name="T5" fmla="*/ 1124 h 1184"/>
                  <a:gd name="T6" fmla="*/ 425 w 1356"/>
                  <a:gd name="T7" fmla="*/ 1076 h 1184"/>
                  <a:gd name="T8" fmla="*/ 353 w 1356"/>
                  <a:gd name="T9" fmla="*/ 1028 h 1184"/>
                  <a:gd name="T10" fmla="*/ 305 w 1356"/>
                  <a:gd name="T11" fmla="*/ 980 h 1184"/>
                  <a:gd name="T12" fmla="*/ 257 w 1356"/>
                  <a:gd name="T13" fmla="*/ 932 h 1184"/>
                  <a:gd name="T14" fmla="*/ 161 w 1356"/>
                  <a:gd name="T15" fmla="*/ 848 h 1184"/>
                  <a:gd name="T16" fmla="*/ 125 w 1356"/>
                  <a:gd name="T17" fmla="*/ 824 h 1184"/>
                  <a:gd name="T18" fmla="*/ 53 w 1356"/>
                  <a:gd name="T19" fmla="*/ 680 h 1184"/>
                  <a:gd name="T20" fmla="*/ 41 w 1356"/>
                  <a:gd name="T21" fmla="*/ 644 h 1184"/>
                  <a:gd name="T22" fmla="*/ 125 w 1356"/>
                  <a:gd name="T23" fmla="*/ 188 h 1184"/>
                  <a:gd name="T24" fmla="*/ 185 w 1356"/>
                  <a:gd name="T25" fmla="*/ 140 h 1184"/>
                  <a:gd name="T26" fmla="*/ 209 w 1356"/>
                  <a:gd name="T27" fmla="*/ 104 h 1184"/>
                  <a:gd name="T28" fmla="*/ 245 w 1356"/>
                  <a:gd name="T29" fmla="*/ 92 h 1184"/>
                  <a:gd name="T30" fmla="*/ 281 w 1356"/>
                  <a:gd name="T31" fmla="*/ 68 h 1184"/>
                  <a:gd name="T32" fmla="*/ 461 w 1356"/>
                  <a:gd name="T33" fmla="*/ 44 h 1184"/>
                  <a:gd name="T34" fmla="*/ 617 w 1356"/>
                  <a:gd name="T35" fmla="*/ 8 h 1184"/>
                  <a:gd name="T36" fmla="*/ 965 w 1356"/>
                  <a:gd name="T37" fmla="*/ 20 h 1184"/>
                  <a:gd name="T38" fmla="*/ 1097 w 1356"/>
                  <a:gd name="T39" fmla="*/ 68 h 1184"/>
                  <a:gd name="T40" fmla="*/ 1169 w 1356"/>
                  <a:gd name="T41" fmla="*/ 116 h 1184"/>
                  <a:gd name="T42" fmla="*/ 1205 w 1356"/>
                  <a:gd name="T43" fmla="*/ 140 h 1184"/>
                  <a:gd name="T44" fmla="*/ 1229 w 1356"/>
                  <a:gd name="T45" fmla="*/ 176 h 1184"/>
                  <a:gd name="T46" fmla="*/ 1253 w 1356"/>
                  <a:gd name="T47" fmla="*/ 248 h 1184"/>
                  <a:gd name="T48" fmla="*/ 1289 w 1356"/>
                  <a:gd name="T49" fmla="*/ 320 h 1184"/>
                  <a:gd name="T50" fmla="*/ 1337 w 1356"/>
                  <a:gd name="T51" fmla="*/ 752 h 1184"/>
                  <a:gd name="T52" fmla="*/ 1265 w 1356"/>
                  <a:gd name="T53" fmla="*/ 980 h 1184"/>
                  <a:gd name="T54" fmla="*/ 1205 w 1356"/>
                  <a:gd name="T55" fmla="*/ 1028 h 1184"/>
                  <a:gd name="T56" fmla="*/ 1181 w 1356"/>
                  <a:gd name="T57" fmla="*/ 1064 h 1184"/>
                  <a:gd name="T58" fmla="*/ 1037 w 1356"/>
                  <a:gd name="T59" fmla="*/ 1124 h 1184"/>
                  <a:gd name="T60" fmla="*/ 965 w 1356"/>
                  <a:gd name="T61" fmla="*/ 1160 h 1184"/>
                  <a:gd name="T62" fmla="*/ 857 w 1356"/>
                  <a:gd name="T63" fmla="*/ 1184 h 1184"/>
                  <a:gd name="T64" fmla="*/ 713 w 1356"/>
                  <a:gd name="T65" fmla="*/ 1172 h 1184"/>
                  <a:gd name="T66" fmla="*/ 593 w 1356"/>
                  <a:gd name="T67" fmla="*/ 1160 h 118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356" h="1184">
                    <a:moveTo>
                      <a:pt x="593" y="1160"/>
                    </a:moveTo>
                    <a:cubicBezTo>
                      <a:pt x="573" y="1156"/>
                      <a:pt x="553" y="1153"/>
                      <a:pt x="533" y="1148"/>
                    </a:cubicBezTo>
                    <a:cubicBezTo>
                      <a:pt x="509" y="1141"/>
                      <a:pt x="461" y="1124"/>
                      <a:pt x="461" y="1124"/>
                    </a:cubicBezTo>
                    <a:cubicBezTo>
                      <a:pt x="449" y="1108"/>
                      <a:pt x="440" y="1089"/>
                      <a:pt x="425" y="1076"/>
                    </a:cubicBezTo>
                    <a:cubicBezTo>
                      <a:pt x="403" y="1057"/>
                      <a:pt x="353" y="1028"/>
                      <a:pt x="353" y="1028"/>
                    </a:cubicBezTo>
                    <a:cubicBezTo>
                      <a:pt x="321" y="932"/>
                      <a:pt x="369" y="1044"/>
                      <a:pt x="305" y="980"/>
                    </a:cubicBezTo>
                    <a:cubicBezTo>
                      <a:pt x="241" y="916"/>
                      <a:pt x="353" y="964"/>
                      <a:pt x="257" y="932"/>
                    </a:cubicBezTo>
                    <a:cubicBezTo>
                      <a:pt x="217" y="872"/>
                      <a:pt x="245" y="904"/>
                      <a:pt x="161" y="848"/>
                    </a:cubicBezTo>
                    <a:cubicBezTo>
                      <a:pt x="149" y="840"/>
                      <a:pt x="125" y="824"/>
                      <a:pt x="125" y="824"/>
                    </a:cubicBezTo>
                    <a:cubicBezTo>
                      <a:pt x="63" y="731"/>
                      <a:pt x="86" y="779"/>
                      <a:pt x="53" y="680"/>
                    </a:cubicBezTo>
                    <a:cubicBezTo>
                      <a:pt x="49" y="668"/>
                      <a:pt x="41" y="644"/>
                      <a:pt x="41" y="644"/>
                    </a:cubicBezTo>
                    <a:cubicBezTo>
                      <a:pt x="44" y="556"/>
                      <a:pt x="0" y="271"/>
                      <a:pt x="125" y="188"/>
                    </a:cubicBezTo>
                    <a:cubicBezTo>
                      <a:pt x="194" y="85"/>
                      <a:pt x="102" y="206"/>
                      <a:pt x="185" y="140"/>
                    </a:cubicBezTo>
                    <a:cubicBezTo>
                      <a:pt x="196" y="131"/>
                      <a:pt x="198" y="113"/>
                      <a:pt x="209" y="104"/>
                    </a:cubicBezTo>
                    <a:cubicBezTo>
                      <a:pt x="219" y="96"/>
                      <a:pt x="234" y="98"/>
                      <a:pt x="245" y="92"/>
                    </a:cubicBezTo>
                    <a:cubicBezTo>
                      <a:pt x="258" y="86"/>
                      <a:pt x="267" y="71"/>
                      <a:pt x="281" y="68"/>
                    </a:cubicBezTo>
                    <a:cubicBezTo>
                      <a:pt x="286" y="67"/>
                      <a:pt x="438" y="50"/>
                      <a:pt x="461" y="44"/>
                    </a:cubicBezTo>
                    <a:cubicBezTo>
                      <a:pt x="637" y="0"/>
                      <a:pt x="422" y="36"/>
                      <a:pt x="617" y="8"/>
                    </a:cubicBezTo>
                    <a:cubicBezTo>
                      <a:pt x="733" y="12"/>
                      <a:pt x="849" y="13"/>
                      <a:pt x="965" y="20"/>
                    </a:cubicBezTo>
                    <a:cubicBezTo>
                      <a:pt x="1013" y="23"/>
                      <a:pt x="1050" y="56"/>
                      <a:pt x="1097" y="68"/>
                    </a:cubicBezTo>
                    <a:cubicBezTo>
                      <a:pt x="1121" y="84"/>
                      <a:pt x="1145" y="100"/>
                      <a:pt x="1169" y="116"/>
                    </a:cubicBezTo>
                    <a:cubicBezTo>
                      <a:pt x="1181" y="124"/>
                      <a:pt x="1205" y="140"/>
                      <a:pt x="1205" y="140"/>
                    </a:cubicBezTo>
                    <a:cubicBezTo>
                      <a:pt x="1213" y="152"/>
                      <a:pt x="1223" y="163"/>
                      <a:pt x="1229" y="176"/>
                    </a:cubicBezTo>
                    <a:cubicBezTo>
                      <a:pt x="1239" y="199"/>
                      <a:pt x="1239" y="227"/>
                      <a:pt x="1253" y="248"/>
                    </a:cubicBezTo>
                    <a:cubicBezTo>
                      <a:pt x="1284" y="295"/>
                      <a:pt x="1272" y="270"/>
                      <a:pt x="1289" y="320"/>
                    </a:cubicBezTo>
                    <a:cubicBezTo>
                      <a:pt x="1296" y="490"/>
                      <a:pt x="1288" y="604"/>
                      <a:pt x="1337" y="752"/>
                    </a:cubicBezTo>
                    <a:cubicBezTo>
                      <a:pt x="1328" y="881"/>
                      <a:pt x="1356" y="919"/>
                      <a:pt x="1265" y="980"/>
                    </a:cubicBezTo>
                    <a:cubicBezTo>
                      <a:pt x="1196" y="1083"/>
                      <a:pt x="1288" y="962"/>
                      <a:pt x="1205" y="1028"/>
                    </a:cubicBezTo>
                    <a:cubicBezTo>
                      <a:pt x="1194" y="1037"/>
                      <a:pt x="1192" y="1055"/>
                      <a:pt x="1181" y="1064"/>
                    </a:cubicBezTo>
                    <a:cubicBezTo>
                      <a:pt x="1162" y="1079"/>
                      <a:pt x="1053" y="1119"/>
                      <a:pt x="1037" y="1124"/>
                    </a:cubicBezTo>
                    <a:cubicBezTo>
                      <a:pt x="947" y="1154"/>
                      <a:pt x="1058" y="1113"/>
                      <a:pt x="965" y="1160"/>
                    </a:cubicBezTo>
                    <a:cubicBezTo>
                      <a:pt x="935" y="1175"/>
                      <a:pt x="885" y="1179"/>
                      <a:pt x="857" y="1184"/>
                    </a:cubicBezTo>
                    <a:cubicBezTo>
                      <a:pt x="809" y="1180"/>
                      <a:pt x="761" y="1178"/>
                      <a:pt x="713" y="1172"/>
                    </a:cubicBezTo>
                    <a:cubicBezTo>
                      <a:pt x="660" y="1165"/>
                      <a:pt x="645" y="1143"/>
                      <a:pt x="593" y="1160"/>
                    </a:cubicBez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Freeform 35"/>
              <p:cNvSpPr>
                <a:spLocks/>
              </p:cNvSpPr>
              <p:nvPr/>
            </p:nvSpPr>
            <p:spPr bwMode="auto">
              <a:xfrm>
                <a:off x="2537" y="3041"/>
                <a:ext cx="595" cy="551"/>
              </a:xfrm>
              <a:custGeom>
                <a:avLst/>
                <a:gdLst>
                  <a:gd name="T0" fmla="*/ 300 w 595"/>
                  <a:gd name="T1" fmla="*/ 547 h 551"/>
                  <a:gd name="T2" fmla="*/ 144 w 595"/>
                  <a:gd name="T3" fmla="*/ 523 h 551"/>
                  <a:gd name="T4" fmla="*/ 72 w 595"/>
                  <a:gd name="T5" fmla="*/ 475 h 551"/>
                  <a:gd name="T6" fmla="*/ 48 w 595"/>
                  <a:gd name="T7" fmla="*/ 403 h 551"/>
                  <a:gd name="T8" fmla="*/ 24 w 595"/>
                  <a:gd name="T9" fmla="*/ 367 h 551"/>
                  <a:gd name="T10" fmla="*/ 0 w 595"/>
                  <a:gd name="T11" fmla="*/ 295 h 551"/>
                  <a:gd name="T12" fmla="*/ 36 w 595"/>
                  <a:gd name="T13" fmla="*/ 115 h 551"/>
                  <a:gd name="T14" fmla="*/ 108 w 595"/>
                  <a:gd name="T15" fmla="*/ 67 h 551"/>
                  <a:gd name="T16" fmla="*/ 240 w 595"/>
                  <a:gd name="T17" fmla="*/ 7 h 551"/>
                  <a:gd name="T18" fmla="*/ 444 w 595"/>
                  <a:gd name="T19" fmla="*/ 31 h 551"/>
                  <a:gd name="T20" fmla="*/ 516 w 595"/>
                  <a:gd name="T21" fmla="*/ 79 h 551"/>
                  <a:gd name="T22" fmla="*/ 528 w 595"/>
                  <a:gd name="T23" fmla="*/ 115 h 551"/>
                  <a:gd name="T24" fmla="*/ 552 w 595"/>
                  <a:gd name="T25" fmla="*/ 151 h 551"/>
                  <a:gd name="T26" fmla="*/ 576 w 595"/>
                  <a:gd name="T27" fmla="*/ 223 h 551"/>
                  <a:gd name="T28" fmla="*/ 504 w 595"/>
                  <a:gd name="T29" fmla="*/ 451 h 551"/>
                  <a:gd name="T30" fmla="*/ 480 w 595"/>
                  <a:gd name="T31" fmla="*/ 487 h 551"/>
                  <a:gd name="T32" fmla="*/ 408 w 595"/>
                  <a:gd name="T33" fmla="*/ 511 h 551"/>
                  <a:gd name="T34" fmla="*/ 372 w 595"/>
                  <a:gd name="T35" fmla="*/ 535 h 551"/>
                  <a:gd name="T36" fmla="*/ 300 w 595"/>
                  <a:gd name="T37" fmla="*/ 547 h 5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5" h="551">
                    <a:moveTo>
                      <a:pt x="300" y="547"/>
                    </a:moveTo>
                    <a:cubicBezTo>
                      <a:pt x="296" y="546"/>
                      <a:pt x="165" y="532"/>
                      <a:pt x="144" y="523"/>
                    </a:cubicBezTo>
                    <a:cubicBezTo>
                      <a:pt x="118" y="511"/>
                      <a:pt x="72" y="475"/>
                      <a:pt x="72" y="475"/>
                    </a:cubicBezTo>
                    <a:cubicBezTo>
                      <a:pt x="64" y="451"/>
                      <a:pt x="62" y="424"/>
                      <a:pt x="48" y="403"/>
                    </a:cubicBezTo>
                    <a:cubicBezTo>
                      <a:pt x="40" y="391"/>
                      <a:pt x="30" y="380"/>
                      <a:pt x="24" y="367"/>
                    </a:cubicBezTo>
                    <a:cubicBezTo>
                      <a:pt x="14" y="344"/>
                      <a:pt x="0" y="295"/>
                      <a:pt x="0" y="295"/>
                    </a:cubicBezTo>
                    <a:cubicBezTo>
                      <a:pt x="15" y="162"/>
                      <a:pt x="1" y="221"/>
                      <a:pt x="36" y="115"/>
                    </a:cubicBezTo>
                    <a:cubicBezTo>
                      <a:pt x="45" y="88"/>
                      <a:pt x="84" y="83"/>
                      <a:pt x="108" y="67"/>
                    </a:cubicBezTo>
                    <a:cubicBezTo>
                      <a:pt x="161" y="32"/>
                      <a:pt x="178" y="19"/>
                      <a:pt x="240" y="7"/>
                    </a:cubicBezTo>
                    <a:cubicBezTo>
                      <a:pt x="308" y="12"/>
                      <a:pt x="383" y="0"/>
                      <a:pt x="444" y="31"/>
                    </a:cubicBezTo>
                    <a:cubicBezTo>
                      <a:pt x="470" y="44"/>
                      <a:pt x="516" y="79"/>
                      <a:pt x="516" y="79"/>
                    </a:cubicBezTo>
                    <a:cubicBezTo>
                      <a:pt x="520" y="91"/>
                      <a:pt x="522" y="104"/>
                      <a:pt x="528" y="115"/>
                    </a:cubicBezTo>
                    <a:cubicBezTo>
                      <a:pt x="534" y="128"/>
                      <a:pt x="546" y="138"/>
                      <a:pt x="552" y="151"/>
                    </a:cubicBezTo>
                    <a:cubicBezTo>
                      <a:pt x="562" y="174"/>
                      <a:pt x="576" y="223"/>
                      <a:pt x="576" y="223"/>
                    </a:cubicBezTo>
                    <a:cubicBezTo>
                      <a:pt x="567" y="352"/>
                      <a:pt x="595" y="390"/>
                      <a:pt x="504" y="451"/>
                    </a:cubicBezTo>
                    <a:cubicBezTo>
                      <a:pt x="496" y="463"/>
                      <a:pt x="492" y="479"/>
                      <a:pt x="480" y="487"/>
                    </a:cubicBezTo>
                    <a:cubicBezTo>
                      <a:pt x="459" y="500"/>
                      <a:pt x="432" y="503"/>
                      <a:pt x="408" y="511"/>
                    </a:cubicBezTo>
                    <a:cubicBezTo>
                      <a:pt x="394" y="516"/>
                      <a:pt x="385" y="529"/>
                      <a:pt x="372" y="535"/>
                    </a:cubicBezTo>
                    <a:cubicBezTo>
                      <a:pt x="340" y="551"/>
                      <a:pt x="334" y="547"/>
                      <a:pt x="300" y="54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Freeform 36"/>
              <p:cNvSpPr>
                <a:spLocks/>
              </p:cNvSpPr>
              <p:nvPr/>
            </p:nvSpPr>
            <p:spPr bwMode="auto">
              <a:xfrm>
                <a:off x="2722" y="3168"/>
                <a:ext cx="79" cy="312"/>
              </a:xfrm>
              <a:custGeom>
                <a:avLst/>
                <a:gdLst>
                  <a:gd name="T0" fmla="*/ 31 w 79"/>
                  <a:gd name="T1" fmla="*/ 312 h 312"/>
                  <a:gd name="T2" fmla="*/ 19 w 79"/>
                  <a:gd name="T3" fmla="*/ 84 h 312"/>
                  <a:gd name="T4" fmla="*/ 43 w 79"/>
                  <a:gd name="T5" fmla="*/ 12 h 312"/>
                  <a:gd name="T6" fmla="*/ 79 w 79"/>
                  <a:gd name="T7" fmla="*/ 0 h 3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9" h="312">
                    <a:moveTo>
                      <a:pt x="31" y="312"/>
                    </a:moveTo>
                    <a:cubicBezTo>
                      <a:pt x="23" y="232"/>
                      <a:pt x="0" y="162"/>
                      <a:pt x="19" y="84"/>
                    </a:cubicBezTo>
                    <a:cubicBezTo>
                      <a:pt x="25" y="59"/>
                      <a:pt x="19" y="20"/>
                      <a:pt x="43" y="12"/>
                    </a:cubicBezTo>
                    <a:cubicBezTo>
                      <a:pt x="55" y="8"/>
                      <a:pt x="79" y="0"/>
                      <a:pt x="79" y="0"/>
                    </a:cubicBezTo>
                  </a:path>
                </a:pathLst>
              </a:custGeom>
              <a:noFill/>
              <a:ln w="508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Freeform 37"/>
              <p:cNvSpPr>
                <a:spLocks/>
              </p:cNvSpPr>
              <p:nvPr/>
            </p:nvSpPr>
            <p:spPr bwMode="auto">
              <a:xfrm>
                <a:off x="2885" y="3240"/>
                <a:ext cx="60" cy="120"/>
              </a:xfrm>
              <a:custGeom>
                <a:avLst/>
                <a:gdLst>
                  <a:gd name="T0" fmla="*/ 2147483646 w 36"/>
                  <a:gd name="T1" fmla="*/ 31646423 h 84"/>
                  <a:gd name="T2" fmla="*/ 0 w 36"/>
                  <a:gd name="T3" fmla="*/ 0 h 8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" h="84">
                    <a:moveTo>
                      <a:pt x="36" y="84"/>
                    </a:moveTo>
                    <a:cubicBezTo>
                      <a:pt x="10" y="7"/>
                      <a:pt x="30" y="30"/>
                      <a:pt x="0" y="0"/>
                    </a:cubicBezTo>
                  </a:path>
                </a:pathLst>
              </a:cu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8" name="Group 38"/>
            <p:cNvGrpSpPr>
              <a:grpSpLocks/>
            </p:cNvGrpSpPr>
            <p:nvPr/>
          </p:nvGrpSpPr>
          <p:grpSpPr bwMode="auto">
            <a:xfrm>
              <a:off x="0" y="3424"/>
              <a:ext cx="665" cy="608"/>
              <a:chOff x="0" y="2716"/>
              <a:chExt cx="1356" cy="1184"/>
            </a:xfrm>
          </p:grpSpPr>
          <p:sp>
            <p:nvSpPr>
              <p:cNvPr id="44" name="Freeform 39"/>
              <p:cNvSpPr>
                <a:spLocks/>
              </p:cNvSpPr>
              <p:nvPr/>
            </p:nvSpPr>
            <p:spPr bwMode="auto">
              <a:xfrm>
                <a:off x="0" y="2716"/>
                <a:ext cx="1356" cy="1184"/>
              </a:xfrm>
              <a:custGeom>
                <a:avLst/>
                <a:gdLst>
                  <a:gd name="T0" fmla="*/ 593 w 1356"/>
                  <a:gd name="T1" fmla="*/ 1160 h 1184"/>
                  <a:gd name="T2" fmla="*/ 533 w 1356"/>
                  <a:gd name="T3" fmla="*/ 1148 h 1184"/>
                  <a:gd name="T4" fmla="*/ 461 w 1356"/>
                  <a:gd name="T5" fmla="*/ 1124 h 1184"/>
                  <a:gd name="T6" fmla="*/ 425 w 1356"/>
                  <a:gd name="T7" fmla="*/ 1076 h 1184"/>
                  <a:gd name="T8" fmla="*/ 353 w 1356"/>
                  <a:gd name="T9" fmla="*/ 1028 h 1184"/>
                  <a:gd name="T10" fmla="*/ 305 w 1356"/>
                  <a:gd name="T11" fmla="*/ 980 h 1184"/>
                  <a:gd name="T12" fmla="*/ 257 w 1356"/>
                  <a:gd name="T13" fmla="*/ 932 h 1184"/>
                  <a:gd name="T14" fmla="*/ 161 w 1356"/>
                  <a:gd name="T15" fmla="*/ 848 h 1184"/>
                  <a:gd name="T16" fmla="*/ 125 w 1356"/>
                  <a:gd name="T17" fmla="*/ 824 h 1184"/>
                  <a:gd name="T18" fmla="*/ 53 w 1356"/>
                  <a:gd name="T19" fmla="*/ 680 h 1184"/>
                  <a:gd name="T20" fmla="*/ 41 w 1356"/>
                  <a:gd name="T21" fmla="*/ 644 h 1184"/>
                  <a:gd name="T22" fmla="*/ 125 w 1356"/>
                  <a:gd name="T23" fmla="*/ 188 h 1184"/>
                  <a:gd name="T24" fmla="*/ 185 w 1356"/>
                  <a:gd name="T25" fmla="*/ 140 h 1184"/>
                  <a:gd name="T26" fmla="*/ 209 w 1356"/>
                  <a:gd name="T27" fmla="*/ 104 h 1184"/>
                  <a:gd name="T28" fmla="*/ 245 w 1356"/>
                  <a:gd name="T29" fmla="*/ 92 h 1184"/>
                  <a:gd name="T30" fmla="*/ 281 w 1356"/>
                  <a:gd name="T31" fmla="*/ 68 h 1184"/>
                  <a:gd name="T32" fmla="*/ 461 w 1356"/>
                  <a:gd name="T33" fmla="*/ 44 h 1184"/>
                  <a:gd name="T34" fmla="*/ 617 w 1356"/>
                  <a:gd name="T35" fmla="*/ 8 h 1184"/>
                  <a:gd name="T36" fmla="*/ 965 w 1356"/>
                  <a:gd name="T37" fmla="*/ 20 h 1184"/>
                  <a:gd name="T38" fmla="*/ 1097 w 1356"/>
                  <a:gd name="T39" fmla="*/ 68 h 1184"/>
                  <a:gd name="T40" fmla="*/ 1169 w 1356"/>
                  <a:gd name="T41" fmla="*/ 116 h 1184"/>
                  <a:gd name="T42" fmla="*/ 1205 w 1356"/>
                  <a:gd name="T43" fmla="*/ 140 h 1184"/>
                  <a:gd name="T44" fmla="*/ 1229 w 1356"/>
                  <a:gd name="T45" fmla="*/ 176 h 1184"/>
                  <a:gd name="T46" fmla="*/ 1253 w 1356"/>
                  <a:gd name="T47" fmla="*/ 248 h 1184"/>
                  <a:gd name="T48" fmla="*/ 1289 w 1356"/>
                  <a:gd name="T49" fmla="*/ 320 h 1184"/>
                  <a:gd name="T50" fmla="*/ 1337 w 1356"/>
                  <a:gd name="T51" fmla="*/ 752 h 1184"/>
                  <a:gd name="T52" fmla="*/ 1265 w 1356"/>
                  <a:gd name="T53" fmla="*/ 980 h 1184"/>
                  <a:gd name="T54" fmla="*/ 1205 w 1356"/>
                  <a:gd name="T55" fmla="*/ 1028 h 1184"/>
                  <a:gd name="T56" fmla="*/ 1181 w 1356"/>
                  <a:gd name="T57" fmla="*/ 1064 h 1184"/>
                  <a:gd name="T58" fmla="*/ 1037 w 1356"/>
                  <a:gd name="T59" fmla="*/ 1124 h 1184"/>
                  <a:gd name="T60" fmla="*/ 965 w 1356"/>
                  <a:gd name="T61" fmla="*/ 1160 h 1184"/>
                  <a:gd name="T62" fmla="*/ 857 w 1356"/>
                  <a:gd name="T63" fmla="*/ 1184 h 1184"/>
                  <a:gd name="T64" fmla="*/ 713 w 1356"/>
                  <a:gd name="T65" fmla="*/ 1172 h 1184"/>
                  <a:gd name="T66" fmla="*/ 593 w 1356"/>
                  <a:gd name="T67" fmla="*/ 1160 h 118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356" h="1184">
                    <a:moveTo>
                      <a:pt x="593" y="1160"/>
                    </a:moveTo>
                    <a:cubicBezTo>
                      <a:pt x="573" y="1156"/>
                      <a:pt x="553" y="1153"/>
                      <a:pt x="533" y="1148"/>
                    </a:cubicBezTo>
                    <a:cubicBezTo>
                      <a:pt x="509" y="1141"/>
                      <a:pt x="461" y="1124"/>
                      <a:pt x="461" y="1124"/>
                    </a:cubicBezTo>
                    <a:cubicBezTo>
                      <a:pt x="449" y="1108"/>
                      <a:pt x="440" y="1089"/>
                      <a:pt x="425" y="1076"/>
                    </a:cubicBezTo>
                    <a:cubicBezTo>
                      <a:pt x="403" y="1057"/>
                      <a:pt x="353" y="1028"/>
                      <a:pt x="353" y="1028"/>
                    </a:cubicBezTo>
                    <a:cubicBezTo>
                      <a:pt x="321" y="932"/>
                      <a:pt x="369" y="1044"/>
                      <a:pt x="305" y="980"/>
                    </a:cubicBezTo>
                    <a:cubicBezTo>
                      <a:pt x="241" y="916"/>
                      <a:pt x="353" y="964"/>
                      <a:pt x="257" y="932"/>
                    </a:cubicBezTo>
                    <a:cubicBezTo>
                      <a:pt x="217" y="872"/>
                      <a:pt x="245" y="904"/>
                      <a:pt x="161" y="848"/>
                    </a:cubicBezTo>
                    <a:cubicBezTo>
                      <a:pt x="149" y="840"/>
                      <a:pt x="125" y="824"/>
                      <a:pt x="125" y="824"/>
                    </a:cubicBezTo>
                    <a:cubicBezTo>
                      <a:pt x="63" y="731"/>
                      <a:pt x="86" y="779"/>
                      <a:pt x="53" y="680"/>
                    </a:cubicBezTo>
                    <a:cubicBezTo>
                      <a:pt x="49" y="668"/>
                      <a:pt x="41" y="644"/>
                      <a:pt x="41" y="644"/>
                    </a:cubicBezTo>
                    <a:cubicBezTo>
                      <a:pt x="44" y="556"/>
                      <a:pt x="0" y="271"/>
                      <a:pt x="125" y="188"/>
                    </a:cubicBezTo>
                    <a:cubicBezTo>
                      <a:pt x="194" y="85"/>
                      <a:pt x="102" y="206"/>
                      <a:pt x="185" y="140"/>
                    </a:cubicBezTo>
                    <a:cubicBezTo>
                      <a:pt x="196" y="131"/>
                      <a:pt x="198" y="113"/>
                      <a:pt x="209" y="104"/>
                    </a:cubicBezTo>
                    <a:cubicBezTo>
                      <a:pt x="219" y="96"/>
                      <a:pt x="234" y="98"/>
                      <a:pt x="245" y="92"/>
                    </a:cubicBezTo>
                    <a:cubicBezTo>
                      <a:pt x="258" y="86"/>
                      <a:pt x="267" y="71"/>
                      <a:pt x="281" y="68"/>
                    </a:cubicBezTo>
                    <a:cubicBezTo>
                      <a:pt x="286" y="67"/>
                      <a:pt x="438" y="50"/>
                      <a:pt x="461" y="44"/>
                    </a:cubicBezTo>
                    <a:cubicBezTo>
                      <a:pt x="637" y="0"/>
                      <a:pt x="422" y="36"/>
                      <a:pt x="617" y="8"/>
                    </a:cubicBezTo>
                    <a:cubicBezTo>
                      <a:pt x="733" y="12"/>
                      <a:pt x="849" y="13"/>
                      <a:pt x="965" y="20"/>
                    </a:cubicBezTo>
                    <a:cubicBezTo>
                      <a:pt x="1013" y="23"/>
                      <a:pt x="1050" y="56"/>
                      <a:pt x="1097" y="68"/>
                    </a:cubicBezTo>
                    <a:cubicBezTo>
                      <a:pt x="1121" y="84"/>
                      <a:pt x="1145" y="100"/>
                      <a:pt x="1169" y="116"/>
                    </a:cubicBezTo>
                    <a:cubicBezTo>
                      <a:pt x="1181" y="124"/>
                      <a:pt x="1205" y="140"/>
                      <a:pt x="1205" y="140"/>
                    </a:cubicBezTo>
                    <a:cubicBezTo>
                      <a:pt x="1213" y="152"/>
                      <a:pt x="1223" y="163"/>
                      <a:pt x="1229" y="176"/>
                    </a:cubicBezTo>
                    <a:cubicBezTo>
                      <a:pt x="1239" y="199"/>
                      <a:pt x="1239" y="227"/>
                      <a:pt x="1253" y="248"/>
                    </a:cubicBezTo>
                    <a:cubicBezTo>
                      <a:pt x="1284" y="295"/>
                      <a:pt x="1272" y="270"/>
                      <a:pt x="1289" y="320"/>
                    </a:cubicBezTo>
                    <a:cubicBezTo>
                      <a:pt x="1296" y="490"/>
                      <a:pt x="1288" y="604"/>
                      <a:pt x="1337" y="752"/>
                    </a:cubicBezTo>
                    <a:cubicBezTo>
                      <a:pt x="1328" y="881"/>
                      <a:pt x="1356" y="919"/>
                      <a:pt x="1265" y="980"/>
                    </a:cubicBezTo>
                    <a:cubicBezTo>
                      <a:pt x="1196" y="1083"/>
                      <a:pt x="1288" y="962"/>
                      <a:pt x="1205" y="1028"/>
                    </a:cubicBezTo>
                    <a:cubicBezTo>
                      <a:pt x="1194" y="1037"/>
                      <a:pt x="1192" y="1055"/>
                      <a:pt x="1181" y="1064"/>
                    </a:cubicBezTo>
                    <a:cubicBezTo>
                      <a:pt x="1162" y="1079"/>
                      <a:pt x="1053" y="1119"/>
                      <a:pt x="1037" y="1124"/>
                    </a:cubicBezTo>
                    <a:cubicBezTo>
                      <a:pt x="947" y="1154"/>
                      <a:pt x="1058" y="1113"/>
                      <a:pt x="965" y="1160"/>
                    </a:cubicBezTo>
                    <a:cubicBezTo>
                      <a:pt x="935" y="1175"/>
                      <a:pt x="885" y="1179"/>
                      <a:pt x="857" y="1184"/>
                    </a:cubicBezTo>
                    <a:cubicBezTo>
                      <a:pt x="809" y="1180"/>
                      <a:pt x="761" y="1178"/>
                      <a:pt x="713" y="1172"/>
                    </a:cubicBezTo>
                    <a:cubicBezTo>
                      <a:pt x="660" y="1165"/>
                      <a:pt x="645" y="1143"/>
                      <a:pt x="593" y="1160"/>
                    </a:cubicBez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Freeform 40"/>
              <p:cNvSpPr>
                <a:spLocks/>
              </p:cNvSpPr>
              <p:nvPr/>
            </p:nvSpPr>
            <p:spPr bwMode="auto">
              <a:xfrm>
                <a:off x="329" y="3005"/>
                <a:ext cx="595" cy="551"/>
              </a:xfrm>
              <a:custGeom>
                <a:avLst/>
                <a:gdLst>
                  <a:gd name="T0" fmla="*/ 300 w 595"/>
                  <a:gd name="T1" fmla="*/ 547 h 551"/>
                  <a:gd name="T2" fmla="*/ 144 w 595"/>
                  <a:gd name="T3" fmla="*/ 523 h 551"/>
                  <a:gd name="T4" fmla="*/ 72 w 595"/>
                  <a:gd name="T5" fmla="*/ 475 h 551"/>
                  <a:gd name="T6" fmla="*/ 48 w 595"/>
                  <a:gd name="T7" fmla="*/ 403 h 551"/>
                  <a:gd name="T8" fmla="*/ 24 w 595"/>
                  <a:gd name="T9" fmla="*/ 367 h 551"/>
                  <a:gd name="T10" fmla="*/ 0 w 595"/>
                  <a:gd name="T11" fmla="*/ 295 h 551"/>
                  <a:gd name="T12" fmla="*/ 36 w 595"/>
                  <a:gd name="T13" fmla="*/ 115 h 551"/>
                  <a:gd name="T14" fmla="*/ 108 w 595"/>
                  <a:gd name="T15" fmla="*/ 67 h 551"/>
                  <a:gd name="T16" fmla="*/ 240 w 595"/>
                  <a:gd name="T17" fmla="*/ 7 h 551"/>
                  <a:gd name="T18" fmla="*/ 444 w 595"/>
                  <a:gd name="T19" fmla="*/ 31 h 551"/>
                  <a:gd name="T20" fmla="*/ 516 w 595"/>
                  <a:gd name="T21" fmla="*/ 79 h 551"/>
                  <a:gd name="T22" fmla="*/ 528 w 595"/>
                  <a:gd name="T23" fmla="*/ 115 h 551"/>
                  <a:gd name="T24" fmla="*/ 552 w 595"/>
                  <a:gd name="T25" fmla="*/ 151 h 551"/>
                  <a:gd name="T26" fmla="*/ 576 w 595"/>
                  <a:gd name="T27" fmla="*/ 223 h 551"/>
                  <a:gd name="T28" fmla="*/ 504 w 595"/>
                  <a:gd name="T29" fmla="*/ 451 h 551"/>
                  <a:gd name="T30" fmla="*/ 480 w 595"/>
                  <a:gd name="T31" fmla="*/ 487 h 551"/>
                  <a:gd name="T32" fmla="*/ 408 w 595"/>
                  <a:gd name="T33" fmla="*/ 511 h 551"/>
                  <a:gd name="T34" fmla="*/ 372 w 595"/>
                  <a:gd name="T35" fmla="*/ 535 h 551"/>
                  <a:gd name="T36" fmla="*/ 300 w 595"/>
                  <a:gd name="T37" fmla="*/ 547 h 5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5" h="551">
                    <a:moveTo>
                      <a:pt x="300" y="547"/>
                    </a:moveTo>
                    <a:cubicBezTo>
                      <a:pt x="296" y="546"/>
                      <a:pt x="165" y="532"/>
                      <a:pt x="144" y="523"/>
                    </a:cubicBezTo>
                    <a:cubicBezTo>
                      <a:pt x="118" y="511"/>
                      <a:pt x="72" y="475"/>
                      <a:pt x="72" y="475"/>
                    </a:cubicBezTo>
                    <a:cubicBezTo>
                      <a:pt x="64" y="451"/>
                      <a:pt x="62" y="424"/>
                      <a:pt x="48" y="403"/>
                    </a:cubicBezTo>
                    <a:cubicBezTo>
                      <a:pt x="40" y="391"/>
                      <a:pt x="30" y="380"/>
                      <a:pt x="24" y="367"/>
                    </a:cubicBezTo>
                    <a:cubicBezTo>
                      <a:pt x="14" y="344"/>
                      <a:pt x="0" y="295"/>
                      <a:pt x="0" y="295"/>
                    </a:cubicBezTo>
                    <a:cubicBezTo>
                      <a:pt x="15" y="162"/>
                      <a:pt x="1" y="221"/>
                      <a:pt x="36" y="115"/>
                    </a:cubicBezTo>
                    <a:cubicBezTo>
                      <a:pt x="45" y="88"/>
                      <a:pt x="84" y="83"/>
                      <a:pt x="108" y="67"/>
                    </a:cubicBezTo>
                    <a:cubicBezTo>
                      <a:pt x="161" y="32"/>
                      <a:pt x="178" y="19"/>
                      <a:pt x="240" y="7"/>
                    </a:cubicBezTo>
                    <a:cubicBezTo>
                      <a:pt x="308" y="12"/>
                      <a:pt x="383" y="0"/>
                      <a:pt x="444" y="31"/>
                    </a:cubicBezTo>
                    <a:cubicBezTo>
                      <a:pt x="470" y="44"/>
                      <a:pt x="516" y="79"/>
                      <a:pt x="516" y="79"/>
                    </a:cubicBezTo>
                    <a:cubicBezTo>
                      <a:pt x="520" y="91"/>
                      <a:pt x="522" y="104"/>
                      <a:pt x="528" y="115"/>
                    </a:cubicBezTo>
                    <a:cubicBezTo>
                      <a:pt x="534" y="128"/>
                      <a:pt x="546" y="138"/>
                      <a:pt x="552" y="151"/>
                    </a:cubicBezTo>
                    <a:cubicBezTo>
                      <a:pt x="562" y="174"/>
                      <a:pt x="576" y="223"/>
                      <a:pt x="576" y="223"/>
                    </a:cubicBezTo>
                    <a:cubicBezTo>
                      <a:pt x="567" y="352"/>
                      <a:pt x="595" y="390"/>
                      <a:pt x="504" y="451"/>
                    </a:cubicBezTo>
                    <a:cubicBezTo>
                      <a:pt x="496" y="463"/>
                      <a:pt x="492" y="479"/>
                      <a:pt x="480" y="487"/>
                    </a:cubicBezTo>
                    <a:cubicBezTo>
                      <a:pt x="459" y="500"/>
                      <a:pt x="432" y="503"/>
                      <a:pt x="408" y="511"/>
                    </a:cubicBezTo>
                    <a:cubicBezTo>
                      <a:pt x="394" y="516"/>
                      <a:pt x="385" y="529"/>
                      <a:pt x="372" y="535"/>
                    </a:cubicBezTo>
                    <a:cubicBezTo>
                      <a:pt x="340" y="551"/>
                      <a:pt x="334" y="547"/>
                      <a:pt x="300" y="54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41"/>
              <p:cNvSpPr>
                <a:spLocks/>
              </p:cNvSpPr>
              <p:nvPr/>
            </p:nvSpPr>
            <p:spPr bwMode="auto">
              <a:xfrm>
                <a:off x="581" y="3132"/>
                <a:ext cx="213" cy="252"/>
              </a:xfrm>
              <a:custGeom>
                <a:avLst/>
                <a:gdLst>
                  <a:gd name="T0" fmla="*/ 4495139 w 160"/>
                  <a:gd name="T1" fmla="*/ 1399 h 240"/>
                  <a:gd name="T2" fmla="*/ 1976503 w 160"/>
                  <a:gd name="T3" fmla="*/ 488 h 240"/>
                  <a:gd name="T4" fmla="*/ 1269010 w 160"/>
                  <a:gd name="T5" fmla="*/ 282 h 240"/>
                  <a:gd name="T6" fmla="*/ 196604 w 160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0" h="240">
                    <a:moveTo>
                      <a:pt x="151" y="240"/>
                    </a:moveTo>
                    <a:cubicBezTo>
                      <a:pt x="139" y="124"/>
                      <a:pt x="160" y="115"/>
                      <a:pt x="67" y="84"/>
                    </a:cubicBezTo>
                    <a:cubicBezTo>
                      <a:pt x="59" y="72"/>
                      <a:pt x="53" y="58"/>
                      <a:pt x="43" y="48"/>
                    </a:cubicBezTo>
                    <a:cubicBezTo>
                      <a:pt x="0" y="5"/>
                      <a:pt x="7" y="46"/>
                      <a:pt x="7" y="0"/>
                    </a:cubicBezTo>
                  </a:path>
                </a:pathLst>
              </a:cu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42"/>
              <p:cNvSpPr>
                <a:spLocks/>
              </p:cNvSpPr>
              <p:nvPr/>
            </p:nvSpPr>
            <p:spPr bwMode="auto">
              <a:xfrm>
                <a:off x="509" y="3300"/>
                <a:ext cx="120" cy="36"/>
              </a:xfrm>
              <a:custGeom>
                <a:avLst/>
                <a:gdLst>
                  <a:gd name="T0" fmla="*/ 0 w 120"/>
                  <a:gd name="T1" fmla="*/ 0 h 36"/>
                  <a:gd name="T2" fmla="*/ 120 w 120"/>
                  <a:gd name="T3" fmla="*/ 36 h 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0" h="36">
                    <a:moveTo>
                      <a:pt x="0" y="0"/>
                    </a:moveTo>
                    <a:cubicBezTo>
                      <a:pt x="32" y="11"/>
                      <a:pt x="82" y="36"/>
                      <a:pt x="120" y="36"/>
                    </a:cubicBezTo>
                  </a:path>
                </a:pathLst>
              </a:custGeom>
              <a:noFill/>
              <a:ln w="508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9" name="Group 43"/>
            <p:cNvGrpSpPr>
              <a:grpSpLocks/>
            </p:cNvGrpSpPr>
            <p:nvPr/>
          </p:nvGrpSpPr>
          <p:grpSpPr bwMode="auto">
            <a:xfrm>
              <a:off x="684" y="3436"/>
              <a:ext cx="665" cy="608"/>
              <a:chOff x="2208" y="2752"/>
              <a:chExt cx="1356" cy="1184"/>
            </a:xfrm>
          </p:grpSpPr>
          <p:sp>
            <p:nvSpPr>
              <p:cNvPr id="40" name="Freeform 44"/>
              <p:cNvSpPr>
                <a:spLocks/>
              </p:cNvSpPr>
              <p:nvPr/>
            </p:nvSpPr>
            <p:spPr bwMode="auto">
              <a:xfrm>
                <a:off x="2208" y="2752"/>
                <a:ext cx="1356" cy="1184"/>
              </a:xfrm>
              <a:custGeom>
                <a:avLst/>
                <a:gdLst>
                  <a:gd name="T0" fmla="*/ 593 w 1356"/>
                  <a:gd name="T1" fmla="*/ 1160 h 1184"/>
                  <a:gd name="T2" fmla="*/ 533 w 1356"/>
                  <a:gd name="T3" fmla="*/ 1148 h 1184"/>
                  <a:gd name="T4" fmla="*/ 461 w 1356"/>
                  <a:gd name="T5" fmla="*/ 1124 h 1184"/>
                  <a:gd name="T6" fmla="*/ 425 w 1356"/>
                  <a:gd name="T7" fmla="*/ 1076 h 1184"/>
                  <a:gd name="T8" fmla="*/ 353 w 1356"/>
                  <a:gd name="T9" fmla="*/ 1028 h 1184"/>
                  <a:gd name="T10" fmla="*/ 305 w 1356"/>
                  <a:gd name="T11" fmla="*/ 980 h 1184"/>
                  <a:gd name="T12" fmla="*/ 257 w 1356"/>
                  <a:gd name="T13" fmla="*/ 932 h 1184"/>
                  <a:gd name="T14" fmla="*/ 161 w 1356"/>
                  <a:gd name="T15" fmla="*/ 848 h 1184"/>
                  <a:gd name="T16" fmla="*/ 125 w 1356"/>
                  <a:gd name="T17" fmla="*/ 824 h 1184"/>
                  <a:gd name="T18" fmla="*/ 53 w 1356"/>
                  <a:gd name="T19" fmla="*/ 680 h 1184"/>
                  <a:gd name="T20" fmla="*/ 41 w 1356"/>
                  <a:gd name="T21" fmla="*/ 644 h 1184"/>
                  <a:gd name="T22" fmla="*/ 125 w 1356"/>
                  <a:gd name="T23" fmla="*/ 188 h 1184"/>
                  <a:gd name="T24" fmla="*/ 185 w 1356"/>
                  <a:gd name="T25" fmla="*/ 140 h 1184"/>
                  <a:gd name="T26" fmla="*/ 209 w 1356"/>
                  <a:gd name="T27" fmla="*/ 104 h 1184"/>
                  <a:gd name="T28" fmla="*/ 245 w 1356"/>
                  <a:gd name="T29" fmla="*/ 92 h 1184"/>
                  <a:gd name="T30" fmla="*/ 281 w 1356"/>
                  <a:gd name="T31" fmla="*/ 68 h 1184"/>
                  <a:gd name="T32" fmla="*/ 461 w 1356"/>
                  <a:gd name="T33" fmla="*/ 44 h 1184"/>
                  <a:gd name="T34" fmla="*/ 617 w 1356"/>
                  <a:gd name="T35" fmla="*/ 8 h 1184"/>
                  <a:gd name="T36" fmla="*/ 965 w 1356"/>
                  <a:gd name="T37" fmla="*/ 20 h 1184"/>
                  <a:gd name="T38" fmla="*/ 1097 w 1356"/>
                  <a:gd name="T39" fmla="*/ 68 h 1184"/>
                  <a:gd name="T40" fmla="*/ 1169 w 1356"/>
                  <a:gd name="T41" fmla="*/ 116 h 1184"/>
                  <a:gd name="T42" fmla="*/ 1205 w 1356"/>
                  <a:gd name="T43" fmla="*/ 140 h 1184"/>
                  <a:gd name="T44" fmla="*/ 1229 w 1356"/>
                  <a:gd name="T45" fmla="*/ 176 h 1184"/>
                  <a:gd name="T46" fmla="*/ 1253 w 1356"/>
                  <a:gd name="T47" fmla="*/ 248 h 1184"/>
                  <a:gd name="T48" fmla="*/ 1289 w 1356"/>
                  <a:gd name="T49" fmla="*/ 320 h 1184"/>
                  <a:gd name="T50" fmla="*/ 1337 w 1356"/>
                  <a:gd name="T51" fmla="*/ 752 h 1184"/>
                  <a:gd name="T52" fmla="*/ 1265 w 1356"/>
                  <a:gd name="T53" fmla="*/ 980 h 1184"/>
                  <a:gd name="T54" fmla="*/ 1205 w 1356"/>
                  <a:gd name="T55" fmla="*/ 1028 h 1184"/>
                  <a:gd name="T56" fmla="*/ 1181 w 1356"/>
                  <a:gd name="T57" fmla="*/ 1064 h 1184"/>
                  <a:gd name="T58" fmla="*/ 1037 w 1356"/>
                  <a:gd name="T59" fmla="*/ 1124 h 1184"/>
                  <a:gd name="T60" fmla="*/ 965 w 1356"/>
                  <a:gd name="T61" fmla="*/ 1160 h 1184"/>
                  <a:gd name="T62" fmla="*/ 857 w 1356"/>
                  <a:gd name="T63" fmla="*/ 1184 h 1184"/>
                  <a:gd name="T64" fmla="*/ 713 w 1356"/>
                  <a:gd name="T65" fmla="*/ 1172 h 1184"/>
                  <a:gd name="T66" fmla="*/ 593 w 1356"/>
                  <a:gd name="T67" fmla="*/ 1160 h 118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356" h="1184">
                    <a:moveTo>
                      <a:pt x="593" y="1160"/>
                    </a:moveTo>
                    <a:cubicBezTo>
                      <a:pt x="573" y="1156"/>
                      <a:pt x="553" y="1153"/>
                      <a:pt x="533" y="1148"/>
                    </a:cubicBezTo>
                    <a:cubicBezTo>
                      <a:pt x="509" y="1141"/>
                      <a:pt x="461" y="1124"/>
                      <a:pt x="461" y="1124"/>
                    </a:cubicBezTo>
                    <a:cubicBezTo>
                      <a:pt x="449" y="1108"/>
                      <a:pt x="440" y="1089"/>
                      <a:pt x="425" y="1076"/>
                    </a:cubicBezTo>
                    <a:cubicBezTo>
                      <a:pt x="403" y="1057"/>
                      <a:pt x="353" y="1028"/>
                      <a:pt x="353" y="1028"/>
                    </a:cubicBezTo>
                    <a:cubicBezTo>
                      <a:pt x="321" y="932"/>
                      <a:pt x="369" y="1044"/>
                      <a:pt x="305" y="980"/>
                    </a:cubicBezTo>
                    <a:cubicBezTo>
                      <a:pt x="241" y="916"/>
                      <a:pt x="353" y="964"/>
                      <a:pt x="257" y="932"/>
                    </a:cubicBezTo>
                    <a:cubicBezTo>
                      <a:pt x="217" y="872"/>
                      <a:pt x="245" y="904"/>
                      <a:pt x="161" y="848"/>
                    </a:cubicBezTo>
                    <a:cubicBezTo>
                      <a:pt x="149" y="840"/>
                      <a:pt x="125" y="824"/>
                      <a:pt x="125" y="824"/>
                    </a:cubicBezTo>
                    <a:cubicBezTo>
                      <a:pt x="63" y="731"/>
                      <a:pt x="86" y="779"/>
                      <a:pt x="53" y="680"/>
                    </a:cubicBezTo>
                    <a:cubicBezTo>
                      <a:pt x="49" y="668"/>
                      <a:pt x="41" y="644"/>
                      <a:pt x="41" y="644"/>
                    </a:cubicBezTo>
                    <a:cubicBezTo>
                      <a:pt x="44" y="556"/>
                      <a:pt x="0" y="271"/>
                      <a:pt x="125" y="188"/>
                    </a:cubicBezTo>
                    <a:cubicBezTo>
                      <a:pt x="194" y="85"/>
                      <a:pt x="102" y="206"/>
                      <a:pt x="185" y="140"/>
                    </a:cubicBezTo>
                    <a:cubicBezTo>
                      <a:pt x="196" y="131"/>
                      <a:pt x="198" y="113"/>
                      <a:pt x="209" y="104"/>
                    </a:cubicBezTo>
                    <a:cubicBezTo>
                      <a:pt x="219" y="96"/>
                      <a:pt x="234" y="98"/>
                      <a:pt x="245" y="92"/>
                    </a:cubicBezTo>
                    <a:cubicBezTo>
                      <a:pt x="258" y="86"/>
                      <a:pt x="267" y="71"/>
                      <a:pt x="281" y="68"/>
                    </a:cubicBezTo>
                    <a:cubicBezTo>
                      <a:pt x="286" y="67"/>
                      <a:pt x="438" y="50"/>
                      <a:pt x="461" y="44"/>
                    </a:cubicBezTo>
                    <a:cubicBezTo>
                      <a:pt x="637" y="0"/>
                      <a:pt x="422" y="36"/>
                      <a:pt x="617" y="8"/>
                    </a:cubicBezTo>
                    <a:cubicBezTo>
                      <a:pt x="733" y="12"/>
                      <a:pt x="849" y="13"/>
                      <a:pt x="965" y="20"/>
                    </a:cubicBezTo>
                    <a:cubicBezTo>
                      <a:pt x="1013" y="23"/>
                      <a:pt x="1050" y="56"/>
                      <a:pt x="1097" y="68"/>
                    </a:cubicBezTo>
                    <a:cubicBezTo>
                      <a:pt x="1121" y="84"/>
                      <a:pt x="1145" y="100"/>
                      <a:pt x="1169" y="116"/>
                    </a:cubicBezTo>
                    <a:cubicBezTo>
                      <a:pt x="1181" y="124"/>
                      <a:pt x="1205" y="140"/>
                      <a:pt x="1205" y="140"/>
                    </a:cubicBezTo>
                    <a:cubicBezTo>
                      <a:pt x="1213" y="152"/>
                      <a:pt x="1223" y="163"/>
                      <a:pt x="1229" y="176"/>
                    </a:cubicBezTo>
                    <a:cubicBezTo>
                      <a:pt x="1239" y="199"/>
                      <a:pt x="1239" y="227"/>
                      <a:pt x="1253" y="248"/>
                    </a:cubicBezTo>
                    <a:cubicBezTo>
                      <a:pt x="1284" y="295"/>
                      <a:pt x="1272" y="270"/>
                      <a:pt x="1289" y="320"/>
                    </a:cubicBezTo>
                    <a:cubicBezTo>
                      <a:pt x="1296" y="490"/>
                      <a:pt x="1288" y="604"/>
                      <a:pt x="1337" y="752"/>
                    </a:cubicBezTo>
                    <a:cubicBezTo>
                      <a:pt x="1328" y="881"/>
                      <a:pt x="1356" y="919"/>
                      <a:pt x="1265" y="980"/>
                    </a:cubicBezTo>
                    <a:cubicBezTo>
                      <a:pt x="1196" y="1083"/>
                      <a:pt x="1288" y="962"/>
                      <a:pt x="1205" y="1028"/>
                    </a:cubicBezTo>
                    <a:cubicBezTo>
                      <a:pt x="1194" y="1037"/>
                      <a:pt x="1192" y="1055"/>
                      <a:pt x="1181" y="1064"/>
                    </a:cubicBezTo>
                    <a:cubicBezTo>
                      <a:pt x="1162" y="1079"/>
                      <a:pt x="1053" y="1119"/>
                      <a:pt x="1037" y="1124"/>
                    </a:cubicBezTo>
                    <a:cubicBezTo>
                      <a:pt x="947" y="1154"/>
                      <a:pt x="1058" y="1113"/>
                      <a:pt x="965" y="1160"/>
                    </a:cubicBezTo>
                    <a:cubicBezTo>
                      <a:pt x="935" y="1175"/>
                      <a:pt x="885" y="1179"/>
                      <a:pt x="857" y="1184"/>
                    </a:cubicBezTo>
                    <a:cubicBezTo>
                      <a:pt x="809" y="1180"/>
                      <a:pt x="761" y="1178"/>
                      <a:pt x="713" y="1172"/>
                    </a:cubicBezTo>
                    <a:cubicBezTo>
                      <a:pt x="660" y="1165"/>
                      <a:pt x="645" y="1143"/>
                      <a:pt x="593" y="1160"/>
                    </a:cubicBez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Freeform 45"/>
              <p:cNvSpPr>
                <a:spLocks/>
              </p:cNvSpPr>
              <p:nvPr/>
            </p:nvSpPr>
            <p:spPr bwMode="auto">
              <a:xfrm>
                <a:off x="2537" y="3041"/>
                <a:ext cx="595" cy="551"/>
              </a:xfrm>
              <a:custGeom>
                <a:avLst/>
                <a:gdLst>
                  <a:gd name="T0" fmla="*/ 300 w 595"/>
                  <a:gd name="T1" fmla="*/ 547 h 551"/>
                  <a:gd name="T2" fmla="*/ 144 w 595"/>
                  <a:gd name="T3" fmla="*/ 523 h 551"/>
                  <a:gd name="T4" fmla="*/ 72 w 595"/>
                  <a:gd name="T5" fmla="*/ 475 h 551"/>
                  <a:gd name="T6" fmla="*/ 48 w 595"/>
                  <a:gd name="T7" fmla="*/ 403 h 551"/>
                  <a:gd name="T8" fmla="*/ 24 w 595"/>
                  <a:gd name="T9" fmla="*/ 367 h 551"/>
                  <a:gd name="T10" fmla="*/ 0 w 595"/>
                  <a:gd name="T11" fmla="*/ 295 h 551"/>
                  <a:gd name="T12" fmla="*/ 36 w 595"/>
                  <a:gd name="T13" fmla="*/ 115 h 551"/>
                  <a:gd name="T14" fmla="*/ 108 w 595"/>
                  <a:gd name="T15" fmla="*/ 67 h 551"/>
                  <a:gd name="T16" fmla="*/ 240 w 595"/>
                  <a:gd name="T17" fmla="*/ 7 h 551"/>
                  <a:gd name="T18" fmla="*/ 444 w 595"/>
                  <a:gd name="T19" fmla="*/ 31 h 551"/>
                  <a:gd name="T20" fmla="*/ 516 w 595"/>
                  <a:gd name="T21" fmla="*/ 79 h 551"/>
                  <a:gd name="T22" fmla="*/ 528 w 595"/>
                  <a:gd name="T23" fmla="*/ 115 h 551"/>
                  <a:gd name="T24" fmla="*/ 552 w 595"/>
                  <a:gd name="T25" fmla="*/ 151 h 551"/>
                  <a:gd name="T26" fmla="*/ 576 w 595"/>
                  <a:gd name="T27" fmla="*/ 223 h 551"/>
                  <a:gd name="T28" fmla="*/ 504 w 595"/>
                  <a:gd name="T29" fmla="*/ 451 h 551"/>
                  <a:gd name="T30" fmla="*/ 480 w 595"/>
                  <a:gd name="T31" fmla="*/ 487 h 551"/>
                  <a:gd name="T32" fmla="*/ 408 w 595"/>
                  <a:gd name="T33" fmla="*/ 511 h 551"/>
                  <a:gd name="T34" fmla="*/ 372 w 595"/>
                  <a:gd name="T35" fmla="*/ 535 h 551"/>
                  <a:gd name="T36" fmla="*/ 300 w 595"/>
                  <a:gd name="T37" fmla="*/ 547 h 5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5" h="551">
                    <a:moveTo>
                      <a:pt x="300" y="547"/>
                    </a:moveTo>
                    <a:cubicBezTo>
                      <a:pt x="296" y="546"/>
                      <a:pt x="165" y="532"/>
                      <a:pt x="144" y="523"/>
                    </a:cubicBezTo>
                    <a:cubicBezTo>
                      <a:pt x="118" y="511"/>
                      <a:pt x="72" y="475"/>
                      <a:pt x="72" y="475"/>
                    </a:cubicBezTo>
                    <a:cubicBezTo>
                      <a:pt x="64" y="451"/>
                      <a:pt x="62" y="424"/>
                      <a:pt x="48" y="403"/>
                    </a:cubicBezTo>
                    <a:cubicBezTo>
                      <a:pt x="40" y="391"/>
                      <a:pt x="30" y="380"/>
                      <a:pt x="24" y="367"/>
                    </a:cubicBezTo>
                    <a:cubicBezTo>
                      <a:pt x="14" y="344"/>
                      <a:pt x="0" y="295"/>
                      <a:pt x="0" y="295"/>
                    </a:cubicBezTo>
                    <a:cubicBezTo>
                      <a:pt x="15" y="162"/>
                      <a:pt x="1" y="221"/>
                      <a:pt x="36" y="115"/>
                    </a:cubicBezTo>
                    <a:cubicBezTo>
                      <a:pt x="45" y="88"/>
                      <a:pt x="84" y="83"/>
                      <a:pt x="108" y="67"/>
                    </a:cubicBezTo>
                    <a:cubicBezTo>
                      <a:pt x="161" y="32"/>
                      <a:pt x="178" y="19"/>
                      <a:pt x="240" y="7"/>
                    </a:cubicBezTo>
                    <a:cubicBezTo>
                      <a:pt x="308" y="12"/>
                      <a:pt x="383" y="0"/>
                      <a:pt x="444" y="31"/>
                    </a:cubicBezTo>
                    <a:cubicBezTo>
                      <a:pt x="470" y="44"/>
                      <a:pt x="516" y="79"/>
                      <a:pt x="516" y="79"/>
                    </a:cubicBezTo>
                    <a:cubicBezTo>
                      <a:pt x="520" y="91"/>
                      <a:pt x="522" y="104"/>
                      <a:pt x="528" y="115"/>
                    </a:cubicBezTo>
                    <a:cubicBezTo>
                      <a:pt x="534" y="128"/>
                      <a:pt x="546" y="138"/>
                      <a:pt x="552" y="151"/>
                    </a:cubicBezTo>
                    <a:cubicBezTo>
                      <a:pt x="562" y="174"/>
                      <a:pt x="576" y="223"/>
                      <a:pt x="576" y="223"/>
                    </a:cubicBezTo>
                    <a:cubicBezTo>
                      <a:pt x="567" y="352"/>
                      <a:pt x="595" y="390"/>
                      <a:pt x="504" y="451"/>
                    </a:cubicBezTo>
                    <a:cubicBezTo>
                      <a:pt x="496" y="463"/>
                      <a:pt x="492" y="479"/>
                      <a:pt x="480" y="487"/>
                    </a:cubicBezTo>
                    <a:cubicBezTo>
                      <a:pt x="459" y="500"/>
                      <a:pt x="432" y="503"/>
                      <a:pt x="408" y="511"/>
                    </a:cubicBezTo>
                    <a:cubicBezTo>
                      <a:pt x="394" y="516"/>
                      <a:pt x="385" y="529"/>
                      <a:pt x="372" y="535"/>
                    </a:cubicBezTo>
                    <a:cubicBezTo>
                      <a:pt x="340" y="551"/>
                      <a:pt x="334" y="547"/>
                      <a:pt x="300" y="54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46"/>
              <p:cNvSpPr>
                <a:spLocks/>
              </p:cNvSpPr>
              <p:nvPr/>
            </p:nvSpPr>
            <p:spPr bwMode="auto">
              <a:xfrm>
                <a:off x="2722" y="3168"/>
                <a:ext cx="79" cy="312"/>
              </a:xfrm>
              <a:custGeom>
                <a:avLst/>
                <a:gdLst>
                  <a:gd name="T0" fmla="*/ 31 w 79"/>
                  <a:gd name="T1" fmla="*/ 312 h 312"/>
                  <a:gd name="T2" fmla="*/ 19 w 79"/>
                  <a:gd name="T3" fmla="*/ 84 h 312"/>
                  <a:gd name="T4" fmla="*/ 43 w 79"/>
                  <a:gd name="T5" fmla="*/ 12 h 312"/>
                  <a:gd name="T6" fmla="*/ 79 w 79"/>
                  <a:gd name="T7" fmla="*/ 0 h 3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9" h="312">
                    <a:moveTo>
                      <a:pt x="31" y="312"/>
                    </a:moveTo>
                    <a:cubicBezTo>
                      <a:pt x="23" y="232"/>
                      <a:pt x="0" y="162"/>
                      <a:pt x="19" y="84"/>
                    </a:cubicBezTo>
                    <a:cubicBezTo>
                      <a:pt x="25" y="59"/>
                      <a:pt x="19" y="20"/>
                      <a:pt x="43" y="12"/>
                    </a:cubicBezTo>
                    <a:cubicBezTo>
                      <a:pt x="55" y="8"/>
                      <a:pt x="79" y="0"/>
                      <a:pt x="79" y="0"/>
                    </a:cubicBezTo>
                  </a:path>
                </a:pathLst>
              </a:custGeom>
              <a:noFill/>
              <a:ln w="508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Freeform 47"/>
              <p:cNvSpPr>
                <a:spLocks/>
              </p:cNvSpPr>
              <p:nvPr/>
            </p:nvSpPr>
            <p:spPr bwMode="auto">
              <a:xfrm>
                <a:off x="2885" y="3240"/>
                <a:ext cx="60" cy="120"/>
              </a:xfrm>
              <a:custGeom>
                <a:avLst/>
                <a:gdLst>
                  <a:gd name="T0" fmla="*/ 2147483646 w 36"/>
                  <a:gd name="T1" fmla="*/ 31646423 h 84"/>
                  <a:gd name="T2" fmla="*/ 0 w 36"/>
                  <a:gd name="T3" fmla="*/ 0 h 8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" h="84">
                    <a:moveTo>
                      <a:pt x="36" y="84"/>
                    </a:moveTo>
                    <a:cubicBezTo>
                      <a:pt x="10" y="7"/>
                      <a:pt x="30" y="30"/>
                      <a:pt x="0" y="0"/>
                    </a:cubicBezTo>
                  </a:path>
                </a:pathLst>
              </a:cu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56" name="AutoShape 93"/>
          <p:cNvSpPr>
            <a:spLocks noChangeArrowheads="1"/>
          </p:cNvSpPr>
          <p:nvPr/>
        </p:nvSpPr>
        <p:spPr bwMode="auto">
          <a:xfrm>
            <a:off x="4644742" y="5599121"/>
            <a:ext cx="929107" cy="463242"/>
          </a:xfrm>
          <a:prstGeom prst="rightArrow">
            <a:avLst>
              <a:gd name="adj1" fmla="val 50000"/>
              <a:gd name="adj2" fmla="val 4642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7" name="Group 56"/>
          <p:cNvGrpSpPr/>
          <p:nvPr/>
        </p:nvGrpSpPr>
        <p:grpSpPr>
          <a:xfrm>
            <a:off x="243696" y="5327411"/>
            <a:ext cx="2744783" cy="1000967"/>
            <a:chOff x="189207" y="5594804"/>
            <a:chExt cx="2744783" cy="100096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9207" y="5662585"/>
              <a:ext cx="946738" cy="85538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26123" y="5594804"/>
              <a:ext cx="1107867" cy="1000967"/>
            </a:xfrm>
            <a:prstGeom prst="rect">
              <a:avLst/>
            </a:prstGeom>
          </p:spPr>
        </p:pic>
        <p:sp>
          <p:nvSpPr>
            <p:cNvPr id="33" name="Oval 32"/>
            <p:cNvSpPr/>
            <p:nvPr/>
          </p:nvSpPr>
          <p:spPr>
            <a:xfrm>
              <a:off x="372834" y="5846013"/>
              <a:ext cx="478504" cy="4156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72966" y="5990897"/>
              <a:ext cx="110358" cy="204951"/>
            </a:xfrm>
            <a:custGeom>
              <a:avLst/>
              <a:gdLst>
                <a:gd name="connsiteX0" fmla="*/ 0 w 110358"/>
                <a:gd name="connsiteY0" fmla="*/ 0 h 204951"/>
                <a:gd name="connsiteX1" fmla="*/ 31531 w 110358"/>
                <a:gd name="connsiteY1" fmla="*/ 78827 h 204951"/>
                <a:gd name="connsiteX2" fmla="*/ 47296 w 110358"/>
                <a:gd name="connsiteY2" fmla="*/ 126124 h 204951"/>
                <a:gd name="connsiteX3" fmla="*/ 110358 w 110358"/>
                <a:gd name="connsiteY3" fmla="*/ 204951 h 20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358" h="204951">
                  <a:moveTo>
                    <a:pt x="0" y="0"/>
                  </a:moveTo>
                  <a:cubicBezTo>
                    <a:pt x="10510" y="26276"/>
                    <a:pt x="21594" y="52329"/>
                    <a:pt x="31531" y="78827"/>
                  </a:cubicBezTo>
                  <a:cubicBezTo>
                    <a:pt x="37366" y="94387"/>
                    <a:pt x="39864" y="111260"/>
                    <a:pt x="47296" y="126124"/>
                  </a:cubicBezTo>
                  <a:cubicBezTo>
                    <a:pt x="67183" y="165898"/>
                    <a:pt x="81031" y="175624"/>
                    <a:pt x="110358" y="20495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25366" y="5922582"/>
              <a:ext cx="110358" cy="204951"/>
            </a:xfrm>
            <a:custGeom>
              <a:avLst/>
              <a:gdLst>
                <a:gd name="connsiteX0" fmla="*/ 0 w 110358"/>
                <a:gd name="connsiteY0" fmla="*/ 0 h 204951"/>
                <a:gd name="connsiteX1" fmla="*/ 31531 w 110358"/>
                <a:gd name="connsiteY1" fmla="*/ 78827 h 204951"/>
                <a:gd name="connsiteX2" fmla="*/ 47296 w 110358"/>
                <a:gd name="connsiteY2" fmla="*/ 126124 h 204951"/>
                <a:gd name="connsiteX3" fmla="*/ 110358 w 110358"/>
                <a:gd name="connsiteY3" fmla="*/ 204951 h 20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358" h="204951">
                  <a:moveTo>
                    <a:pt x="0" y="0"/>
                  </a:moveTo>
                  <a:cubicBezTo>
                    <a:pt x="10510" y="26276"/>
                    <a:pt x="21594" y="52329"/>
                    <a:pt x="31531" y="78827"/>
                  </a:cubicBezTo>
                  <a:cubicBezTo>
                    <a:pt x="37366" y="94387"/>
                    <a:pt x="39864" y="111260"/>
                    <a:pt x="47296" y="126124"/>
                  </a:cubicBezTo>
                  <a:cubicBezTo>
                    <a:pt x="67183" y="165898"/>
                    <a:pt x="81031" y="175624"/>
                    <a:pt x="110358" y="20495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2085503" y="5810174"/>
              <a:ext cx="610062" cy="4917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154890" y="5973755"/>
              <a:ext cx="110358" cy="204951"/>
            </a:xfrm>
            <a:custGeom>
              <a:avLst/>
              <a:gdLst>
                <a:gd name="connsiteX0" fmla="*/ 0 w 110358"/>
                <a:gd name="connsiteY0" fmla="*/ 0 h 204951"/>
                <a:gd name="connsiteX1" fmla="*/ 31531 w 110358"/>
                <a:gd name="connsiteY1" fmla="*/ 78827 h 204951"/>
                <a:gd name="connsiteX2" fmla="*/ 47296 w 110358"/>
                <a:gd name="connsiteY2" fmla="*/ 126124 h 204951"/>
                <a:gd name="connsiteX3" fmla="*/ 110358 w 110358"/>
                <a:gd name="connsiteY3" fmla="*/ 204951 h 20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358" h="204951">
                  <a:moveTo>
                    <a:pt x="0" y="0"/>
                  </a:moveTo>
                  <a:cubicBezTo>
                    <a:pt x="10510" y="26276"/>
                    <a:pt x="21594" y="52329"/>
                    <a:pt x="31531" y="78827"/>
                  </a:cubicBezTo>
                  <a:cubicBezTo>
                    <a:pt x="37366" y="94387"/>
                    <a:pt x="39864" y="111260"/>
                    <a:pt x="47296" y="126124"/>
                  </a:cubicBezTo>
                  <a:cubicBezTo>
                    <a:pt x="67183" y="165898"/>
                    <a:pt x="81031" y="175624"/>
                    <a:pt x="110358" y="20495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244313" y="5932876"/>
              <a:ext cx="110358" cy="204951"/>
            </a:xfrm>
            <a:custGeom>
              <a:avLst/>
              <a:gdLst>
                <a:gd name="connsiteX0" fmla="*/ 0 w 110358"/>
                <a:gd name="connsiteY0" fmla="*/ 0 h 204951"/>
                <a:gd name="connsiteX1" fmla="*/ 31531 w 110358"/>
                <a:gd name="connsiteY1" fmla="*/ 78827 h 204951"/>
                <a:gd name="connsiteX2" fmla="*/ 47296 w 110358"/>
                <a:gd name="connsiteY2" fmla="*/ 126124 h 204951"/>
                <a:gd name="connsiteX3" fmla="*/ 110358 w 110358"/>
                <a:gd name="connsiteY3" fmla="*/ 204951 h 20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358" h="204951">
                  <a:moveTo>
                    <a:pt x="0" y="0"/>
                  </a:moveTo>
                  <a:cubicBezTo>
                    <a:pt x="10510" y="26276"/>
                    <a:pt x="21594" y="52329"/>
                    <a:pt x="31531" y="78827"/>
                  </a:cubicBezTo>
                  <a:cubicBezTo>
                    <a:pt x="37366" y="94387"/>
                    <a:pt x="39864" y="111260"/>
                    <a:pt x="47296" y="126124"/>
                  </a:cubicBezTo>
                  <a:cubicBezTo>
                    <a:pt x="67183" y="165898"/>
                    <a:pt x="81031" y="175624"/>
                    <a:pt x="110358" y="20495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323896" y="5917110"/>
              <a:ext cx="110358" cy="204951"/>
            </a:xfrm>
            <a:custGeom>
              <a:avLst/>
              <a:gdLst>
                <a:gd name="connsiteX0" fmla="*/ 0 w 110358"/>
                <a:gd name="connsiteY0" fmla="*/ 0 h 204951"/>
                <a:gd name="connsiteX1" fmla="*/ 31531 w 110358"/>
                <a:gd name="connsiteY1" fmla="*/ 78827 h 204951"/>
                <a:gd name="connsiteX2" fmla="*/ 47296 w 110358"/>
                <a:gd name="connsiteY2" fmla="*/ 126124 h 204951"/>
                <a:gd name="connsiteX3" fmla="*/ 110358 w 110358"/>
                <a:gd name="connsiteY3" fmla="*/ 204951 h 20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358" h="204951">
                  <a:moveTo>
                    <a:pt x="0" y="0"/>
                  </a:moveTo>
                  <a:cubicBezTo>
                    <a:pt x="10510" y="26276"/>
                    <a:pt x="21594" y="52329"/>
                    <a:pt x="31531" y="78827"/>
                  </a:cubicBezTo>
                  <a:cubicBezTo>
                    <a:pt x="37366" y="94387"/>
                    <a:pt x="39864" y="111260"/>
                    <a:pt x="47296" y="126124"/>
                  </a:cubicBezTo>
                  <a:cubicBezTo>
                    <a:pt x="67183" y="165898"/>
                    <a:pt x="81031" y="175624"/>
                    <a:pt x="110358" y="20495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2459090" y="5941241"/>
              <a:ext cx="110358" cy="204951"/>
            </a:xfrm>
            <a:custGeom>
              <a:avLst/>
              <a:gdLst>
                <a:gd name="connsiteX0" fmla="*/ 0 w 110358"/>
                <a:gd name="connsiteY0" fmla="*/ 0 h 204951"/>
                <a:gd name="connsiteX1" fmla="*/ 31531 w 110358"/>
                <a:gd name="connsiteY1" fmla="*/ 78827 h 204951"/>
                <a:gd name="connsiteX2" fmla="*/ 47296 w 110358"/>
                <a:gd name="connsiteY2" fmla="*/ 126124 h 204951"/>
                <a:gd name="connsiteX3" fmla="*/ 110358 w 110358"/>
                <a:gd name="connsiteY3" fmla="*/ 204951 h 20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358" h="204951">
                  <a:moveTo>
                    <a:pt x="0" y="0"/>
                  </a:moveTo>
                  <a:cubicBezTo>
                    <a:pt x="10510" y="26276"/>
                    <a:pt x="21594" y="52329"/>
                    <a:pt x="31531" y="78827"/>
                  </a:cubicBezTo>
                  <a:cubicBezTo>
                    <a:pt x="37366" y="94387"/>
                    <a:pt x="39864" y="111260"/>
                    <a:pt x="47296" y="126124"/>
                  </a:cubicBezTo>
                  <a:cubicBezTo>
                    <a:pt x="67183" y="165898"/>
                    <a:pt x="81031" y="175624"/>
                    <a:pt x="110358" y="20495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</p:grpSp>
      <p:sp>
        <p:nvSpPr>
          <p:cNvPr id="70" name="AutoShape 93"/>
          <p:cNvSpPr>
            <a:spLocks noChangeArrowheads="1"/>
          </p:cNvSpPr>
          <p:nvPr/>
        </p:nvSpPr>
        <p:spPr bwMode="auto">
          <a:xfrm>
            <a:off x="1233206" y="5591264"/>
            <a:ext cx="556696" cy="463242"/>
          </a:xfrm>
          <a:prstGeom prst="rightArrow">
            <a:avLst>
              <a:gd name="adj1" fmla="val 50000"/>
              <a:gd name="adj2" fmla="val 4642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8" name="Group 57"/>
          <p:cNvGrpSpPr/>
          <p:nvPr/>
        </p:nvGrpSpPr>
        <p:grpSpPr>
          <a:xfrm>
            <a:off x="3663709" y="5179309"/>
            <a:ext cx="774486" cy="1548383"/>
            <a:chOff x="3470607" y="4913700"/>
            <a:chExt cx="975228" cy="1859082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70607" y="4913700"/>
              <a:ext cx="946738" cy="855386"/>
            </a:xfrm>
            <a:prstGeom prst="rect">
              <a:avLst/>
            </a:prstGeom>
          </p:spPr>
        </p:pic>
        <p:sp>
          <p:nvSpPr>
            <p:cNvPr id="73" name="Oval 72"/>
            <p:cNvSpPr/>
            <p:nvPr/>
          </p:nvSpPr>
          <p:spPr>
            <a:xfrm>
              <a:off x="3654234" y="5097128"/>
              <a:ext cx="478504" cy="4156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754366" y="5242012"/>
              <a:ext cx="110358" cy="204951"/>
            </a:xfrm>
            <a:custGeom>
              <a:avLst/>
              <a:gdLst>
                <a:gd name="connsiteX0" fmla="*/ 0 w 110358"/>
                <a:gd name="connsiteY0" fmla="*/ 0 h 204951"/>
                <a:gd name="connsiteX1" fmla="*/ 31531 w 110358"/>
                <a:gd name="connsiteY1" fmla="*/ 78827 h 204951"/>
                <a:gd name="connsiteX2" fmla="*/ 47296 w 110358"/>
                <a:gd name="connsiteY2" fmla="*/ 126124 h 204951"/>
                <a:gd name="connsiteX3" fmla="*/ 110358 w 110358"/>
                <a:gd name="connsiteY3" fmla="*/ 204951 h 20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358" h="204951">
                  <a:moveTo>
                    <a:pt x="0" y="0"/>
                  </a:moveTo>
                  <a:cubicBezTo>
                    <a:pt x="10510" y="26276"/>
                    <a:pt x="21594" y="52329"/>
                    <a:pt x="31531" y="78827"/>
                  </a:cubicBezTo>
                  <a:cubicBezTo>
                    <a:pt x="37366" y="94387"/>
                    <a:pt x="39864" y="111260"/>
                    <a:pt x="47296" y="126124"/>
                  </a:cubicBezTo>
                  <a:cubicBezTo>
                    <a:pt x="67183" y="165898"/>
                    <a:pt x="81031" y="175624"/>
                    <a:pt x="110358" y="20495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906766" y="5173697"/>
              <a:ext cx="110358" cy="204951"/>
            </a:xfrm>
            <a:custGeom>
              <a:avLst/>
              <a:gdLst>
                <a:gd name="connsiteX0" fmla="*/ 0 w 110358"/>
                <a:gd name="connsiteY0" fmla="*/ 0 h 204951"/>
                <a:gd name="connsiteX1" fmla="*/ 31531 w 110358"/>
                <a:gd name="connsiteY1" fmla="*/ 78827 h 204951"/>
                <a:gd name="connsiteX2" fmla="*/ 47296 w 110358"/>
                <a:gd name="connsiteY2" fmla="*/ 126124 h 204951"/>
                <a:gd name="connsiteX3" fmla="*/ 110358 w 110358"/>
                <a:gd name="connsiteY3" fmla="*/ 204951 h 20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358" h="204951">
                  <a:moveTo>
                    <a:pt x="0" y="0"/>
                  </a:moveTo>
                  <a:cubicBezTo>
                    <a:pt x="10510" y="26276"/>
                    <a:pt x="21594" y="52329"/>
                    <a:pt x="31531" y="78827"/>
                  </a:cubicBezTo>
                  <a:cubicBezTo>
                    <a:pt x="37366" y="94387"/>
                    <a:pt x="39864" y="111260"/>
                    <a:pt x="47296" y="126124"/>
                  </a:cubicBezTo>
                  <a:cubicBezTo>
                    <a:pt x="67183" y="165898"/>
                    <a:pt x="81031" y="175624"/>
                    <a:pt x="110358" y="20495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99097" y="5917396"/>
              <a:ext cx="946738" cy="855386"/>
            </a:xfrm>
            <a:prstGeom prst="rect">
              <a:avLst/>
            </a:prstGeom>
          </p:spPr>
        </p:pic>
        <p:sp>
          <p:nvSpPr>
            <p:cNvPr id="77" name="Oval 76"/>
            <p:cNvSpPr/>
            <p:nvPr/>
          </p:nvSpPr>
          <p:spPr>
            <a:xfrm>
              <a:off x="3682724" y="6100824"/>
              <a:ext cx="478504" cy="4156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3782856" y="6245708"/>
              <a:ext cx="110358" cy="204951"/>
            </a:xfrm>
            <a:custGeom>
              <a:avLst/>
              <a:gdLst>
                <a:gd name="connsiteX0" fmla="*/ 0 w 110358"/>
                <a:gd name="connsiteY0" fmla="*/ 0 h 204951"/>
                <a:gd name="connsiteX1" fmla="*/ 31531 w 110358"/>
                <a:gd name="connsiteY1" fmla="*/ 78827 h 204951"/>
                <a:gd name="connsiteX2" fmla="*/ 47296 w 110358"/>
                <a:gd name="connsiteY2" fmla="*/ 126124 h 204951"/>
                <a:gd name="connsiteX3" fmla="*/ 110358 w 110358"/>
                <a:gd name="connsiteY3" fmla="*/ 204951 h 20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358" h="204951">
                  <a:moveTo>
                    <a:pt x="0" y="0"/>
                  </a:moveTo>
                  <a:cubicBezTo>
                    <a:pt x="10510" y="26276"/>
                    <a:pt x="21594" y="52329"/>
                    <a:pt x="31531" y="78827"/>
                  </a:cubicBezTo>
                  <a:cubicBezTo>
                    <a:pt x="37366" y="94387"/>
                    <a:pt x="39864" y="111260"/>
                    <a:pt x="47296" y="126124"/>
                  </a:cubicBezTo>
                  <a:cubicBezTo>
                    <a:pt x="67183" y="165898"/>
                    <a:pt x="81031" y="175624"/>
                    <a:pt x="110358" y="20495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3935256" y="6177393"/>
              <a:ext cx="110358" cy="204951"/>
            </a:xfrm>
            <a:custGeom>
              <a:avLst/>
              <a:gdLst>
                <a:gd name="connsiteX0" fmla="*/ 0 w 110358"/>
                <a:gd name="connsiteY0" fmla="*/ 0 h 204951"/>
                <a:gd name="connsiteX1" fmla="*/ 31531 w 110358"/>
                <a:gd name="connsiteY1" fmla="*/ 78827 h 204951"/>
                <a:gd name="connsiteX2" fmla="*/ 47296 w 110358"/>
                <a:gd name="connsiteY2" fmla="*/ 126124 h 204951"/>
                <a:gd name="connsiteX3" fmla="*/ 110358 w 110358"/>
                <a:gd name="connsiteY3" fmla="*/ 204951 h 20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358" h="204951">
                  <a:moveTo>
                    <a:pt x="0" y="0"/>
                  </a:moveTo>
                  <a:cubicBezTo>
                    <a:pt x="10510" y="26276"/>
                    <a:pt x="21594" y="52329"/>
                    <a:pt x="31531" y="78827"/>
                  </a:cubicBezTo>
                  <a:cubicBezTo>
                    <a:pt x="37366" y="94387"/>
                    <a:pt x="39864" y="111260"/>
                    <a:pt x="47296" y="126124"/>
                  </a:cubicBezTo>
                  <a:cubicBezTo>
                    <a:pt x="67183" y="165898"/>
                    <a:pt x="81031" y="175624"/>
                    <a:pt x="110358" y="20495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</p:grpSp>
      <p:sp>
        <p:nvSpPr>
          <p:cNvPr id="80" name="AutoShape 93"/>
          <p:cNvSpPr>
            <a:spLocks noChangeArrowheads="1"/>
          </p:cNvSpPr>
          <p:nvPr/>
        </p:nvSpPr>
        <p:spPr bwMode="auto">
          <a:xfrm rot="20905773">
            <a:off x="3007033" y="5303311"/>
            <a:ext cx="602639" cy="463242"/>
          </a:xfrm>
          <a:prstGeom prst="rightArrow">
            <a:avLst>
              <a:gd name="adj1" fmla="val 50000"/>
              <a:gd name="adj2" fmla="val 4642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" name="AutoShape 93"/>
          <p:cNvSpPr>
            <a:spLocks noChangeArrowheads="1"/>
          </p:cNvSpPr>
          <p:nvPr/>
        </p:nvSpPr>
        <p:spPr bwMode="auto">
          <a:xfrm rot="1030245">
            <a:off x="3017380" y="5957431"/>
            <a:ext cx="602639" cy="463242"/>
          </a:xfrm>
          <a:prstGeom prst="rightArrow">
            <a:avLst>
              <a:gd name="adj1" fmla="val 50000"/>
              <a:gd name="adj2" fmla="val 4642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85" name="Group 84"/>
          <p:cNvGrpSpPr/>
          <p:nvPr/>
        </p:nvGrpSpPr>
        <p:grpSpPr>
          <a:xfrm>
            <a:off x="35168" y="3909030"/>
            <a:ext cx="6887868" cy="2899246"/>
            <a:chOff x="35168" y="3909030"/>
            <a:chExt cx="6887868" cy="2899246"/>
          </a:xfrm>
        </p:grpSpPr>
        <p:sp>
          <p:nvSpPr>
            <p:cNvPr id="82" name="Rectangle 81"/>
            <p:cNvSpPr/>
            <p:nvPr/>
          </p:nvSpPr>
          <p:spPr>
            <a:xfrm>
              <a:off x="35168" y="4561983"/>
              <a:ext cx="6887867" cy="2246293"/>
            </a:xfrm>
            <a:prstGeom prst="rect">
              <a:avLst/>
            </a:prstGeom>
            <a:noFill/>
            <a:ln w="38100">
              <a:solidFill>
                <a:srgbClr val="ED07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697704" y="3909030"/>
              <a:ext cx="2225332" cy="935141"/>
            </a:xfrm>
            <a:prstGeom prst="rect">
              <a:avLst/>
            </a:prstGeom>
            <a:noFill/>
            <a:ln w="38100">
              <a:solidFill>
                <a:srgbClr val="ED07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713888" y="3973181"/>
              <a:ext cx="2193381" cy="9387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sz="1100" b="1" u="sng" dirty="0" smtClean="0"/>
                <a:t>CB3a </a:t>
              </a:r>
              <a:r>
                <a:rPr lang="en-GB" sz="1100" b="1" u="sng" dirty="0"/>
                <a:t>– </a:t>
              </a:r>
              <a:r>
                <a:rPr lang="en-GB" sz="1100" b="1" u="sng" dirty="0" smtClean="0"/>
                <a:t>Meiosis</a:t>
              </a:r>
              <a:endParaRPr lang="en-GB" sz="1100" b="1" u="sng" dirty="0"/>
            </a:p>
            <a:p>
              <a:r>
                <a:rPr lang="en-GB" sz="1100" dirty="0" smtClean="0"/>
                <a:t>Meiosis </a:t>
              </a:r>
              <a:r>
                <a:rPr lang="en-GB" sz="1100" dirty="0"/>
                <a:t>– one cell divides into 4 non identical HAPLOID gametes</a:t>
              </a:r>
              <a:r>
                <a:rPr lang="en-GB" sz="1100" dirty="0" smtClean="0"/>
                <a:t>.</a:t>
              </a:r>
            </a:p>
            <a:p>
              <a:r>
                <a:rPr lang="en-GB" sz="1100" dirty="0" smtClean="0"/>
                <a:t>Gametes are your sex cells (sperm and egg cells). </a:t>
              </a:r>
              <a:endParaRPr lang="en-GB" sz="11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576906" y="4577749"/>
              <a:ext cx="150940" cy="2821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225294" y="5002473"/>
            <a:ext cx="989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Diploid cell. </a:t>
            </a:r>
            <a:endParaRPr lang="en-GB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1808791" y="4855241"/>
            <a:ext cx="1216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Chromosomes double</a:t>
            </a:r>
            <a:endParaRPr lang="en-GB" sz="1200" dirty="0"/>
          </a:p>
        </p:txBody>
      </p:sp>
      <p:sp>
        <p:nvSpPr>
          <p:cNvPr id="88" name="TextBox 87"/>
          <p:cNvSpPr txBox="1"/>
          <p:nvPr/>
        </p:nvSpPr>
        <p:spPr>
          <a:xfrm>
            <a:off x="3346723" y="4583502"/>
            <a:ext cx="13498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Chromosomes split into two diploid daughter cells. </a:t>
            </a:r>
            <a:endParaRPr lang="en-GB" sz="1100" dirty="0"/>
          </a:p>
        </p:txBody>
      </p:sp>
      <p:sp>
        <p:nvSpPr>
          <p:cNvPr id="89" name="TextBox 88"/>
          <p:cNvSpPr txBox="1"/>
          <p:nvPr/>
        </p:nvSpPr>
        <p:spPr>
          <a:xfrm>
            <a:off x="5735959" y="6512456"/>
            <a:ext cx="1300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4 haploid cell.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1061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70" grpId="0" animBg="1"/>
      <p:bldP spid="80" grpId="0" animBg="1"/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00" y="101600"/>
            <a:ext cx="32131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Biology Topic 3 Summary Sheet</a:t>
            </a:r>
            <a:endParaRPr lang="en-GB" b="1" u="sng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73272" y="107665"/>
            <a:ext cx="8718644" cy="349619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GB" sz="2000" b="1" u="sng" dirty="0"/>
              <a:t>Core </a:t>
            </a:r>
            <a:r>
              <a:rPr lang="en-GB" sz="2000" b="1" u="sng" dirty="0" smtClean="0"/>
              <a:t>practical: Explain how DNA can be extracted from fruit</a:t>
            </a:r>
            <a:endParaRPr lang="en-GB" sz="2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713889" y="523406"/>
            <a:ext cx="7362261" cy="567078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GB" sz="1450" b="1" u="sng" dirty="0" smtClean="0"/>
              <a:t>METHOD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GB" sz="1450" dirty="0" smtClean="0"/>
              <a:t>Dissolve </a:t>
            </a:r>
            <a:r>
              <a:rPr lang="en-GB" sz="1450" b="1" dirty="0" smtClean="0">
                <a:solidFill>
                  <a:srgbClr val="FF0000"/>
                </a:solidFill>
              </a:rPr>
              <a:t>3g of salt </a:t>
            </a:r>
            <a:r>
              <a:rPr lang="en-GB" sz="1450" dirty="0" smtClean="0"/>
              <a:t>in </a:t>
            </a:r>
            <a:r>
              <a:rPr lang="en-GB" sz="1450" b="1" dirty="0" smtClean="0">
                <a:solidFill>
                  <a:srgbClr val="FF0000"/>
                </a:solidFill>
              </a:rPr>
              <a:t>100cm</a:t>
            </a:r>
            <a:r>
              <a:rPr lang="en-GB" sz="1450" b="1" baseline="30000" dirty="0" smtClean="0">
                <a:solidFill>
                  <a:srgbClr val="FF0000"/>
                </a:solidFill>
              </a:rPr>
              <a:t>3</a:t>
            </a:r>
            <a:r>
              <a:rPr lang="en-GB" sz="1450" b="1" dirty="0" smtClean="0">
                <a:solidFill>
                  <a:srgbClr val="FF0000"/>
                </a:solidFill>
              </a:rPr>
              <a:t> of water </a:t>
            </a:r>
            <a:r>
              <a:rPr lang="en-GB" sz="1450" dirty="0" smtClean="0"/>
              <a:t>in a large beaker.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GB" sz="1450" dirty="0" smtClean="0"/>
              <a:t>Add </a:t>
            </a:r>
            <a:r>
              <a:rPr lang="en-GB" sz="1450" b="1" dirty="0" smtClean="0">
                <a:solidFill>
                  <a:srgbClr val="FF0000"/>
                </a:solidFill>
              </a:rPr>
              <a:t>10cm</a:t>
            </a:r>
            <a:r>
              <a:rPr lang="en-GB" sz="1450" b="1" baseline="30000" dirty="0" smtClean="0">
                <a:solidFill>
                  <a:srgbClr val="FF0000"/>
                </a:solidFill>
              </a:rPr>
              <a:t>3</a:t>
            </a:r>
            <a:r>
              <a:rPr lang="en-GB" sz="1450" b="1" dirty="0" smtClean="0">
                <a:solidFill>
                  <a:srgbClr val="FF0000"/>
                </a:solidFill>
              </a:rPr>
              <a:t> of washing up liquid </a:t>
            </a:r>
            <a:r>
              <a:rPr lang="en-GB" sz="1450" dirty="0" smtClean="0"/>
              <a:t>and stir gently. 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GB" sz="1450" b="1" dirty="0" smtClean="0">
                <a:solidFill>
                  <a:srgbClr val="FF0000"/>
                </a:solidFill>
              </a:rPr>
              <a:t>Mash</a:t>
            </a:r>
            <a:r>
              <a:rPr lang="en-GB" sz="1450" dirty="0" smtClean="0"/>
              <a:t> in a mortar and pestle 50g of kiwi. 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GB" sz="1450" dirty="0" smtClean="0"/>
              <a:t>Put the mashed kiwi in a beaker and add the washing up solution. 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GB" sz="1450" dirty="0" smtClean="0"/>
              <a:t>Place beaker in a </a:t>
            </a:r>
            <a:r>
              <a:rPr lang="en-GB" sz="1450" b="1" dirty="0" smtClean="0">
                <a:solidFill>
                  <a:srgbClr val="FF0000"/>
                </a:solidFill>
              </a:rPr>
              <a:t>water bath at 60</a:t>
            </a:r>
            <a:r>
              <a:rPr lang="en-GB" sz="1450" b="1" baseline="30000" dirty="0" smtClean="0">
                <a:solidFill>
                  <a:srgbClr val="FF0000"/>
                </a:solidFill>
              </a:rPr>
              <a:t>o</a:t>
            </a:r>
            <a:r>
              <a:rPr lang="en-GB" sz="1450" b="1" dirty="0" smtClean="0">
                <a:solidFill>
                  <a:srgbClr val="FF0000"/>
                </a:solidFill>
              </a:rPr>
              <a:t>C </a:t>
            </a:r>
            <a:r>
              <a:rPr lang="en-GB" sz="1450" dirty="0" smtClean="0"/>
              <a:t>for 15 minutes.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GB" sz="1450" b="1" dirty="0" smtClean="0">
                <a:solidFill>
                  <a:srgbClr val="FF0000"/>
                </a:solidFill>
              </a:rPr>
              <a:t>Filter</a:t>
            </a:r>
            <a:r>
              <a:rPr lang="en-GB" sz="1450" dirty="0" smtClean="0"/>
              <a:t> the mixture and collect the filtrate in a boiling tube.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GB" sz="1450" dirty="0" smtClean="0"/>
              <a:t>Add two drops of </a:t>
            </a:r>
            <a:r>
              <a:rPr lang="en-GB" sz="1450" b="1" dirty="0" smtClean="0">
                <a:solidFill>
                  <a:srgbClr val="FF0000"/>
                </a:solidFill>
              </a:rPr>
              <a:t>protease enzyme solution</a:t>
            </a:r>
            <a:r>
              <a:rPr lang="en-GB" sz="1450" dirty="0" smtClean="0"/>
              <a:t>.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GB" sz="1450" dirty="0" smtClean="0"/>
              <a:t>Tilt the boiling tube slightly and pour in </a:t>
            </a:r>
            <a:r>
              <a:rPr lang="en-GB" sz="1450" b="1" dirty="0" smtClean="0">
                <a:solidFill>
                  <a:srgbClr val="FF0000"/>
                </a:solidFill>
              </a:rPr>
              <a:t>ice-cold ethanol</a:t>
            </a:r>
            <a:r>
              <a:rPr lang="en-GB" sz="1450" dirty="0" smtClean="0"/>
              <a:t>.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GB" sz="1450" dirty="0" smtClean="0"/>
              <a:t>A </a:t>
            </a:r>
            <a:r>
              <a:rPr lang="en-GB" sz="1450" b="1" dirty="0" smtClean="0">
                <a:solidFill>
                  <a:srgbClr val="FF0000"/>
                </a:solidFill>
              </a:rPr>
              <a:t>white precipitate layer </a:t>
            </a:r>
            <a:r>
              <a:rPr lang="en-GB" sz="1450" dirty="0" smtClean="0"/>
              <a:t>should form between the ethanol and the filtrate. This is DNA</a:t>
            </a:r>
            <a:r>
              <a:rPr lang="en-GB" sz="1450" b="1" dirty="0" smtClean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00" y="4624529"/>
            <a:ext cx="4554846" cy="15696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u="sng" dirty="0" smtClean="0"/>
              <a:t>Control variables:</a:t>
            </a:r>
            <a:r>
              <a:rPr lang="en-GB" sz="1600" u="sng" dirty="0" smtClean="0"/>
              <a:t> </a:t>
            </a:r>
            <a:r>
              <a:rPr lang="en-GB" sz="1600" dirty="0" smtClean="0"/>
              <a:t>temperature of the water bath, time the solution is left in the water bath. </a:t>
            </a:r>
          </a:p>
          <a:p>
            <a:pPr>
              <a:lnSpc>
                <a:spcPct val="150000"/>
              </a:lnSpc>
            </a:pPr>
            <a:r>
              <a:rPr lang="en-GB" sz="1600" b="1" u="sng" dirty="0" smtClean="0"/>
              <a:t>Dependent variable</a:t>
            </a:r>
            <a:r>
              <a:rPr lang="en-GB" sz="1600" b="1" dirty="0" smtClean="0"/>
              <a:t>:</a:t>
            </a:r>
            <a:r>
              <a:rPr lang="en-GB" sz="1600" b="1" dirty="0"/>
              <a:t> </a:t>
            </a:r>
            <a:r>
              <a:rPr lang="en-GB" sz="1600" dirty="0" smtClean="0"/>
              <a:t>amount of DNA collected</a:t>
            </a:r>
          </a:p>
          <a:p>
            <a:pPr>
              <a:lnSpc>
                <a:spcPct val="150000"/>
              </a:lnSpc>
            </a:pPr>
            <a:r>
              <a:rPr lang="en-GB" sz="1600" b="1" u="sng" dirty="0" smtClean="0"/>
              <a:t>Independent variable: </a:t>
            </a:r>
            <a:r>
              <a:rPr lang="en-GB" sz="1600" dirty="0" smtClean="0"/>
              <a:t>ripeness/size of the kiwi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500" y="550999"/>
            <a:ext cx="4554846" cy="3942173"/>
          </a:xfrm>
          <a:prstGeom prst="rect">
            <a:avLst/>
          </a:prstGeom>
          <a:noFill/>
          <a:ln w="38100">
            <a:solidFill>
              <a:srgbClr val="ED0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5400" y="551000"/>
            <a:ext cx="45590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CB3bi – DNA</a:t>
            </a:r>
          </a:p>
          <a:p>
            <a:r>
              <a:rPr lang="en-GB" sz="1400" dirty="0" smtClean="0"/>
              <a:t>There are four bases in DNA:</a:t>
            </a:r>
          </a:p>
          <a:p>
            <a:pPr algn="ctr"/>
            <a:r>
              <a:rPr lang="en-GB" sz="1400" b="1" i="1" dirty="0" smtClean="0">
                <a:solidFill>
                  <a:srgbClr val="FF0000"/>
                </a:solidFill>
              </a:rPr>
              <a:t>Adenine, Thymine, Guanine, Cytosine</a:t>
            </a:r>
          </a:p>
          <a:p>
            <a:r>
              <a:rPr lang="en-GB" sz="1400" dirty="0" smtClean="0"/>
              <a:t>They are </a:t>
            </a:r>
            <a:r>
              <a:rPr lang="en-GB" sz="1400" b="1" dirty="0" smtClean="0">
                <a:solidFill>
                  <a:srgbClr val="FF0000"/>
                </a:solidFill>
              </a:rPr>
              <a:t>complimentary bases</a:t>
            </a:r>
            <a:r>
              <a:rPr lang="en-GB" sz="1400" dirty="0" smtClean="0"/>
              <a:t>. A pairs with T, C pairs with G. </a:t>
            </a:r>
          </a:p>
          <a:p>
            <a:r>
              <a:rPr lang="en-GB" sz="1400" dirty="0" smtClean="0"/>
              <a:t>DNA is a double-helix shape held together by </a:t>
            </a:r>
            <a:r>
              <a:rPr lang="en-GB" sz="1400" b="1" dirty="0" smtClean="0">
                <a:solidFill>
                  <a:srgbClr val="FF0000"/>
                </a:solidFill>
              </a:rPr>
              <a:t>weak hydrogen bonds</a:t>
            </a:r>
            <a:r>
              <a:rPr lang="en-GB" sz="1400" dirty="0" smtClean="0"/>
              <a:t>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9214" t="15916" r="9571" b="21674"/>
          <a:stretch/>
        </p:blipFill>
        <p:spPr>
          <a:xfrm>
            <a:off x="525161" y="2188451"/>
            <a:ext cx="3636935" cy="2235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8078" y="1230370"/>
            <a:ext cx="2344168" cy="43088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u="sng" dirty="0" smtClean="0"/>
              <a:t>WHY? </a:t>
            </a:r>
            <a:r>
              <a:rPr lang="en-GB" sz="1100" dirty="0" smtClean="0"/>
              <a:t>Salt makes DNA more likely to clump together</a:t>
            </a:r>
            <a:endParaRPr lang="en-GB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8744606" y="1862443"/>
            <a:ext cx="3000704" cy="43088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u="sng" dirty="0" smtClean="0"/>
              <a:t>WHY? </a:t>
            </a:r>
            <a:r>
              <a:rPr lang="en-GB" sz="1100" dirty="0" smtClean="0"/>
              <a:t>Detergent breaks down the cell and nuclear membranes</a:t>
            </a:r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8560312" y="4646232"/>
            <a:ext cx="3169232" cy="2616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u="sng" dirty="0" smtClean="0"/>
              <a:t>WHY? </a:t>
            </a:r>
            <a:r>
              <a:rPr lang="en-GB" sz="1100" dirty="0" smtClean="0"/>
              <a:t>Protease breaks down the proteins in the cell</a:t>
            </a:r>
            <a:endParaRPr lang="en-GB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459310" y="5205898"/>
            <a:ext cx="2454528" cy="2616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u="sng" dirty="0" smtClean="0"/>
              <a:t>WHY? </a:t>
            </a:r>
            <a:r>
              <a:rPr lang="en-GB" sz="1100" dirty="0" smtClean="0"/>
              <a:t>DNA is insoluble in ethanol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2818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1330</Words>
  <Application>Microsoft Office PowerPoint</Application>
  <PresentationFormat>Widescreen</PresentationFormat>
  <Paragraphs>130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Core practical: Explain how DNA can be extracted from fruit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McEntee</dc:creator>
  <cp:lastModifiedBy>Sarah McEntee</cp:lastModifiedBy>
  <cp:revision>79</cp:revision>
  <cp:lastPrinted>2017-12-20T12:10:58Z</cp:lastPrinted>
  <dcterms:created xsi:type="dcterms:W3CDTF">2017-11-29T08:32:50Z</dcterms:created>
  <dcterms:modified xsi:type="dcterms:W3CDTF">2018-01-24T14:55:29Z</dcterms:modified>
</cp:coreProperties>
</file>