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4"/>
  </p:notesMasterIdLst>
  <p:sldIdLst>
    <p:sldId id="260" r:id="rId2"/>
    <p:sldId id="261" r:id="rId3"/>
    <p:sldId id="271" r:id="rId4"/>
    <p:sldId id="272" r:id="rId5"/>
    <p:sldId id="296" r:id="rId6"/>
    <p:sldId id="273" r:id="rId7"/>
    <p:sldId id="274" r:id="rId8"/>
    <p:sldId id="300" r:id="rId9"/>
    <p:sldId id="263" r:id="rId10"/>
    <p:sldId id="302" r:id="rId11"/>
    <p:sldId id="277" r:id="rId12"/>
    <p:sldId id="275" r:id="rId13"/>
    <p:sldId id="279" r:id="rId14"/>
    <p:sldId id="281" r:id="rId15"/>
    <p:sldId id="282" r:id="rId16"/>
    <p:sldId id="297" r:id="rId17"/>
    <p:sldId id="284" r:id="rId18"/>
    <p:sldId id="276" r:id="rId19"/>
    <p:sldId id="265" r:id="rId20"/>
    <p:sldId id="303" r:id="rId21"/>
    <p:sldId id="304" r:id="rId22"/>
    <p:sldId id="305" r:id="rId23"/>
    <p:sldId id="306" r:id="rId24"/>
    <p:sldId id="307" r:id="rId25"/>
    <p:sldId id="270" r:id="rId26"/>
    <p:sldId id="267" r:id="rId27"/>
    <p:sldId id="268" r:id="rId28"/>
    <p:sldId id="269" r:id="rId29"/>
    <p:sldId id="294" r:id="rId30"/>
    <p:sldId id="295" r:id="rId31"/>
    <p:sldId id="290" r:id="rId32"/>
    <p:sldId id="308" r:id="rId33"/>
  </p:sldIdLst>
  <p:sldSz cx="9144000" cy="6858000" type="screen4x3"/>
  <p:notesSz cx="6858000" cy="9144000"/>
  <p:embeddedFontLst>
    <p:embeddedFont>
      <p:font typeface="Museo 500" panose="02000000000000000000" pitchFamily="2" charset="0"/>
      <p:regular r:id="rId35"/>
    </p:embeddedFont>
    <p:embeddedFont>
      <p:font typeface="Museo 100" panose="02000000000000000000" pitchFamily="2" charset="0"/>
      <p:regular r:id="rId36"/>
    </p:embeddedFont>
    <p:embeddedFont>
      <p:font typeface="Museo 700" panose="02000000000000000000" pitchFamily="2" charset="0"/>
      <p:bold r:id="rId37"/>
    </p:embeddedFont>
    <p:embeddedFont>
      <p:font typeface="Calibri" panose="020F0502020204030204" pitchFamily="34" charset="0"/>
      <p:regular r:id="rId38"/>
      <p:bold r:id="rId39"/>
      <p:italic r:id="rId40"/>
      <p:boldItalic r:id="rId41"/>
    </p:embeddedFont>
    <p:embeddedFont>
      <p:font typeface="Museo900-Regular" panose="02000000000000000000" pitchFamily="2" charset="0"/>
      <p:bold r:id="rId42"/>
    </p:embeddedFont>
    <p:embeddedFont>
      <p:font typeface="Museo 900" panose="02000000000000000000" pitchFamily="2" charset="0"/>
      <p:bold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D9AA"/>
    <a:srgbClr val="E8EDF3"/>
    <a:srgbClr val="C3C3C3"/>
    <a:srgbClr val="DDE2E8"/>
    <a:srgbClr val="70D90B"/>
    <a:srgbClr val="DEFCC0"/>
    <a:srgbClr val="B8F588"/>
    <a:srgbClr val="EAFDD7"/>
    <a:srgbClr val="C9FA98"/>
    <a:srgbClr val="0490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43" autoAdjust="0"/>
    <p:restoredTop sz="94660"/>
  </p:normalViewPr>
  <p:slideViewPr>
    <p:cSldViewPr snapToGrid="0" snapToObjects="1" showGuides="1">
      <p:cViewPr varScale="1">
        <p:scale>
          <a:sx n="102" d="100"/>
          <a:sy n="102" d="100"/>
        </p:scale>
        <p:origin x="1338"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26/08/2016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0" y="0"/>
            <a:ext cx="9144003" cy="6858000"/>
            <a:chOff x="0" y="0"/>
            <a:chExt cx="9144003" cy="6858000"/>
          </a:xfrm>
        </p:grpSpPr>
        <p:pic>
          <p:nvPicPr>
            <p:cNvPr id="5" name="Picture 4" descr="Unit 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6779382" y="517236"/>
              <a:ext cx="2364621" cy="73890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10" name="Picture 9"/>
            <p:cNvPicPr>
              <a:picLocks noChangeAspect="1"/>
            </p:cNvPicPr>
            <p:nvPr userDrawn="1"/>
          </p:nvPicPr>
          <p:blipFill>
            <a:blip r:embed="rId3"/>
            <a:stretch>
              <a:fillRect/>
            </a:stretch>
          </p:blipFill>
          <p:spPr>
            <a:xfrm>
              <a:off x="6882134" y="621048"/>
              <a:ext cx="1642741" cy="547581"/>
            </a:xfrm>
            <a:prstGeom prst="rect">
              <a:avLst/>
            </a:prstGeom>
          </p:spPr>
        </p:pic>
      </p:grpSp>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B8F58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24" name="Text Placeholder 23"/>
          <p:cNvSpPr>
            <a:spLocks noGrp="1"/>
          </p:cNvSpPr>
          <p:nvPr>
            <p:ph type="body" sz="quarter" idx="12"/>
          </p:nvPr>
        </p:nvSpPr>
        <p:spPr>
          <a:xfrm>
            <a:off x="1135884" y="4100382"/>
            <a:ext cx="972000" cy="972000"/>
          </a:xfrm>
          <a:prstGeom prst="rect">
            <a:avLst/>
          </a:prstGeom>
          <a:noFill/>
          <a:ln w="114300" cmpd="sng">
            <a:solidFill>
              <a:srgbClr val="70D90B"/>
            </a:solidFill>
            <a:miter lim="800000"/>
          </a:ln>
        </p:spPr>
        <p:txBody>
          <a:bodyPr vert="horz" lIns="0" tIns="0" rIns="0" bIns="0" anchor="ctr" anchorCtr="0"/>
          <a:lstStyle>
            <a:lvl1pPr marL="0" indent="0" algn="ctr">
              <a:buNone/>
              <a:defRPr sz="7200" b="1">
                <a:solidFill>
                  <a:srgbClr val="70D90B"/>
                </a:solidFill>
                <a:latin typeface="Museo900-Regular"/>
                <a:cs typeface="Museo900-Regular"/>
              </a:defRPr>
            </a:lvl1pPr>
          </a:lstStyle>
          <a:p>
            <a:pPr lvl="0"/>
            <a:r>
              <a:rPr lang="en-US"/>
              <a:t>Click to edit Master text styles</a:t>
            </a:r>
          </a:p>
        </p:txBody>
      </p:sp>
      <p:pic>
        <p:nvPicPr>
          <p:cNvPr id="8" name="Picture 7" descr="Logo.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0D90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8F58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9" name="Picture 18"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0D90B"/>
                </a:solidFill>
                <a:latin typeface="Arial"/>
                <a:cs typeface="Arial"/>
              </a:defRPr>
            </a:lvl2pPr>
            <a:lvl3pPr marL="723900" indent="-279400">
              <a:lnSpc>
                <a:spcPct val="100000"/>
              </a:lnSpc>
              <a:buFont typeface="Arial"/>
              <a:buChar char="•"/>
              <a:defRPr lang="en-US" sz="2000" kern="1200" baseline="0" dirty="0" smtClean="0">
                <a:solidFill>
                  <a:srgbClr val="B8F58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Boolean logic</a:t>
            </a:r>
          </a:p>
          <a:p>
            <a:pPr>
              <a:spcBef>
                <a:spcPts val="288"/>
              </a:spcBef>
            </a:pPr>
            <a:r>
              <a:rPr lang="en-US" sz="1200" b="0">
                <a:solidFill>
                  <a:srgbClr val="FFFFFF"/>
                </a:solidFill>
                <a:latin typeface="Arial"/>
                <a:cs typeface="Arial"/>
              </a:rPr>
              <a:t>Unit 3 Hardware</a:t>
            </a:r>
            <a:endParaRPr lang="en-US" sz="1200" b="0" dirty="0">
              <a:solidFill>
                <a:srgbClr val="FFFFFF"/>
              </a:solidFill>
              <a:latin typeface="Arial"/>
              <a:cs typeface="Arial"/>
            </a:endParaRPr>
          </a:p>
        </p:txBody>
      </p:sp>
      <p:pic>
        <p:nvPicPr>
          <p:cNvPr id="20" name="Picture 19" descr="Logo Unit 3.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4" name="Picture 23"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0D90B"/>
                </a:solidFill>
                <a:latin typeface="Arial"/>
                <a:cs typeface="Arial"/>
              </a:defRPr>
            </a:lvl2pPr>
            <a:lvl3pPr marL="723900" indent="-279400">
              <a:lnSpc>
                <a:spcPct val="100000"/>
              </a:lnSpc>
              <a:buFont typeface="Arial"/>
              <a:buChar char="•"/>
              <a:defRPr lang="en-US" sz="2000" kern="1200" baseline="0" dirty="0" smtClean="0">
                <a:solidFill>
                  <a:srgbClr val="B8F58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Boolean logic</a:t>
            </a:r>
          </a:p>
          <a:p>
            <a:pPr>
              <a:spcBef>
                <a:spcPts val="288"/>
              </a:spcBef>
            </a:pPr>
            <a:r>
              <a:rPr lang="en-US" sz="1200" b="0">
                <a:solidFill>
                  <a:srgbClr val="FFFFFF"/>
                </a:solidFill>
                <a:latin typeface="Arial"/>
                <a:cs typeface="Arial"/>
              </a:rPr>
              <a:t>Unit 3 Hardware</a:t>
            </a:r>
            <a:endParaRPr lang="en-US" sz="1200" b="0" dirty="0">
              <a:solidFill>
                <a:srgbClr val="FFFFFF"/>
              </a:solidFill>
              <a:latin typeface="Arial"/>
              <a:cs typeface="Arial"/>
            </a:endParaRPr>
          </a:p>
        </p:txBody>
      </p:sp>
      <p:pic>
        <p:nvPicPr>
          <p:cNvPr id="29" name="Picture 28" descr="Logo Unit 3.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4" name="Picture 23"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25" name="Picture 24"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0D90B"/>
                </a:solidFill>
                <a:latin typeface="Arial"/>
                <a:cs typeface="Arial"/>
              </a:defRPr>
            </a:lvl2pPr>
            <a:lvl3pPr marL="723900" indent="-279400">
              <a:lnSpc>
                <a:spcPct val="100000"/>
              </a:lnSpc>
              <a:buFont typeface="Arial"/>
              <a:buChar char="•"/>
              <a:defRPr lang="en-US" sz="2000" kern="1200" baseline="0" dirty="0" smtClean="0">
                <a:solidFill>
                  <a:srgbClr val="B8F58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Boolean logic</a:t>
            </a:r>
          </a:p>
          <a:p>
            <a:pPr>
              <a:spcBef>
                <a:spcPts val="288"/>
              </a:spcBef>
            </a:pPr>
            <a:r>
              <a:rPr lang="en-US" sz="1200" b="0">
                <a:solidFill>
                  <a:srgbClr val="FFFFFF"/>
                </a:solidFill>
                <a:latin typeface="Arial"/>
                <a:cs typeface="Arial"/>
              </a:rPr>
              <a:t>Unit 3 Hardware</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2" name="Picture 21"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0D90B"/>
                </a:solidFill>
                <a:latin typeface="Arial"/>
                <a:cs typeface="Arial"/>
              </a:defRPr>
            </a:lvl2pPr>
            <a:lvl3pPr marL="723900" indent="-279400">
              <a:lnSpc>
                <a:spcPct val="100000"/>
              </a:lnSpc>
              <a:buFont typeface="Arial"/>
              <a:buChar char="•"/>
              <a:defRPr lang="en-US" sz="2000" kern="1200" baseline="0" dirty="0" smtClean="0">
                <a:solidFill>
                  <a:srgbClr val="B8F58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Boolean logic</a:t>
            </a:r>
          </a:p>
          <a:p>
            <a:pPr>
              <a:spcBef>
                <a:spcPts val="288"/>
              </a:spcBef>
            </a:pPr>
            <a:r>
              <a:rPr lang="en-US" sz="1200" b="0">
                <a:solidFill>
                  <a:srgbClr val="FFFFFF"/>
                </a:solidFill>
                <a:latin typeface="Arial"/>
                <a:cs typeface="Arial"/>
              </a:rPr>
              <a:t>Unit </a:t>
            </a:r>
            <a:r>
              <a:rPr lang="en-US" sz="1200" b="0" dirty="0">
                <a:solidFill>
                  <a:srgbClr val="FFFFFF"/>
                </a:solidFill>
                <a:latin typeface="Arial"/>
                <a:cs typeface="Arial"/>
              </a:rPr>
              <a:t>3 Hardware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latin typeface="Arial"/>
                <a:cs typeface="Arial"/>
              </a:rPr>
              <a:t>Boolean logic</a:t>
            </a:r>
          </a:p>
          <a:p>
            <a:pPr>
              <a:spcBef>
                <a:spcPts val="288"/>
              </a:spcBef>
            </a:pPr>
            <a:r>
              <a:rPr lang="en-US" sz="1200" b="0">
                <a:solidFill>
                  <a:srgbClr val="FFFFFF"/>
                </a:solidFill>
                <a:latin typeface="Arial"/>
                <a:cs typeface="Arial"/>
              </a:rPr>
              <a:t>Unit </a:t>
            </a:r>
            <a:r>
              <a:rPr lang="en-US" sz="1200" b="0" dirty="0">
                <a:solidFill>
                  <a:srgbClr val="FFFFFF"/>
                </a:solidFill>
                <a:latin typeface="Arial"/>
                <a:cs typeface="Arial"/>
              </a:rPr>
              <a:t>3 Hardware</a:t>
            </a:r>
          </a:p>
        </p:txBody>
      </p:sp>
      <p:pic>
        <p:nvPicPr>
          <p:cNvPr id="11" name="Picture 10" descr="Logo Unit 3.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189209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sz="4000" dirty="0">
                <a:latin typeface="Museo 700" panose="02000000000000000000" pitchFamily="50" charset="0"/>
              </a:rPr>
              <a:t>Cambridge</a:t>
            </a:r>
            <a:endParaRPr lang="en-US" sz="4000" b="0" dirty="0">
              <a:latin typeface="Museo900-Regular"/>
              <a:cs typeface="Museo900-Regular"/>
            </a:endParaRPr>
          </a:p>
          <a:p>
            <a:pPr lvl="2"/>
            <a:r>
              <a:rPr lang="en-US" dirty="0">
                <a:latin typeface="Museo 500" panose="02000000000000000000" pitchFamily="50" charset="0"/>
              </a:rPr>
              <a:t>IGCSE</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a:latin typeface="Museo 900" panose="02000000000000000000" pitchFamily="50" charset="0"/>
              </a:rPr>
              <a:t>Boolean logic</a:t>
            </a:r>
            <a:endParaRPr lang="en-US" dirty="0">
              <a:latin typeface="Museo 900" panose="02000000000000000000" pitchFamily="50" charset="0"/>
            </a:endParaRPr>
          </a:p>
          <a:p>
            <a:endParaRPr lang="en-US" dirty="0">
              <a:latin typeface="Museo 900" panose="02000000000000000000" pitchFamily="50" charset="0"/>
            </a:endParaRPr>
          </a:p>
          <a:p>
            <a:r>
              <a:rPr lang="en-US" sz="2000" dirty="0">
                <a:latin typeface="Museo 100" panose="02000000000000000000" pitchFamily="50" charset="0"/>
              </a:rPr>
              <a:t>Unit 3</a:t>
            </a:r>
          </a:p>
          <a:p>
            <a:r>
              <a:rPr lang="en-US" sz="2000" dirty="0">
                <a:latin typeface="Museo 100" panose="02000000000000000000" pitchFamily="50" charset="0"/>
              </a:rPr>
              <a:t>Hardware</a:t>
            </a:r>
            <a:br>
              <a:rPr lang="en-US" sz="2000" dirty="0">
                <a:latin typeface="Museo 900" panose="02000000000000000000" pitchFamily="50" charset="0"/>
              </a:rPr>
            </a:br>
            <a:endParaRPr lang="en-US" sz="2000" dirty="0">
              <a:latin typeface="Museo 100" panose="02000000000000000000" pitchFamily="50" charset="0"/>
            </a:endParaRPr>
          </a:p>
        </p:txBody>
      </p:sp>
      <p:sp>
        <p:nvSpPr>
          <p:cNvPr id="7" name="Text Placeholder 6"/>
          <p:cNvSpPr>
            <a:spLocks noGrp="1"/>
          </p:cNvSpPr>
          <p:nvPr>
            <p:ph type="body" sz="quarter" idx="12"/>
          </p:nvPr>
        </p:nvSpPr>
        <p:spPr/>
        <p:txBody>
          <a:bodyPr/>
          <a:lstStyle/>
          <a:p>
            <a:pPr>
              <a:lnSpc>
                <a:spcPts val="4800"/>
              </a:lnSpc>
              <a:spcBef>
                <a:spcPts val="0"/>
              </a:spcBef>
            </a:pPr>
            <a:r>
              <a:rPr lang="en-US" sz="4500" kern="0" spc="-140" dirty="0">
                <a:latin typeface="Arial"/>
                <a:cs typeface="Arial"/>
              </a:rPr>
              <a:t>1</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Number of inputs</a:t>
            </a:r>
          </a:p>
        </p:txBody>
      </p:sp>
      <p:sp>
        <p:nvSpPr>
          <p:cNvPr id="3" name="Text Placeholder 2"/>
          <p:cNvSpPr>
            <a:spLocks noGrp="1"/>
          </p:cNvSpPr>
          <p:nvPr>
            <p:ph type="body" sz="quarter" idx="14"/>
          </p:nvPr>
        </p:nvSpPr>
        <p:spPr>
          <a:xfrm>
            <a:off x="724280" y="1704179"/>
            <a:ext cx="7797230" cy="2197865"/>
          </a:xfrm>
        </p:spPr>
        <p:txBody>
          <a:bodyPr/>
          <a:lstStyle/>
          <a:p>
            <a:pPr marL="285750" indent="-285750">
              <a:buFont typeface="Arial" panose="020B0604020202020204" pitchFamily="34" charset="0"/>
              <a:buChar char="•"/>
            </a:pPr>
            <a:r>
              <a:rPr lang="en-GB" sz="2800">
                <a:latin typeface="Arial" panose="020B0604020202020204" pitchFamily="34" charset="0"/>
                <a:cs typeface="Arial" panose="020B0604020202020204" pitchFamily="34" charset="0"/>
              </a:rPr>
              <a:t>How many possible outputs are there if there is just one input? </a:t>
            </a:r>
          </a:p>
          <a:p>
            <a:pPr marL="285750" indent="-285750">
              <a:buFont typeface="Arial" panose="020B0604020202020204" pitchFamily="34" charset="0"/>
              <a:buChar char="•"/>
            </a:pPr>
            <a:endParaRPr lang="en-GB" sz="2800">
              <a:latin typeface="Arial" panose="020B0604020202020204" pitchFamily="34" charset="0"/>
              <a:cs typeface="Arial" panose="020B0604020202020204" pitchFamily="34" charset="0"/>
            </a:endParaRPr>
          </a:p>
          <a:p>
            <a:pPr marL="738187" lvl="1" indent="-285750">
              <a:buFont typeface="Arial" panose="020B0604020202020204" pitchFamily="34" charset="0"/>
              <a:buChar char="•"/>
            </a:pPr>
            <a:endParaRPr lang="en-GB" sz="2300">
              <a:latin typeface="Arial" panose="020B0604020202020204" pitchFamily="34" charset="0"/>
              <a:cs typeface="Arial" panose="020B0604020202020204" pitchFamily="34" charset="0"/>
            </a:endParaRPr>
          </a:p>
          <a:p>
            <a:pPr marL="738187" lvl="1" indent="-285750">
              <a:buFont typeface="Arial" panose="020B0604020202020204" pitchFamily="34" charset="0"/>
              <a:buChar char="•"/>
            </a:pPr>
            <a:endParaRPr lang="en-GB" sz="2300">
              <a:latin typeface="Arial" panose="020B0604020202020204" pitchFamily="34" charset="0"/>
              <a:cs typeface="Arial" panose="020B0604020202020204" pitchFamily="34" charset="0"/>
            </a:endParaRPr>
          </a:p>
          <a:p>
            <a:pPr marL="738187" lvl="1" indent="-285750">
              <a:buFont typeface="Arial" panose="020B0604020202020204" pitchFamily="34" charset="0"/>
              <a:buChar char="•"/>
            </a:pPr>
            <a:endParaRPr lang="en-GB" sz="2300">
              <a:latin typeface="Arial" panose="020B0604020202020204" pitchFamily="34" charset="0"/>
              <a:cs typeface="Arial" panose="020B0604020202020204" pitchFamily="34" charset="0"/>
            </a:endParaRPr>
          </a:p>
          <a:p>
            <a:pPr marL="738187" lvl="1" indent="-285750">
              <a:buFont typeface="Arial" panose="020B0604020202020204" pitchFamily="34" charset="0"/>
              <a:buChar char="•"/>
            </a:pPr>
            <a:r>
              <a:rPr lang="en-GB" sz="2300">
                <a:latin typeface="Arial" panose="020B0604020202020204" pitchFamily="34" charset="0"/>
                <a:cs typeface="Arial" panose="020B0604020202020204" pitchFamily="34" charset="0"/>
              </a:rPr>
              <a:t>What about if there are three inputs?</a:t>
            </a:r>
          </a:p>
          <a:p>
            <a:pPr marL="738187" lvl="1" indent="-285750">
              <a:buFont typeface="Arial" panose="020B0604020202020204" pitchFamily="34" charset="0"/>
              <a:buChar char="•"/>
            </a:pPr>
            <a:r>
              <a:rPr lang="en-GB" sz="2300">
                <a:latin typeface="Arial" panose="020B0604020202020204" pitchFamily="34" charset="0"/>
                <a:cs typeface="Arial" panose="020B0604020202020204" pitchFamily="34" charset="0"/>
              </a:rPr>
              <a:t>Draw the truth tables representing OR and NOT </a:t>
            </a:r>
          </a:p>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055221815"/>
              </p:ext>
            </p:extLst>
          </p:nvPr>
        </p:nvGraphicFramePr>
        <p:xfrm>
          <a:off x="4340353" y="2816450"/>
          <a:ext cx="3146460" cy="1849120"/>
        </p:xfrm>
        <a:graphic>
          <a:graphicData uri="http://schemas.openxmlformats.org/drawingml/2006/table">
            <a:tbl>
              <a:tblPr firstRow="1" bandRow="1">
                <a:tableStyleId>{5C22544A-7EE6-4342-B048-85BDC9FD1C3A}</a:tableStyleId>
              </a:tblPr>
              <a:tblGrid>
                <a:gridCol w="981484">
                  <a:extLst>
                    <a:ext uri="{9D8B030D-6E8A-4147-A177-3AD203B41FA5}">
                      <a16:colId xmlns:a16="http://schemas.microsoft.com/office/drawing/2014/main" val="20000"/>
                    </a:ext>
                  </a:extLst>
                </a:gridCol>
                <a:gridCol w="995082">
                  <a:extLst>
                    <a:ext uri="{9D8B030D-6E8A-4147-A177-3AD203B41FA5}">
                      <a16:colId xmlns:a16="http://schemas.microsoft.com/office/drawing/2014/main" val="20001"/>
                    </a:ext>
                  </a:extLst>
                </a:gridCol>
                <a:gridCol w="1169894">
                  <a:extLst>
                    <a:ext uri="{9D8B030D-6E8A-4147-A177-3AD203B41FA5}">
                      <a16:colId xmlns:a16="http://schemas.microsoft.com/office/drawing/2014/main" val="20002"/>
                    </a:ext>
                  </a:extLst>
                </a:gridCol>
              </a:tblGrid>
              <a:tr h="355541">
                <a:tc>
                  <a:txBody>
                    <a:bodyPr/>
                    <a:lstStyle/>
                    <a:p>
                      <a:pPr algn="ctr"/>
                      <a:r>
                        <a:rPr lang="en-GB" dirty="0">
                          <a:solidFill>
                            <a:schemeClr val="bg1"/>
                          </a:solidFill>
                          <a:latin typeface="Arial" panose="020B0604020202020204" pitchFamily="34" charset="0"/>
                          <a:cs typeface="Arial" panose="020B0604020202020204" pitchFamily="34" charset="0"/>
                        </a:rPr>
                        <a:t>Input 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dirty="0">
                          <a:solidFill>
                            <a:schemeClr val="bg1"/>
                          </a:solidFill>
                          <a:latin typeface="Arial" panose="020B0604020202020204" pitchFamily="34" charset="0"/>
                          <a:cs typeface="Arial" panose="020B0604020202020204" pitchFamily="34" charset="0"/>
                        </a:rPr>
                        <a:t>Input 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dirty="0">
                          <a:solidFill>
                            <a:schemeClr val="bg1"/>
                          </a:solidFill>
                          <a:latin typeface="Arial" panose="020B0604020202020204" pitchFamily="34" charset="0"/>
                          <a:cs typeface="Arial" panose="020B0604020202020204" pitchFamily="34" charset="0"/>
                        </a:rPr>
                        <a:t>Output 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dirty="0">
                          <a:latin typeface="Arial" panose="020B0604020202020204" pitchFamily="34" charset="0"/>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1276245"/>
              </p:ext>
            </p:extLst>
          </p:nvPr>
        </p:nvGraphicFramePr>
        <p:xfrm>
          <a:off x="1569995" y="2816450"/>
          <a:ext cx="2151378" cy="1107440"/>
        </p:xfrm>
        <a:graphic>
          <a:graphicData uri="http://schemas.openxmlformats.org/drawingml/2006/table">
            <a:tbl>
              <a:tblPr firstRow="1" bandRow="1">
                <a:tableStyleId>{5C22544A-7EE6-4342-B048-85BDC9FD1C3A}</a:tableStyleId>
              </a:tblPr>
              <a:tblGrid>
                <a:gridCol w="981484">
                  <a:extLst>
                    <a:ext uri="{9D8B030D-6E8A-4147-A177-3AD203B41FA5}">
                      <a16:colId xmlns:a16="http://schemas.microsoft.com/office/drawing/2014/main" val="20000"/>
                    </a:ext>
                  </a:extLst>
                </a:gridCol>
                <a:gridCol w="1169894">
                  <a:extLst>
                    <a:ext uri="{9D8B030D-6E8A-4147-A177-3AD203B41FA5}">
                      <a16:colId xmlns:a16="http://schemas.microsoft.com/office/drawing/2014/main" val="20001"/>
                    </a:ext>
                  </a:extLst>
                </a:gridCol>
              </a:tblGrid>
              <a:tr h="355541">
                <a:tc>
                  <a:txBody>
                    <a:bodyPr/>
                    <a:lstStyle/>
                    <a:p>
                      <a:pPr algn="ctr"/>
                      <a:r>
                        <a:rPr lang="en-GB" dirty="0">
                          <a:solidFill>
                            <a:schemeClr val="bg1"/>
                          </a:solidFill>
                          <a:latin typeface="Arial" panose="020B0604020202020204" pitchFamily="34" charset="0"/>
                          <a:cs typeface="Arial" panose="020B0604020202020204" pitchFamily="34" charset="0"/>
                        </a:rPr>
                        <a:t>Input 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dirty="0">
                          <a:solidFill>
                            <a:schemeClr val="bg1"/>
                          </a:solidFill>
                          <a:latin typeface="Arial" panose="020B0604020202020204" pitchFamily="34" charset="0"/>
                          <a:cs typeface="Arial" panose="020B0604020202020204" pitchFamily="34" charset="0"/>
                        </a:rPr>
                        <a:t>Output 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5987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Boolean function – AND</a:t>
            </a:r>
          </a:p>
        </p:txBody>
      </p:sp>
      <p:sp>
        <p:nvSpPr>
          <p:cNvPr id="16" name="Text Placeholder 15"/>
          <p:cNvSpPr>
            <a:spLocks noGrp="1"/>
          </p:cNvSpPr>
          <p:nvPr>
            <p:ph type="body" sz="quarter" idx="14"/>
          </p:nvPr>
        </p:nvSpPr>
        <p:spPr>
          <a:xfrm>
            <a:off x="724280" y="1704179"/>
            <a:ext cx="7797230" cy="1627496"/>
          </a:xfrm>
        </p:spPr>
        <p:txBody>
          <a:bodyPr/>
          <a:lstStyle/>
          <a:p>
            <a:r>
              <a:rPr lang="en-GB" dirty="0"/>
              <a:t>IF both inputs are </a:t>
            </a:r>
            <a:r>
              <a:rPr lang="en-GB" b="1" dirty="0"/>
              <a:t>TRUE </a:t>
            </a:r>
            <a:r>
              <a:rPr lang="en-GB" dirty="0"/>
              <a:t>then the output is </a:t>
            </a:r>
            <a:r>
              <a:rPr lang="en-GB" b="1" dirty="0"/>
              <a:t>TRUE</a:t>
            </a:r>
          </a:p>
          <a:p>
            <a:r>
              <a:rPr lang="en-GB" dirty="0"/>
              <a:t>IF a lift is on the correct floor </a:t>
            </a:r>
            <a:r>
              <a:rPr lang="en-GB" b="1" dirty="0"/>
              <a:t>AND</a:t>
            </a:r>
            <a:r>
              <a:rPr lang="en-GB" dirty="0"/>
              <a:t> </a:t>
            </a:r>
            <a:r>
              <a:rPr lang="en-GB"/>
              <a:t>the Call button </a:t>
            </a:r>
            <a:r>
              <a:rPr lang="en-GB" dirty="0"/>
              <a:t>has been pressed THEN open the lift door</a:t>
            </a:r>
          </a:p>
          <a:p>
            <a:pPr marL="0" indent="0">
              <a:buNone/>
            </a:pPr>
            <a:endParaRPr lang="en-GB" dirty="0"/>
          </a:p>
        </p:txBody>
      </p:sp>
      <p:graphicFrame>
        <p:nvGraphicFramePr>
          <p:cNvPr id="33" name="Table 32"/>
          <p:cNvGraphicFramePr>
            <a:graphicFrameLocks noGrp="1"/>
          </p:cNvGraphicFramePr>
          <p:nvPr>
            <p:extLst>
              <p:ext uri="{D42A27DB-BD31-4B8C-83A1-F6EECF244321}">
                <p14:modId xmlns:p14="http://schemas.microsoft.com/office/powerpoint/2010/main" val="2011011193"/>
              </p:ext>
            </p:extLst>
          </p:nvPr>
        </p:nvGraphicFramePr>
        <p:xfrm>
          <a:off x="769301" y="3422637"/>
          <a:ext cx="3386244" cy="2397760"/>
        </p:xfrm>
        <a:graphic>
          <a:graphicData uri="http://schemas.openxmlformats.org/drawingml/2006/table">
            <a:tbl>
              <a:tblPr firstRow="1" bandRow="1">
                <a:tableStyleId>{5C22544A-7EE6-4342-B048-85BDC9FD1C3A}</a:tableStyleId>
              </a:tblPr>
              <a:tblGrid>
                <a:gridCol w="1159091">
                  <a:extLst>
                    <a:ext uri="{9D8B030D-6E8A-4147-A177-3AD203B41FA5}">
                      <a16:colId xmlns:a16="http://schemas.microsoft.com/office/drawing/2014/main" val="20000"/>
                    </a:ext>
                  </a:extLst>
                </a:gridCol>
                <a:gridCol w="1131683">
                  <a:extLst>
                    <a:ext uri="{9D8B030D-6E8A-4147-A177-3AD203B41FA5}">
                      <a16:colId xmlns:a16="http://schemas.microsoft.com/office/drawing/2014/main" val="20001"/>
                    </a:ext>
                  </a:extLst>
                </a:gridCol>
                <a:gridCol w="1095470">
                  <a:extLst>
                    <a:ext uri="{9D8B030D-6E8A-4147-A177-3AD203B41FA5}">
                      <a16:colId xmlns:a16="http://schemas.microsoft.com/office/drawing/2014/main" val="20002"/>
                    </a:ext>
                  </a:extLst>
                </a:gridCol>
              </a:tblGrid>
              <a:tr h="355541">
                <a:tc>
                  <a:txBody>
                    <a:bodyPr/>
                    <a:lstStyle/>
                    <a:p>
                      <a:pPr algn="ctr"/>
                      <a:r>
                        <a:rPr lang="en-GB" dirty="0">
                          <a:solidFill>
                            <a:schemeClr val="bg1"/>
                          </a:solidFill>
                          <a:latin typeface="Arial" panose="020B0604020202020204" pitchFamily="34" charset="0"/>
                          <a:cs typeface="Arial" panose="020B0604020202020204" pitchFamily="34" charset="0"/>
                        </a:rPr>
                        <a:t>Lift on correct floor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dirty="0">
                          <a:solidFill>
                            <a:schemeClr val="bg1"/>
                          </a:solidFill>
                          <a:latin typeface="Arial" panose="020B0604020202020204" pitchFamily="34" charset="0"/>
                          <a:cs typeface="Arial" panose="020B0604020202020204" pitchFamily="34" charset="0"/>
                        </a:rPr>
                        <a:t>Button Pressed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dirty="0">
                          <a:solidFill>
                            <a:schemeClr val="bg1"/>
                          </a:solidFill>
                          <a:latin typeface="Arial" panose="020B0604020202020204" pitchFamily="34" charset="0"/>
                          <a:cs typeface="Arial" panose="020B0604020202020204" pitchFamily="34" charset="0"/>
                        </a:rPr>
                        <a:t>Open Lift Door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dirty="0">
                          <a:latin typeface="Arial" panose="020B0604020202020204" pitchFamily="34" charset="0"/>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5" name="Right Arrow 4"/>
          <p:cNvSpPr/>
          <p:nvPr/>
        </p:nvSpPr>
        <p:spPr>
          <a:xfrm>
            <a:off x="4312352" y="4487717"/>
            <a:ext cx="606903" cy="517890"/>
          </a:xfrm>
          <a:prstGeom prst="rightArrow">
            <a:avLst/>
          </a:prstGeom>
          <a:solidFill>
            <a:srgbClr val="0BD9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114073855"/>
              </p:ext>
            </p:extLst>
          </p:nvPr>
        </p:nvGraphicFramePr>
        <p:xfrm>
          <a:off x="5053789" y="3422637"/>
          <a:ext cx="3386244" cy="2397760"/>
        </p:xfrm>
        <a:graphic>
          <a:graphicData uri="http://schemas.openxmlformats.org/drawingml/2006/table">
            <a:tbl>
              <a:tblPr firstRow="1" bandRow="1">
                <a:tableStyleId>{5C22544A-7EE6-4342-B048-85BDC9FD1C3A}</a:tableStyleId>
              </a:tblPr>
              <a:tblGrid>
                <a:gridCol w="1159091">
                  <a:extLst>
                    <a:ext uri="{9D8B030D-6E8A-4147-A177-3AD203B41FA5}">
                      <a16:colId xmlns:a16="http://schemas.microsoft.com/office/drawing/2014/main" val="20000"/>
                    </a:ext>
                  </a:extLst>
                </a:gridCol>
                <a:gridCol w="1131683">
                  <a:extLst>
                    <a:ext uri="{9D8B030D-6E8A-4147-A177-3AD203B41FA5}">
                      <a16:colId xmlns:a16="http://schemas.microsoft.com/office/drawing/2014/main" val="20001"/>
                    </a:ext>
                  </a:extLst>
                </a:gridCol>
                <a:gridCol w="1095470">
                  <a:extLst>
                    <a:ext uri="{9D8B030D-6E8A-4147-A177-3AD203B41FA5}">
                      <a16:colId xmlns:a16="http://schemas.microsoft.com/office/drawing/2014/main" val="20002"/>
                    </a:ext>
                  </a:extLst>
                </a:gridCol>
              </a:tblGrid>
              <a:tr h="355541">
                <a:tc>
                  <a:txBody>
                    <a:bodyPr/>
                    <a:lstStyle/>
                    <a:p>
                      <a:pPr algn="ctr"/>
                      <a:r>
                        <a:rPr lang="en-GB" dirty="0">
                          <a:solidFill>
                            <a:schemeClr val="bg1"/>
                          </a:solidFill>
                          <a:latin typeface="Arial" panose="020B0604020202020204" pitchFamily="34" charset="0"/>
                          <a:cs typeface="Arial" panose="020B0604020202020204" pitchFamily="34" charset="0"/>
                        </a:rPr>
                        <a:t>Lift on correct floor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dirty="0">
                          <a:solidFill>
                            <a:schemeClr val="bg1"/>
                          </a:solidFill>
                          <a:latin typeface="Arial" panose="020B0604020202020204" pitchFamily="34" charset="0"/>
                          <a:cs typeface="Arial" panose="020B0604020202020204" pitchFamily="34" charset="0"/>
                        </a:rPr>
                        <a:t>Button Pressed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dirty="0">
                          <a:solidFill>
                            <a:schemeClr val="bg1"/>
                          </a:solidFill>
                          <a:latin typeface="Arial" panose="020B0604020202020204" pitchFamily="34" charset="0"/>
                          <a:cs typeface="Arial" panose="020B0604020202020204" pitchFamily="34" charset="0"/>
                        </a:rPr>
                        <a:t>Open Lift Door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1563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1685449101"/>
              </p:ext>
            </p:extLst>
          </p:nvPr>
        </p:nvGraphicFramePr>
        <p:xfrm>
          <a:off x="1004692" y="2852275"/>
          <a:ext cx="3005996" cy="2397760"/>
        </p:xfrm>
        <a:graphic>
          <a:graphicData uri="http://schemas.openxmlformats.org/drawingml/2006/table">
            <a:tbl>
              <a:tblPr firstRow="1" bandRow="1">
                <a:tableStyleId>{5C22544A-7EE6-4342-B048-85BDC9FD1C3A}</a:tableStyleId>
              </a:tblPr>
              <a:tblGrid>
                <a:gridCol w="1109031">
                  <a:extLst>
                    <a:ext uri="{9D8B030D-6E8A-4147-A177-3AD203B41FA5}">
                      <a16:colId xmlns:a16="http://schemas.microsoft.com/office/drawing/2014/main" val="20000"/>
                    </a:ext>
                  </a:extLst>
                </a:gridCol>
                <a:gridCol w="1082809">
                  <a:extLst>
                    <a:ext uri="{9D8B030D-6E8A-4147-A177-3AD203B41FA5}">
                      <a16:colId xmlns:a16="http://schemas.microsoft.com/office/drawing/2014/main" val="20001"/>
                    </a:ext>
                  </a:extLst>
                </a:gridCol>
                <a:gridCol w="814156">
                  <a:extLst>
                    <a:ext uri="{9D8B030D-6E8A-4147-A177-3AD203B41FA5}">
                      <a16:colId xmlns:a16="http://schemas.microsoft.com/office/drawing/2014/main" val="20002"/>
                    </a:ext>
                  </a:extLst>
                </a:gridCol>
              </a:tblGrid>
              <a:tr h="355541">
                <a:tc>
                  <a:txBody>
                    <a:bodyPr/>
                    <a:lstStyle/>
                    <a:p>
                      <a:pPr algn="ctr"/>
                      <a:r>
                        <a:rPr lang="en-GB" dirty="0">
                          <a:solidFill>
                            <a:schemeClr val="bg1"/>
                          </a:solidFill>
                          <a:latin typeface="Arial" panose="020B0604020202020204" pitchFamily="34" charset="0"/>
                          <a:cs typeface="Arial" panose="020B0604020202020204" pitchFamily="34" charset="0"/>
                        </a:rPr>
                        <a:t>Lift on correct floor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dirty="0">
                          <a:solidFill>
                            <a:schemeClr val="bg1"/>
                          </a:solidFill>
                          <a:latin typeface="Arial" panose="020B0604020202020204" pitchFamily="34" charset="0"/>
                          <a:cs typeface="Arial" panose="020B0604020202020204" pitchFamily="34" charset="0"/>
                        </a:rPr>
                        <a:t>Button Pressed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dirty="0">
                          <a:solidFill>
                            <a:schemeClr val="bg1"/>
                          </a:solidFill>
                          <a:latin typeface="Arial" panose="020B0604020202020204" pitchFamily="34" charset="0"/>
                          <a:cs typeface="Arial" panose="020B0604020202020204" pitchFamily="34" charset="0"/>
                        </a:rPr>
                        <a:t>Open Lift Door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 name="Content Placeholder 2"/>
          <p:cNvSpPr>
            <a:spLocks noGrp="1"/>
          </p:cNvSpPr>
          <p:nvPr>
            <p:ph type="body" sz="quarter" idx="13"/>
          </p:nvPr>
        </p:nvSpPr>
        <p:spPr/>
        <p:txBody>
          <a:bodyPr/>
          <a:lstStyle/>
          <a:p>
            <a:r>
              <a:rPr lang="en-GB"/>
              <a:t>Truth table – </a:t>
            </a:r>
            <a:r>
              <a:rPr lang="en-GB" dirty="0"/>
              <a:t>AND</a:t>
            </a:r>
          </a:p>
        </p:txBody>
      </p:sp>
      <p:sp>
        <p:nvSpPr>
          <p:cNvPr id="16" name="Text Placeholder 15"/>
          <p:cNvSpPr>
            <a:spLocks noGrp="1"/>
          </p:cNvSpPr>
          <p:nvPr>
            <p:ph type="body" sz="quarter" idx="14"/>
          </p:nvPr>
        </p:nvSpPr>
        <p:spPr>
          <a:xfrm>
            <a:off x="724280" y="1704179"/>
            <a:ext cx="5649360" cy="985459"/>
          </a:xfrm>
        </p:spPr>
        <p:txBody>
          <a:bodyPr/>
          <a:lstStyle/>
          <a:p>
            <a:r>
              <a:rPr lang="en-GB" dirty="0"/>
              <a:t>IF both inputs are </a:t>
            </a:r>
            <a:r>
              <a:rPr lang="en-GB" b="1" dirty="0"/>
              <a:t>TRUE </a:t>
            </a:r>
            <a:r>
              <a:rPr lang="en-GB" dirty="0"/>
              <a:t>then the output </a:t>
            </a:r>
            <a:r>
              <a:rPr lang="en-GB"/>
              <a:t>is </a:t>
            </a:r>
            <a:r>
              <a:rPr lang="en-GB" b="1"/>
              <a:t>TRUE</a:t>
            </a:r>
            <a:endParaRPr lang="en-GB" b="1" dirty="0"/>
          </a:p>
        </p:txBody>
      </p:sp>
      <p:sp>
        <p:nvSpPr>
          <p:cNvPr id="18" name="Right Arrow 17"/>
          <p:cNvSpPr/>
          <p:nvPr/>
        </p:nvSpPr>
        <p:spPr>
          <a:xfrm>
            <a:off x="4194656" y="3917355"/>
            <a:ext cx="606903" cy="517890"/>
          </a:xfrm>
          <a:prstGeom prst="rightArrow">
            <a:avLst/>
          </a:prstGeom>
          <a:solidFill>
            <a:srgbClr val="0BD9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20" name="Table 19"/>
          <p:cNvGraphicFramePr>
            <a:graphicFrameLocks noGrp="1"/>
          </p:cNvGraphicFramePr>
          <p:nvPr>
            <p:extLst>
              <p:ext uri="{D42A27DB-BD31-4B8C-83A1-F6EECF244321}">
                <p14:modId xmlns:p14="http://schemas.microsoft.com/office/powerpoint/2010/main" val="2633396977"/>
              </p:ext>
            </p:extLst>
          </p:nvPr>
        </p:nvGraphicFramePr>
        <p:xfrm>
          <a:off x="4942947" y="2852275"/>
          <a:ext cx="1296000" cy="239776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432000">
                  <a:extLst>
                    <a:ext uri="{9D8B030D-6E8A-4147-A177-3AD203B41FA5}">
                      <a16:colId xmlns:a16="http://schemas.microsoft.com/office/drawing/2014/main" val="20001"/>
                    </a:ext>
                  </a:extLst>
                </a:gridCol>
                <a:gridCol w="432000">
                  <a:extLst>
                    <a:ext uri="{9D8B030D-6E8A-4147-A177-3AD203B41FA5}">
                      <a16:colId xmlns:a16="http://schemas.microsoft.com/office/drawing/2014/main" val="20002"/>
                    </a:ext>
                  </a:extLst>
                </a:gridCol>
              </a:tblGrid>
              <a:tr h="914400">
                <a:tc>
                  <a:txBody>
                    <a:bodyPr/>
                    <a:lstStyle/>
                    <a:p>
                      <a:pPr algn="ctr"/>
                      <a:r>
                        <a:rPr lang="en-GB">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latin typeface="Arial" panose="020B0604020202020204" pitchFamily="34" charset="0"/>
                          <a:cs typeface="Arial" panose="020B0604020202020204" pitchFamily="34" charset="0"/>
                        </a:rPr>
                        <a:t>0</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909980" y="1668933"/>
            <a:ext cx="1254066" cy="4411898"/>
          </a:xfrm>
          <a:prstGeom prst="rect">
            <a:avLst/>
          </a:prstGeom>
        </p:spPr>
      </p:pic>
    </p:spTree>
    <p:extLst>
      <p:ext uri="{BB962C8B-B14F-4D97-AF65-F5344CB8AC3E}">
        <p14:creationId xmlns:p14="http://schemas.microsoft.com/office/powerpoint/2010/main" val="139738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857591" y="1801640"/>
            <a:ext cx="2761307" cy="4372824"/>
          </a:xfrm>
          <a:prstGeom prst="rect">
            <a:avLst/>
          </a:prstGeom>
        </p:spPr>
      </p:pic>
      <p:sp>
        <p:nvSpPr>
          <p:cNvPr id="3" name="Content Placeholder 2"/>
          <p:cNvSpPr>
            <a:spLocks noGrp="1"/>
          </p:cNvSpPr>
          <p:nvPr>
            <p:ph type="body" sz="quarter" idx="13"/>
          </p:nvPr>
        </p:nvSpPr>
        <p:spPr/>
        <p:txBody>
          <a:bodyPr/>
          <a:lstStyle/>
          <a:p>
            <a:r>
              <a:rPr lang="en-GB" dirty="0"/>
              <a:t>Boolean function – OR</a:t>
            </a:r>
          </a:p>
        </p:txBody>
      </p:sp>
      <p:sp>
        <p:nvSpPr>
          <p:cNvPr id="16" name="Text Placeholder 15"/>
          <p:cNvSpPr>
            <a:spLocks noGrp="1"/>
          </p:cNvSpPr>
          <p:nvPr>
            <p:ph type="body" sz="quarter" idx="14"/>
          </p:nvPr>
        </p:nvSpPr>
        <p:spPr>
          <a:xfrm>
            <a:off x="724280" y="1704179"/>
            <a:ext cx="5169526" cy="1283465"/>
          </a:xfrm>
        </p:spPr>
        <p:txBody>
          <a:bodyPr/>
          <a:lstStyle/>
          <a:p>
            <a:r>
              <a:rPr lang="en-GB" dirty="0"/>
              <a:t>IF either input are </a:t>
            </a:r>
            <a:r>
              <a:rPr lang="en-GB" b="1" dirty="0"/>
              <a:t>TRUE </a:t>
            </a:r>
            <a:r>
              <a:rPr lang="en-GB" dirty="0"/>
              <a:t>then the output is </a:t>
            </a:r>
            <a:r>
              <a:rPr lang="en-GB" b="1" dirty="0"/>
              <a:t>TRUE</a:t>
            </a:r>
          </a:p>
          <a:p>
            <a:pPr lvl="1"/>
            <a:r>
              <a:rPr lang="en-GB" dirty="0"/>
              <a:t>IF either the </a:t>
            </a:r>
            <a:r>
              <a:rPr lang="en-GB"/>
              <a:t>cold tap </a:t>
            </a:r>
            <a:r>
              <a:rPr lang="en-GB" b="1" dirty="0"/>
              <a:t>OR</a:t>
            </a:r>
            <a:r>
              <a:rPr lang="en-GB" dirty="0"/>
              <a:t> the </a:t>
            </a:r>
            <a:r>
              <a:rPr lang="en-GB"/>
              <a:t>hot tap </a:t>
            </a:r>
            <a:r>
              <a:rPr lang="en-GB" dirty="0"/>
              <a:t>is turned on THEN water will start </a:t>
            </a:r>
            <a:r>
              <a:rPr lang="en-GB"/>
              <a:t>to flow</a:t>
            </a:r>
          </a:p>
          <a:p>
            <a:pPr lvl="1"/>
            <a:r>
              <a:rPr lang="en-GB"/>
              <a:t>What is P?</a:t>
            </a:r>
            <a:endParaRPr lang="en-GB" dirty="0"/>
          </a:p>
          <a:p>
            <a:pPr marL="0" indent="0">
              <a:buNone/>
            </a:pP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1623690570"/>
              </p:ext>
            </p:extLst>
          </p:nvPr>
        </p:nvGraphicFramePr>
        <p:xfrm>
          <a:off x="1176706" y="3914753"/>
          <a:ext cx="2707229" cy="2332683"/>
        </p:xfrm>
        <a:graphic>
          <a:graphicData uri="http://schemas.openxmlformats.org/drawingml/2006/table">
            <a:tbl>
              <a:tblPr firstRow="1" bandRow="1">
                <a:tableStyleId>{5C22544A-7EE6-4342-B048-85BDC9FD1C3A}</a:tableStyleId>
              </a:tblPr>
              <a:tblGrid>
                <a:gridCol w="932750">
                  <a:extLst>
                    <a:ext uri="{9D8B030D-6E8A-4147-A177-3AD203B41FA5}">
                      <a16:colId xmlns:a16="http://schemas.microsoft.com/office/drawing/2014/main" val="20000"/>
                    </a:ext>
                  </a:extLst>
                </a:gridCol>
                <a:gridCol w="923453">
                  <a:extLst>
                    <a:ext uri="{9D8B030D-6E8A-4147-A177-3AD203B41FA5}">
                      <a16:colId xmlns:a16="http://schemas.microsoft.com/office/drawing/2014/main" val="20001"/>
                    </a:ext>
                  </a:extLst>
                </a:gridCol>
                <a:gridCol w="851026">
                  <a:extLst>
                    <a:ext uri="{9D8B030D-6E8A-4147-A177-3AD203B41FA5}">
                      <a16:colId xmlns:a16="http://schemas.microsoft.com/office/drawing/2014/main" val="20002"/>
                    </a:ext>
                  </a:extLst>
                </a:gridCol>
              </a:tblGrid>
              <a:tr h="849323">
                <a:tc>
                  <a:txBody>
                    <a:bodyPr/>
                    <a:lstStyle/>
                    <a:p>
                      <a:pPr algn="ctr"/>
                      <a:r>
                        <a:rPr lang="en-GB">
                          <a:solidFill>
                            <a:schemeClr val="bg1"/>
                          </a:solidFill>
                          <a:latin typeface="Arial" panose="020B0604020202020204" pitchFamily="34" charset="0"/>
                          <a:cs typeface="Arial" panose="020B0604020202020204" pitchFamily="34" charset="0"/>
                        </a:rPr>
                        <a:t>Cold tap on</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Hot tap on</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Water flows</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dirty="0">
                          <a:latin typeface="Arial" panose="020B0604020202020204" pitchFamily="34" charset="0"/>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698683035"/>
              </p:ext>
            </p:extLst>
          </p:nvPr>
        </p:nvGraphicFramePr>
        <p:xfrm>
          <a:off x="4816197" y="3914753"/>
          <a:ext cx="1221740" cy="2332683"/>
        </p:xfrm>
        <a:graphic>
          <a:graphicData uri="http://schemas.openxmlformats.org/drawingml/2006/table">
            <a:tbl>
              <a:tblPr firstRow="1" bandRow="1">
                <a:tableStyleId>{5C22544A-7EE6-4342-B048-85BDC9FD1C3A}</a:tableStyleId>
              </a:tblPr>
              <a:tblGrid>
                <a:gridCol w="411480">
                  <a:extLst>
                    <a:ext uri="{9D8B030D-6E8A-4147-A177-3AD203B41FA5}">
                      <a16:colId xmlns:a16="http://schemas.microsoft.com/office/drawing/2014/main" val="20000"/>
                    </a:ext>
                  </a:extLst>
                </a:gridCol>
                <a:gridCol w="411480">
                  <a:extLst>
                    <a:ext uri="{9D8B030D-6E8A-4147-A177-3AD203B41FA5}">
                      <a16:colId xmlns:a16="http://schemas.microsoft.com/office/drawing/2014/main" val="20001"/>
                    </a:ext>
                  </a:extLst>
                </a:gridCol>
                <a:gridCol w="398780">
                  <a:extLst>
                    <a:ext uri="{9D8B030D-6E8A-4147-A177-3AD203B41FA5}">
                      <a16:colId xmlns:a16="http://schemas.microsoft.com/office/drawing/2014/main" val="20002"/>
                    </a:ext>
                  </a:extLst>
                </a:gridCol>
              </a:tblGrid>
              <a:tr h="849323">
                <a:tc>
                  <a:txBody>
                    <a:bodyPr/>
                    <a:lstStyle/>
                    <a:p>
                      <a:pPr algn="ctr"/>
                      <a:r>
                        <a:rPr lang="en-GB">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7" name="Right Arrow 16"/>
          <p:cNvSpPr/>
          <p:nvPr/>
        </p:nvSpPr>
        <p:spPr>
          <a:xfrm>
            <a:off x="4072272" y="4922283"/>
            <a:ext cx="606903" cy="517890"/>
          </a:xfrm>
          <a:prstGeom prst="rightArrow">
            <a:avLst/>
          </a:prstGeom>
          <a:solidFill>
            <a:srgbClr val="0BD9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6188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6016351" y="1685775"/>
            <a:ext cx="2841440" cy="3088110"/>
          </a:xfrm>
          <a:prstGeom prst="rect">
            <a:avLst/>
          </a:prstGeom>
        </p:spPr>
      </p:pic>
      <p:cxnSp>
        <p:nvCxnSpPr>
          <p:cNvPr id="6" name="Straight Connector 5"/>
          <p:cNvCxnSpPr/>
          <p:nvPr/>
        </p:nvCxnSpPr>
        <p:spPr>
          <a:xfrm flipH="1">
            <a:off x="-45265" y="3657590"/>
            <a:ext cx="7514376" cy="0"/>
          </a:xfrm>
          <a:prstGeom prst="line">
            <a:avLst/>
          </a:prstGeom>
          <a:ln>
            <a:solidFill>
              <a:srgbClr val="FF0000"/>
            </a:solidFill>
            <a:prstDash val="sysDot"/>
          </a:ln>
          <a:effectLst>
            <a:glow rad="76200">
              <a:schemeClr val="accent2">
                <a:satMod val="175000"/>
                <a:alpha val="30000"/>
              </a:schemeClr>
            </a:glo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type="body" sz="quarter" idx="13"/>
          </p:nvPr>
        </p:nvSpPr>
        <p:spPr/>
        <p:txBody>
          <a:bodyPr/>
          <a:lstStyle/>
          <a:p>
            <a:r>
              <a:rPr lang="en-GB" dirty="0"/>
              <a:t>Boolean function – NOT</a:t>
            </a:r>
          </a:p>
        </p:txBody>
      </p:sp>
      <p:sp>
        <p:nvSpPr>
          <p:cNvPr id="16" name="Text Placeholder 15"/>
          <p:cNvSpPr>
            <a:spLocks noGrp="1"/>
          </p:cNvSpPr>
          <p:nvPr>
            <p:ph type="body" sz="quarter" idx="14"/>
          </p:nvPr>
        </p:nvSpPr>
        <p:spPr>
          <a:xfrm>
            <a:off x="724280" y="1704179"/>
            <a:ext cx="5416295" cy="985459"/>
          </a:xfrm>
        </p:spPr>
        <p:txBody>
          <a:bodyPr/>
          <a:lstStyle/>
          <a:p>
            <a:r>
              <a:rPr lang="en-GB" dirty="0"/>
              <a:t>IF the input is </a:t>
            </a:r>
            <a:r>
              <a:rPr lang="en-GB" b="1" dirty="0"/>
              <a:t>TRUE </a:t>
            </a:r>
            <a:r>
              <a:rPr lang="en-GB" dirty="0"/>
              <a:t>then the output is </a:t>
            </a:r>
            <a:r>
              <a:rPr lang="en-GB" b="1" dirty="0"/>
              <a:t>FALSE</a:t>
            </a:r>
          </a:p>
          <a:p>
            <a:r>
              <a:rPr lang="en-GB" dirty="0"/>
              <a:t>IF the input is </a:t>
            </a:r>
            <a:r>
              <a:rPr lang="en-GB" b="1" dirty="0"/>
              <a:t>FALSE </a:t>
            </a:r>
            <a:r>
              <a:rPr lang="en-GB" dirty="0"/>
              <a:t>then the output </a:t>
            </a:r>
            <a:r>
              <a:rPr lang="en-GB"/>
              <a:t>is </a:t>
            </a:r>
            <a:r>
              <a:rPr lang="en-GB" b="1"/>
              <a:t>TRUE</a:t>
            </a:r>
            <a:br>
              <a:rPr lang="en-GB" b="1"/>
            </a:br>
            <a:endParaRPr lang="en-GB" dirty="0"/>
          </a:p>
          <a:p>
            <a:pPr lvl="1"/>
            <a:r>
              <a:rPr lang="en-GB"/>
              <a:t>IF security beam is broken (</a:t>
            </a:r>
            <a:r>
              <a:rPr lang="en-GB" b="1"/>
              <a:t>FALSE</a:t>
            </a:r>
            <a:r>
              <a:rPr lang="en-GB"/>
              <a:t>) </a:t>
            </a:r>
            <a:r>
              <a:rPr lang="en-GB" dirty="0"/>
              <a:t>then the alarm </a:t>
            </a:r>
            <a:r>
              <a:rPr lang="en-GB"/>
              <a:t>is sounded (</a:t>
            </a:r>
            <a:r>
              <a:rPr lang="en-GB" b="1"/>
              <a:t>TRUE</a:t>
            </a:r>
            <a:r>
              <a:rPr lang="en-GB"/>
              <a:t>)</a:t>
            </a:r>
            <a:endParaRPr lang="en-GB" dirty="0"/>
          </a:p>
        </p:txBody>
      </p:sp>
      <p:sp>
        <p:nvSpPr>
          <p:cNvPr id="5" name="Right Arrow 4"/>
          <p:cNvSpPr/>
          <p:nvPr/>
        </p:nvSpPr>
        <p:spPr>
          <a:xfrm>
            <a:off x="3288222" y="5242825"/>
            <a:ext cx="606903" cy="517890"/>
          </a:xfrm>
          <a:prstGeom prst="rightArrow">
            <a:avLst/>
          </a:prstGeom>
          <a:solidFill>
            <a:srgbClr val="0BD9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9" name="Table 8"/>
          <p:cNvGraphicFramePr>
            <a:graphicFrameLocks noGrp="1"/>
          </p:cNvGraphicFramePr>
          <p:nvPr>
            <p:extLst>
              <p:ext uri="{D42A27DB-BD31-4B8C-83A1-F6EECF244321}">
                <p14:modId xmlns:p14="http://schemas.microsoft.com/office/powerpoint/2010/main" val="2548232485"/>
              </p:ext>
            </p:extLst>
          </p:nvPr>
        </p:nvGraphicFramePr>
        <p:xfrm>
          <a:off x="1005302" y="4780600"/>
          <a:ext cx="2151378" cy="1381760"/>
        </p:xfrm>
        <a:graphic>
          <a:graphicData uri="http://schemas.openxmlformats.org/drawingml/2006/table">
            <a:tbl>
              <a:tblPr firstRow="1" bandRow="1">
                <a:tableStyleId>{5C22544A-7EE6-4342-B048-85BDC9FD1C3A}</a:tableStyleId>
              </a:tblPr>
              <a:tblGrid>
                <a:gridCol w="981484">
                  <a:extLst>
                    <a:ext uri="{9D8B030D-6E8A-4147-A177-3AD203B41FA5}">
                      <a16:colId xmlns:a16="http://schemas.microsoft.com/office/drawing/2014/main" val="20000"/>
                    </a:ext>
                  </a:extLst>
                </a:gridCol>
                <a:gridCol w="1169894">
                  <a:extLst>
                    <a:ext uri="{9D8B030D-6E8A-4147-A177-3AD203B41FA5}">
                      <a16:colId xmlns:a16="http://schemas.microsoft.com/office/drawing/2014/main" val="20001"/>
                    </a:ext>
                  </a:extLst>
                </a:gridCol>
              </a:tblGrid>
              <a:tr h="355541">
                <a:tc>
                  <a:txBody>
                    <a:bodyPr/>
                    <a:lstStyle/>
                    <a:p>
                      <a:pPr algn="ctr"/>
                      <a:r>
                        <a:rPr lang="en-GB">
                          <a:solidFill>
                            <a:schemeClr val="bg1"/>
                          </a:solidFill>
                          <a:latin typeface="Arial" panose="020B0604020202020204" pitchFamily="34" charset="0"/>
                          <a:cs typeface="Arial" panose="020B0604020202020204" pitchFamily="34" charset="0"/>
                        </a:rPr>
                        <a:t>Beam broken</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Alarm sounds</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02417774"/>
              </p:ext>
            </p:extLst>
          </p:nvPr>
        </p:nvGraphicFramePr>
        <p:xfrm>
          <a:off x="4016356" y="4780600"/>
          <a:ext cx="2151378" cy="1381760"/>
        </p:xfrm>
        <a:graphic>
          <a:graphicData uri="http://schemas.openxmlformats.org/drawingml/2006/table">
            <a:tbl>
              <a:tblPr firstRow="1" bandRow="1">
                <a:tableStyleId>{5C22544A-7EE6-4342-B048-85BDC9FD1C3A}</a:tableStyleId>
              </a:tblPr>
              <a:tblGrid>
                <a:gridCol w="981484">
                  <a:extLst>
                    <a:ext uri="{9D8B030D-6E8A-4147-A177-3AD203B41FA5}">
                      <a16:colId xmlns:a16="http://schemas.microsoft.com/office/drawing/2014/main" val="20000"/>
                    </a:ext>
                  </a:extLst>
                </a:gridCol>
                <a:gridCol w="1169894">
                  <a:extLst>
                    <a:ext uri="{9D8B030D-6E8A-4147-A177-3AD203B41FA5}">
                      <a16:colId xmlns:a16="http://schemas.microsoft.com/office/drawing/2014/main" val="20001"/>
                    </a:ext>
                  </a:extLst>
                </a:gridCol>
              </a:tblGrid>
              <a:tr h="355541">
                <a:tc>
                  <a:txBody>
                    <a:bodyPr/>
                    <a:lstStyle/>
                    <a:p>
                      <a:pPr algn="ctr"/>
                      <a:r>
                        <a:rPr lang="en-GB">
                          <a:solidFill>
                            <a:schemeClr val="bg1"/>
                          </a:solidFill>
                          <a:latin typeface="Arial" panose="020B0604020202020204" pitchFamily="34" charset="0"/>
                          <a:cs typeface="Arial" panose="020B0604020202020204" pitchFamily="34" charset="0"/>
                        </a:rPr>
                        <a:t>Beam broken</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Alarm sounds</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4" name="Straight Connector 13"/>
          <p:cNvCxnSpPr/>
          <p:nvPr/>
        </p:nvCxnSpPr>
        <p:spPr>
          <a:xfrm flipH="1">
            <a:off x="7686392" y="3657590"/>
            <a:ext cx="1367076" cy="0"/>
          </a:xfrm>
          <a:prstGeom prst="line">
            <a:avLst/>
          </a:prstGeom>
          <a:ln>
            <a:solidFill>
              <a:srgbClr val="FF0000"/>
            </a:solidFill>
            <a:prstDash val="sysDot"/>
          </a:ln>
          <a:effectLst>
            <a:glow rad="76200">
              <a:schemeClr val="accent2">
                <a:satMod val="175000"/>
                <a:alpha val="30000"/>
              </a:schemeClr>
            </a:glow>
          </a:effectLst>
        </p:spPr>
        <p:style>
          <a:lnRef idx="2">
            <a:schemeClr val="accent1"/>
          </a:lnRef>
          <a:fillRef idx="0">
            <a:schemeClr val="accent1"/>
          </a:fillRef>
          <a:effectRef idx="1">
            <a:schemeClr val="accent1"/>
          </a:effectRef>
          <a:fontRef idx="minor">
            <a:schemeClr val="tx1"/>
          </a:fontRef>
        </p:style>
      </p:cxnSp>
      <p:sp>
        <p:nvSpPr>
          <p:cNvPr id="17" name="Right Arrow 16"/>
          <p:cNvSpPr/>
          <p:nvPr/>
        </p:nvSpPr>
        <p:spPr>
          <a:xfrm>
            <a:off x="6291647" y="5242825"/>
            <a:ext cx="606903" cy="517890"/>
          </a:xfrm>
          <a:prstGeom prst="rightArrow">
            <a:avLst/>
          </a:prstGeom>
          <a:solidFill>
            <a:srgbClr val="0BD9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18" name="Table 17"/>
          <p:cNvGraphicFramePr>
            <a:graphicFrameLocks noGrp="1"/>
          </p:cNvGraphicFramePr>
          <p:nvPr>
            <p:extLst>
              <p:ext uri="{D42A27DB-BD31-4B8C-83A1-F6EECF244321}">
                <p14:modId xmlns:p14="http://schemas.microsoft.com/office/powerpoint/2010/main" val="957274518"/>
              </p:ext>
            </p:extLst>
          </p:nvPr>
        </p:nvGraphicFramePr>
        <p:xfrm>
          <a:off x="7019781" y="4780600"/>
          <a:ext cx="1102566" cy="1347896"/>
        </p:xfrm>
        <a:graphic>
          <a:graphicData uri="http://schemas.openxmlformats.org/drawingml/2006/table">
            <a:tbl>
              <a:tblPr firstRow="1" bandRow="1">
                <a:tableStyleId>{5C22544A-7EE6-4342-B048-85BDC9FD1C3A}</a:tableStyleId>
              </a:tblPr>
              <a:tblGrid>
                <a:gridCol w="551283">
                  <a:extLst>
                    <a:ext uri="{9D8B030D-6E8A-4147-A177-3AD203B41FA5}">
                      <a16:colId xmlns:a16="http://schemas.microsoft.com/office/drawing/2014/main" val="20000"/>
                    </a:ext>
                  </a:extLst>
                </a:gridCol>
                <a:gridCol w="551283">
                  <a:extLst>
                    <a:ext uri="{9D8B030D-6E8A-4147-A177-3AD203B41FA5}">
                      <a16:colId xmlns:a16="http://schemas.microsoft.com/office/drawing/2014/main" val="20001"/>
                    </a:ext>
                  </a:extLst>
                </a:gridCol>
              </a:tblGrid>
              <a:tr h="606216">
                <a:tc>
                  <a:txBody>
                    <a:bodyPr/>
                    <a:lstStyle/>
                    <a:p>
                      <a:pPr algn="ctr"/>
                      <a:r>
                        <a:rPr lang="en-GB">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5032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8322616" cy="670772"/>
          </a:xfrm>
        </p:spPr>
        <p:txBody>
          <a:bodyPr/>
          <a:lstStyle/>
          <a:p>
            <a:r>
              <a:rPr lang="en-GB"/>
              <a:t>More logic</a:t>
            </a:r>
            <a:endParaRPr lang="en-GB" dirty="0"/>
          </a:p>
          <a:p>
            <a:endParaRPr lang="en-GB" dirty="0"/>
          </a:p>
        </p:txBody>
      </p:sp>
      <p:sp>
        <p:nvSpPr>
          <p:cNvPr id="4" name="Text Placeholder 3"/>
          <p:cNvSpPr>
            <a:spLocks noGrp="1"/>
          </p:cNvSpPr>
          <p:nvPr>
            <p:ph type="body" sz="quarter" idx="14"/>
          </p:nvPr>
        </p:nvSpPr>
        <p:spPr>
          <a:xfrm>
            <a:off x="724279" y="1704179"/>
            <a:ext cx="8185051" cy="3453607"/>
          </a:xfrm>
        </p:spPr>
        <p:txBody>
          <a:bodyPr/>
          <a:lstStyle/>
          <a:p>
            <a:pPr marL="0" indent="0">
              <a:buNone/>
            </a:pPr>
            <a:r>
              <a:rPr lang="en-GB" dirty="0"/>
              <a:t>Which of the following statements are </a:t>
            </a:r>
            <a:r>
              <a:rPr lang="en-GB" b="1" dirty="0"/>
              <a:t>TRUE?</a:t>
            </a:r>
          </a:p>
          <a:p>
            <a:r>
              <a:rPr lang="en-GB" dirty="0"/>
              <a:t>(4 &gt; 3) AND (5 &gt; 7)</a:t>
            </a:r>
          </a:p>
          <a:p>
            <a:r>
              <a:rPr lang="en-GB" dirty="0"/>
              <a:t>(2 &lt; 8) OR (8 &gt; 10)</a:t>
            </a:r>
          </a:p>
          <a:p>
            <a:r>
              <a:rPr lang="en-GB" dirty="0"/>
              <a:t>NOT (5 * 7  &gt; 30)</a:t>
            </a:r>
          </a:p>
          <a:p>
            <a:r>
              <a:rPr lang="en-GB" dirty="0"/>
              <a:t>((7 div 3) &gt;= 2) OR ((7 div 3) &lt; 2) </a:t>
            </a:r>
          </a:p>
          <a:p>
            <a:r>
              <a:rPr lang="en-GB" dirty="0"/>
              <a:t>((12 mod 5) &lt; 2) AND ((12 mod 5) = </a:t>
            </a:r>
            <a:r>
              <a:rPr lang="en-GB"/>
              <a:t>2)</a:t>
            </a:r>
          </a:p>
          <a:p>
            <a:pPr lvl="1"/>
            <a:r>
              <a:rPr lang="en-GB"/>
              <a:t>Mod gives the remainder after a division</a:t>
            </a:r>
            <a:endParaRPr lang="en-GB" dirty="0"/>
          </a:p>
          <a:p>
            <a:pPr lvl="1"/>
            <a:endParaRPr lang="en-GB" dirty="0"/>
          </a:p>
          <a:p>
            <a:endParaRPr lang="en-GB" dirty="0"/>
          </a:p>
        </p:txBody>
      </p:sp>
    </p:spTree>
    <p:extLst>
      <p:ext uri="{BB962C8B-B14F-4D97-AF65-F5344CB8AC3E}">
        <p14:creationId xmlns:p14="http://schemas.microsoft.com/office/powerpoint/2010/main" val="29298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8322616" cy="670772"/>
          </a:xfrm>
        </p:spPr>
        <p:txBody>
          <a:bodyPr/>
          <a:lstStyle/>
          <a:p>
            <a:r>
              <a:rPr lang="en-GB"/>
              <a:t>More logic</a:t>
            </a:r>
            <a:endParaRPr lang="en-GB" dirty="0"/>
          </a:p>
          <a:p>
            <a:endParaRPr lang="en-GB" dirty="0"/>
          </a:p>
        </p:txBody>
      </p:sp>
      <p:sp>
        <p:nvSpPr>
          <p:cNvPr id="4" name="Text Placeholder 3"/>
          <p:cNvSpPr>
            <a:spLocks noGrp="1"/>
          </p:cNvSpPr>
          <p:nvPr>
            <p:ph type="body" sz="quarter" idx="14"/>
          </p:nvPr>
        </p:nvSpPr>
        <p:spPr>
          <a:xfrm>
            <a:off x="724279" y="1704179"/>
            <a:ext cx="8185051" cy="3453607"/>
          </a:xfrm>
        </p:spPr>
        <p:txBody>
          <a:bodyPr/>
          <a:lstStyle/>
          <a:p>
            <a:pPr marL="0" indent="0">
              <a:buNone/>
            </a:pPr>
            <a:r>
              <a:rPr lang="en-GB" dirty="0"/>
              <a:t>Which of the following statements are </a:t>
            </a:r>
            <a:r>
              <a:rPr lang="en-GB" b="1" dirty="0"/>
              <a:t>TRUE?</a:t>
            </a:r>
          </a:p>
          <a:p>
            <a:r>
              <a:rPr lang="en-GB" dirty="0"/>
              <a:t>(4 &gt; 3) AND (5 &gt; 7) </a:t>
            </a:r>
            <a:r>
              <a:rPr lang="en-GB" dirty="0">
                <a:solidFill>
                  <a:srgbClr val="FF0000"/>
                </a:solidFill>
              </a:rPr>
              <a:t>FALSE</a:t>
            </a:r>
            <a:endParaRPr lang="en-GB" dirty="0"/>
          </a:p>
          <a:p>
            <a:r>
              <a:rPr lang="en-GB" dirty="0"/>
              <a:t>(2 &lt; 8) OR (8 &gt; 10) </a:t>
            </a:r>
            <a:r>
              <a:rPr lang="en-GB" dirty="0">
                <a:solidFill>
                  <a:srgbClr val="FF0000"/>
                </a:solidFill>
              </a:rPr>
              <a:t>TRUE</a:t>
            </a:r>
          </a:p>
          <a:p>
            <a:r>
              <a:rPr lang="en-GB" dirty="0"/>
              <a:t>NOT (5 * 7  &gt; 30) </a:t>
            </a:r>
            <a:r>
              <a:rPr lang="en-GB" dirty="0">
                <a:solidFill>
                  <a:srgbClr val="FF0000"/>
                </a:solidFill>
              </a:rPr>
              <a:t>FALSE</a:t>
            </a:r>
            <a:endParaRPr lang="en-GB" dirty="0"/>
          </a:p>
          <a:p>
            <a:r>
              <a:rPr lang="en-GB" dirty="0"/>
              <a:t>((7 div 3) &gt;= 2) OR ((7 div 3) &lt; 2) </a:t>
            </a:r>
            <a:r>
              <a:rPr lang="en-GB" dirty="0">
                <a:solidFill>
                  <a:srgbClr val="FF0000"/>
                </a:solidFill>
              </a:rPr>
              <a:t>TRUE</a:t>
            </a:r>
          </a:p>
          <a:p>
            <a:r>
              <a:rPr lang="en-GB" dirty="0"/>
              <a:t>((12 mod 5) &lt; 2) AND ((12 mod 5) = 2) </a:t>
            </a:r>
            <a:r>
              <a:rPr lang="en-GB" dirty="0">
                <a:solidFill>
                  <a:srgbClr val="FF0000"/>
                </a:solidFill>
              </a:rPr>
              <a:t>FALSE</a:t>
            </a:r>
          </a:p>
          <a:p>
            <a:pPr lvl="1"/>
            <a:endParaRPr lang="en-GB" dirty="0"/>
          </a:p>
          <a:p>
            <a:endParaRPr lang="en-GB" dirty="0"/>
          </a:p>
        </p:txBody>
      </p:sp>
    </p:spTree>
    <p:extLst>
      <p:ext uri="{BB962C8B-B14F-4D97-AF65-F5344CB8AC3E}">
        <p14:creationId xmlns:p14="http://schemas.microsoft.com/office/powerpoint/2010/main" val="1403829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1</a:t>
            </a:r>
          </a:p>
        </p:txBody>
      </p:sp>
      <p:sp>
        <p:nvSpPr>
          <p:cNvPr id="3" name="Text Placeholder 2"/>
          <p:cNvSpPr>
            <a:spLocks noGrp="1"/>
          </p:cNvSpPr>
          <p:nvPr>
            <p:ph type="body" sz="quarter" idx="14"/>
          </p:nvPr>
        </p:nvSpPr>
        <p:spPr/>
        <p:txBody>
          <a:bodyPr/>
          <a:lstStyle/>
          <a:p>
            <a:r>
              <a:rPr lang="en-GB" dirty="0"/>
              <a:t>Complete </a:t>
            </a:r>
            <a:r>
              <a:rPr lang="en-GB" b="1" dirty="0"/>
              <a:t>Task 1</a:t>
            </a:r>
          </a:p>
        </p:txBody>
      </p:sp>
    </p:spTree>
    <p:extLst>
      <p:ext uri="{BB962C8B-B14F-4D97-AF65-F5344CB8AC3E}">
        <p14:creationId xmlns:p14="http://schemas.microsoft.com/office/powerpoint/2010/main" val="3689090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From truth tables to logic gates</a:t>
            </a:r>
            <a:endParaRPr lang="en-GB" dirty="0"/>
          </a:p>
          <a:p>
            <a:endParaRPr lang="en-GB" dirty="0"/>
          </a:p>
        </p:txBody>
      </p:sp>
      <p:sp>
        <p:nvSpPr>
          <p:cNvPr id="4" name="Text Placeholder 3"/>
          <p:cNvSpPr>
            <a:spLocks noGrp="1"/>
          </p:cNvSpPr>
          <p:nvPr>
            <p:ph type="body" sz="quarter" idx="14"/>
          </p:nvPr>
        </p:nvSpPr>
        <p:spPr/>
        <p:txBody>
          <a:bodyPr/>
          <a:lstStyle/>
          <a:p>
            <a:r>
              <a:rPr lang="en-GB" dirty="0"/>
              <a:t>Physical computer circuits are built using logic gates</a:t>
            </a:r>
          </a:p>
          <a:p>
            <a:r>
              <a:rPr lang="en-GB" dirty="0"/>
              <a:t>The first three fundamental gates used to build circuits are:</a:t>
            </a:r>
          </a:p>
          <a:p>
            <a:pPr lvl="1"/>
            <a:r>
              <a:rPr lang="en-GB" dirty="0"/>
              <a:t>AND gate</a:t>
            </a:r>
          </a:p>
          <a:p>
            <a:pPr lvl="1"/>
            <a:r>
              <a:rPr lang="en-GB" dirty="0"/>
              <a:t>OR gate</a:t>
            </a:r>
          </a:p>
          <a:p>
            <a:pPr lvl="1"/>
            <a:r>
              <a:rPr lang="en-GB" dirty="0"/>
              <a:t>NOT gate</a:t>
            </a:r>
          </a:p>
          <a:p>
            <a:pPr lvl="1"/>
            <a:endParaRPr lang="en-GB" dirty="0"/>
          </a:p>
          <a:p>
            <a:endParaRPr lang="en-GB" dirty="0"/>
          </a:p>
        </p:txBody>
      </p:sp>
    </p:spTree>
    <p:extLst>
      <p:ext uri="{BB962C8B-B14F-4D97-AF65-F5344CB8AC3E}">
        <p14:creationId xmlns:p14="http://schemas.microsoft.com/office/powerpoint/2010/main" val="2920867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logic – AND gate</a:t>
            </a:r>
          </a:p>
          <a:p>
            <a:endParaRPr lang="en-GB" dirty="0"/>
          </a:p>
        </p:txBody>
      </p:sp>
      <p:sp>
        <p:nvSpPr>
          <p:cNvPr id="16" name="Text Placeholder 15"/>
          <p:cNvSpPr>
            <a:spLocks noGrp="1"/>
          </p:cNvSpPr>
          <p:nvPr>
            <p:ph type="body" sz="quarter" idx="14"/>
          </p:nvPr>
        </p:nvSpPr>
        <p:spPr/>
        <p:txBody>
          <a:bodyPr/>
          <a:lstStyle/>
          <a:p>
            <a:r>
              <a:rPr lang="en-GB" dirty="0"/>
              <a:t>If both inputs are 1 (TRUE) then the output is 1 (TRUE) </a:t>
            </a:r>
          </a:p>
          <a:p>
            <a:r>
              <a:rPr lang="en-GB" dirty="0"/>
              <a:t>Otherwise the output is 0 (FALSE)</a:t>
            </a:r>
          </a:p>
          <a:p>
            <a:endParaRPr lang="en-GB" dirty="0"/>
          </a:p>
        </p:txBody>
      </p:sp>
      <p:sp>
        <p:nvSpPr>
          <p:cNvPr id="20" name="TextBox 19"/>
          <p:cNvSpPr txBox="1"/>
          <p:nvPr/>
        </p:nvSpPr>
        <p:spPr>
          <a:xfrm>
            <a:off x="2042865" y="5318504"/>
            <a:ext cx="2321469" cy="461665"/>
          </a:xfrm>
          <a:prstGeom prst="rect">
            <a:avLst/>
          </a:prstGeom>
          <a:noFill/>
        </p:spPr>
        <p:txBody>
          <a:bodyPr wrap="none" rtlCol="0">
            <a:spAutoFit/>
          </a:bodyPr>
          <a:lstStyle/>
          <a:p>
            <a:pPr algn="ctr"/>
            <a:r>
              <a:rPr lang="en-GB" sz="2400" b="1" dirty="0">
                <a:solidFill>
                  <a:srgbClr val="70D90B"/>
                </a:solidFill>
                <a:latin typeface="Arial" panose="020B0604020202020204" pitchFamily="34" charset="0"/>
                <a:cs typeface="Arial" panose="020B0604020202020204" pitchFamily="34" charset="0"/>
              </a:rPr>
              <a:t>Logic Diagram</a:t>
            </a:r>
          </a:p>
        </p:txBody>
      </p:sp>
      <p:sp>
        <p:nvSpPr>
          <p:cNvPr id="21" name="TextBox 20"/>
          <p:cNvSpPr txBox="1"/>
          <p:nvPr/>
        </p:nvSpPr>
        <p:spPr>
          <a:xfrm>
            <a:off x="5663708" y="5318504"/>
            <a:ext cx="1818383" cy="461665"/>
          </a:xfrm>
          <a:prstGeom prst="rect">
            <a:avLst/>
          </a:prstGeom>
          <a:noFill/>
        </p:spPr>
        <p:txBody>
          <a:bodyPr wrap="none" rtlCol="0">
            <a:spAutoFit/>
          </a:bodyPr>
          <a:lstStyle/>
          <a:p>
            <a:pPr algn="ctr"/>
            <a:r>
              <a:rPr lang="en-GB" sz="2400" b="1" dirty="0">
                <a:solidFill>
                  <a:srgbClr val="70D90B"/>
                </a:solidFill>
                <a:latin typeface="Arial" panose="020B0604020202020204" pitchFamily="34" charset="0"/>
                <a:cs typeface="Arial" panose="020B0604020202020204" pitchFamily="34" charset="0"/>
              </a:rPr>
              <a:t>Truth Table</a:t>
            </a:r>
          </a:p>
        </p:txBody>
      </p:sp>
      <p:grpSp>
        <p:nvGrpSpPr>
          <p:cNvPr id="2" name="Group 1"/>
          <p:cNvGrpSpPr/>
          <p:nvPr/>
        </p:nvGrpSpPr>
        <p:grpSpPr>
          <a:xfrm>
            <a:off x="1364596" y="3442610"/>
            <a:ext cx="3851172" cy="1753922"/>
            <a:chOff x="1409863" y="3228982"/>
            <a:chExt cx="3851172" cy="1753922"/>
          </a:xfrm>
        </p:grpSpPr>
        <p:grpSp>
          <p:nvGrpSpPr>
            <p:cNvPr id="22" name="Group 21"/>
            <p:cNvGrpSpPr/>
            <p:nvPr/>
          </p:nvGrpSpPr>
          <p:grpSpPr>
            <a:xfrm>
              <a:off x="1409863" y="3228982"/>
              <a:ext cx="3851172" cy="1753922"/>
              <a:chOff x="1409863" y="3228982"/>
              <a:chExt cx="3851172" cy="1753922"/>
            </a:xfrm>
          </p:grpSpPr>
          <p:grpSp>
            <p:nvGrpSpPr>
              <p:cNvPr id="23" name="Group 155"/>
              <p:cNvGrpSpPr>
                <a:grpSpLocks/>
              </p:cNvGrpSpPr>
              <p:nvPr/>
            </p:nvGrpSpPr>
            <p:grpSpPr bwMode="auto">
              <a:xfrm>
                <a:off x="2253039" y="3500938"/>
                <a:ext cx="1940145" cy="773368"/>
                <a:chOff x="4262" y="3773"/>
                <a:chExt cx="577" cy="230"/>
              </a:xfrm>
            </p:grpSpPr>
            <p:sp>
              <p:nvSpPr>
                <p:cNvPr id="28" name="Line 146"/>
                <p:cNvSpPr>
                  <a:spLocks noChangeShapeType="1"/>
                </p:cNvSpPr>
                <p:nvPr/>
              </p:nvSpPr>
              <p:spPr bwMode="auto">
                <a:xfrm>
                  <a:off x="4724" y="3888"/>
                  <a:ext cx="115"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9" name="Line 147"/>
                <p:cNvSpPr>
                  <a:spLocks noChangeShapeType="1"/>
                </p:cNvSpPr>
                <p:nvPr/>
              </p:nvSpPr>
              <p:spPr bwMode="auto">
                <a:xfrm>
                  <a:off x="4262" y="3773"/>
                  <a:ext cx="116"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0" name="Line 148"/>
                <p:cNvSpPr>
                  <a:spLocks noChangeShapeType="1"/>
                </p:cNvSpPr>
                <p:nvPr/>
              </p:nvSpPr>
              <p:spPr bwMode="auto">
                <a:xfrm>
                  <a:off x="4263" y="4003"/>
                  <a:ext cx="115"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24" name="TextBox 23"/>
              <p:cNvSpPr txBox="1"/>
              <p:nvPr/>
            </p:nvSpPr>
            <p:spPr>
              <a:xfrm>
                <a:off x="1414673" y="322898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5" name="TextBox 24"/>
              <p:cNvSpPr txBox="1"/>
              <p:nvPr/>
            </p:nvSpPr>
            <p:spPr>
              <a:xfrm>
                <a:off x="1409863" y="396906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sp>
            <p:nvSpPr>
              <p:cNvPr id="26" name="TextBox 25"/>
              <p:cNvSpPr txBox="1"/>
              <p:nvPr/>
            </p:nvSpPr>
            <p:spPr>
              <a:xfrm>
                <a:off x="4234792" y="3607391"/>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27" name="TextBox 26"/>
              <p:cNvSpPr txBox="1"/>
              <p:nvPr/>
            </p:nvSpPr>
            <p:spPr>
              <a:xfrm>
                <a:off x="1567144" y="4613572"/>
                <a:ext cx="3444084" cy="369332"/>
              </a:xfrm>
              <a:prstGeom prst="rect">
                <a:avLst/>
              </a:prstGeom>
              <a:noFill/>
            </p:spPr>
            <p:txBody>
              <a:bodyPr wrap="none" rtlCol="0">
                <a:spAutoFit/>
              </a:bodyPr>
              <a:lstStyle/>
              <a:p>
                <a:pPr algn="ctr"/>
                <a:r>
                  <a:rPr lang="en-GB" b="1" dirty="0">
                    <a:solidFill>
                      <a:srgbClr val="0BD9AA"/>
                    </a:solidFill>
                    <a:latin typeface="Arial" panose="020B0604020202020204" pitchFamily="34" charset="0"/>
                    <a:cs typeface="Arial" panose="020B0604020202020204" pitchFamily="34" charset="0"/>
                  </a:rPr>
                  <a:t>Logic statement: P = A AND B</a:t>
                </a:r>
              </a:p>
            </p:txBody>
          </p:sp>
        </p:grpSp>
        <p:sp>
          <p:nvSpPr>
            <p:cNvPr id="36" name="AutoShape 65"/>
            <p:cNvSpPr>
              <a:spLocks noChangeArrowheads="1"/>
            </p:cNvSpPr>
            <p:nvPr/>
          </p:nvSpPr>
          <p:spPr bwMode="auto">
            <a:xfrm>
              <a:off x="2672803" y="3293082"/>
              <a:ext cx="1152128" cy="1152128"/>
            </a:xfrm>
            <a:prstGeom prst="flowChartDelay">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graphicFrame>
        <p:nvGraphicFramePr>
          <p:cNvPr id="18" name="Table 17"/>
          <p:cNvGraphicFramePr>
            <a:graphicFrameLocks noGrp="1"/>
          </p:cNvGraphicFramePr>
          <p:nvPr>
            <p:extLst>
              <p:ext uri="{D42A27DB-BD31-4B8C-83A1-F6EECF244321}">
                <p14:modId xmlns:p14="http://schemas.microsoft.com/office/powerpoint/2010/main" val="2742593062"/>
              </p:ext>
            </p:extLst>
          </p:nvPr>
        </p:nvGraphicFramePr>
        <p:xfrm>
          <a:off x="5866402" y="3289502"/>
          <a:ext cx="1404000" cy="18288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tblGrid>
              <a:tr h="324000">
                <a:tc>
                  <a:txBody>
                    <a:bodyPr/>
                    <a:lstStyle/>
                    <a:p>
                      <a:pPr algn="ctr"/>
                      <a:r>
                        <a:rPr lang="en-GB">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2400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0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7051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Define the functions of NOT, AND </a:t>
            </a:r>
            <a:r>
              <a:rPr lang="en-GB" dirty="0" err="1"/>
              <a:t>and</a:t>
            </a:r>
            <a:r>
              <a:rPr lang="en-GB" dirty="0"/>
              <a:t> OR gates</a:t>
            </a:r>
          </a:p>
          <a:p>
            <a:r>
              <a:rPr lang="en-GB" dirty="0"/>
              <a:t>Draw truth tables for each logic gate</a:t>
            </a:r>
          </a:p>
          <a:p>
            <a:r>
              <a:rPr lang="en-GB" dirty="0"/>
              <a:t>Recognise a logic gate from its truth table</a:t>
            </a:r>
          </a:p>
          <a:p>
            <a:r>
              <a:rPr lang="en-GB" dirty="0"/>
              <a:t>Recognise and use standard symbols used to represent logic gates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884122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logic – AND gate</a:t>
            </a:r>
          </a:p>
          <a:p>
            <a:endParaRPr lang="en-GB" dirty="0"/>
          </a:p>
        </p:txBody>
      </p:sp>
      <p:sp>
        <p:nvSpPr>
          <p:cNvPr id="16" name="Text Placeholder 15"/>
          <p:cNvSpPr>
            <a:spLocks noGrp="1"/>
          </p:cNvSpPr>
          <p:nvPr>
            <p:ph type="body" sz="quarter" idx="14"/>
          </p:nvPr>
        </p:nvSpPr>
        <p:spPr/>
        <p:txBody>
          <a:bodyPr/>
          <a:lstStyle/>
          <a:p>
            <a:r>
              <a:rPr lang="en-GB" dirty="0"/>
              <a:t>If both inputs are 1 (TRUE) then the output is 1 (TRUE) </a:t>
            </a:r>
          </a:p>
          <a:p>
            <a:r>
              <a:rPr lang="en-GB" dirty="0"/>
              <a:t>Otherwise the output is 0 (FALSE)</a:t>
            </a:r>
          </a:p>
          <a:p>
            <a:endParaRPr lang="en-GB" dirty="0"/>
          </a:p>
        </p:txBody>
      </p:sp>
      <p:sp>
        <p:nvSpPr>
          <p:cNvPr id="20" name="TextBox 19"/>
          <p:cNvSpPr txBox="1"/>
          <p:nvPr/>
        </p:nvSpPr>
        <p:spPr>
          <a:xfrm>
            <a:off x="2042865" y="5318504"/>
            <a:ext cx="2321469" cy="461665"/>
          </a:xfrm>
          <a:prstGeom prst="rect">
            <a:avLst/>
          </a:prstGeom>
          <a:noFill/>
        </p:spPr>
        <p:txBody>
          <a:bodyPr wrap="none" rtlCol="0">
            <a:spAutoFit/>
          </a:bodyPr>
          <a:lstStyle/>
          <a:p>
            <a:pPr algn="ctr"/>
            <a:r>
              <a:rPr lang="en-GB" sz="2400" b="1" dirty="0">
                <a:solidFill>
                  <a:srgbClr val="70D90B"/>
                </a:solidFill>
                <a:latin typeface="Arial" panose="020B0604020202020204" pitchFamily="34" charset="0"/>
                <a:cs typeface="Arial" panose="020B0604020202020204" pitchFamily="34" charset="0"/>
              </a:rPr>
              <a:t>Logic Diagram</a:t>
            </a:r>
          </a:p>
        </p:txBody>
      </p:sp>
      <p:sp>
        <p:nvSpPr>
          <p:cNvPr id="21" name="TextBox 20"/>
          <p:cNvSpPr txBox="1"/>
          <p:nvPr/>
        </p:nvSpPr>
        <p:spPr>
          <a:xfrm>
            <a:off x="5663708" y="5318504"/>
            <a:ext cx="1818383" cy="461665"/>
          </a:xfrm>
          <a:prstGeom prst="rect">
            <a:avLst/>
          </a:prstGeom>
          <a:noFill/>
        </p:spPr>
        <p:txBody>
          <a:bodyPr wrap="none" rtlCol="0">
            <a:spAutoFit/>
          </a:bodyPr>
          <a:lstStyle/>
          <a:p>
            <a:pPr algn="ctr"/>
            <a:r>
              <a:rPr lang="en-GB" sz="2400" b="1" dirty="0">
                <a:solidFill>
                  <a:srgbClr val="70D90B"/>
                </a:solidFill>
                <a:latin typeface="Arial" panose="020B0604020202020204" pitchFamily="34" charset="0"/>
                <a:cs typeface="Arial" panose="020B0604020202020204" pitchFamily="34" charset="0"/>
              </a:rPr>
              <a:t>Truth Table</a:t>
            </a:r>
          </a:p>
        </p:txBody>
      </p:sp>
      <p:grpSp>
        <p:nvGrpSpPr>
          <p:cNvPr id="2" name="Group 1"/>
          <p:cNvGrpSpPr/>
          <p:nvPr/>
        </p:nvGrpSpPr>
        <p:grpSpPr>
          <a:xfrm>
            <a:off x="1364596" y="3442610"/>
            <a:ext cx="3851172" cy="1753922"/>
            <a:chOff x="1409863" y="3228982"/>
            <a:chExt cx="3851172" cy="1753922"/>
          </a:xfrm>
        </p:grpSpPr>
        <p:grpSp>
          <p:nvGrpSpPr>
            <p:cNvPr id="22" name="Group 21"/>
            <p:cNvGrpSpPr/>
            <p:nvPr/>
          </p:nvGrpSpPr>
          <p:grpSpPr>
            <a:xfrm>
              <a:off x="1409863" y="3228982"/>
              <a:ext cx="3851172" cy="1753922"/>
              <a:chOff x="1409863" y="3228982"/>
              <a:chExt cx="3851172" cy="1753922"/>
            </a:xfrm>
          </p:grpSpPr>
          <p:grpSp>
            <p:nvGrpSpPr>
              <p:cNvPr id="23" name="Group 155"/>
              <p:cNvGrpSpPr>
                <a:grpSpLocks/>
              </p:cNvGrpSpPr>
              <p:nvPr/>
            </p:nvGrpSpPr>
            <p:grpSpPr bwMode="auto">
              <a:xfrm>
                <a:off x="2253039" y="3500938"/>
                <a:ext cx="1940145" cy="773368"/>
                <a:chOff x="4262" y="3773"/>
                <a:chExt cx="577" cy="230"/>
              </a:xfrm>
            </p:grpSpPr>
            <p:sp>
              <p:nvSpPr>
                <p:cNvPr id="28" name="Line 146"/>
                <p:cNvSpPr>
                  <a:spLocks noChangeShapeType="1"/>
                </p:cNvSpPr>
                <p:nvPr/>
              </p:nvSpPr>
              <p:spPr bwMode="auto">
                <a:xfrm>
                  <a:off x="4724" y="3888"/>
                  <a:ext cx="115"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9" name="Line 147"/>
                <p:cNvSpPr>
                  <a:spLocks noChangeShapeType="1"/>
                </p:cNvSpPr>
                <p:nvPr/>
              </p:nvSpPr>
              <p:spPr bwMode="auto">
                <a:xfrm>
                  <a:off x="4262" y="3773"/>
                  <a:ext cx="116"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0" name="Line 148"/>
                <p:cNvSpPr>
                  <a:spLocks noChangeShapeType="1"/>
                </p:cNvSpPr>
                <p:nvPr/>
              </p:nvSpPr>
              <p:spPr bwMode="auto">
                <a:xfrm>
                  <a:off x="4263" y="4003"/>
                  <a:ext cx="115"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24" name="TextBox 23"/>
              <p:cNvSpPr txBox="1"/>
              <p:nvPr/>
            </p:nvSpPr>
            <p:spPr>
              <a:xfrm>
                <a:off x="1414673" y="322898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5" name="TextBox 24"/>
              <p:cNvSpPr txBox="1"/>
              <p:nvPr/>
            </p:nvSpPr>
            <p:spPr>
              <a:xfrm>
                <a:off x="1409863" y="396906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sp>
            <p:nvSpPr>
              <p:cNvPr id="26" name="TextBox 25"/>
              <p:cNvSpPr txBox="1"/>
              <p:nvPr/>
            </p:nvSpPr>
            <p:spPr>
              <a:xfrm>
                <a:off x="4234792" y="3607391"/>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27" name="TextBox 26"/>
              <p:cNvSpPr txBox="1"/>
              <p:nvPr/>
            </p:nvSpPr>
            <p:spPr>
              <a:xfrm>
                <a:off x="1567144" y="4613572"/>
                <a:ext cx="3444084" cy="369332"/>
              </a:xfrm>
              <a:prstGeom prst="rect">
                <a:avLst/>
              </a:prstGeom>
              <a:noFill/>
            </p:spPr>
            <p:txBody>
              <a:bodyPr wrap="none" rtlCol="0">
                <a:spAutoFit/>
              </a:bodyPr>
              <a:lstStyle/>
              <a:p>
                <a:pPr algn="ctr"/>
                <a:r>
                  <a:rPr lang="en-GB" b="1" dirty="0">
                    <a:solidFill>
                      <a:srgbClr val="0BD9AA"/>
                    </a:solidFill>
                    <a:latin typeface="Arial" panose="020B0604020202020204" pitchFamily="34" charset="0"/>
                    <a:cs typeface="Arial" panose="020B0604020202020204" pitchFamily="34" charset="0"/>
                  </a:rPr>
                  <a:t>Logic statement: P = A AND B</a:t>
                </a:r>
              </a:p>
            </p:txBody>
          </p:sp>
        </p:grpSp>
        <p:sp>
          <p:nvSpPr>
            <p:cNvPr id="36" name="AutoShape 65"/>
            <p:cNvSpPr>
              <a:spLocks noChangeArrowheads="1"/>
            </p:cNvSpPr>
            <p:nvPr/>
          </p:nvSpPr>
          <p:spPr bwMode="auto">
            <a:xfrm>
              <a:off x="2672803" y="3293082"/>
              <a:ext cx="1152128" cy="1152128"/>
            </a:xfrm>
            <a:prstGeom prst="flowChartDelay">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graphicFrame>
        <p:nvGraphicFramePr>
          <p:cNvPr id="18" name="Table 17"/>
          <p:cNvGraphicFramePr>
            <a:graphicFrameLocks noGrp="1"/>
          </p:cNvGraphicFramePr>
          <p:nvPr>
            <p:extLst>
              <p:ext uri="{D42A27DB-BD31-4B8C-83A1-F6EECF244321}">
                <p14:modId xmlns:p14="http://schemas.microsoft.com/office/powerpoint/2010/main" val="3255725074"/>
              </p:ext>
            </p:extLst>
          </p:nvPr>
        </p:nvGraphicFramePr>
        <p:xfrm>
          <a:off x="5866402" y="3289502"/>
          <a:ext cx="1404000" cy="18288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tblGrid>
              <a:tr h="324000">
                <a:tc>
                  <a:txBody>
                    <a:bodyPr/>
                    <a:lstStyle/>
                    <a:p>
                      <a:pPr algn="ctr"/>
                      <a:r>
                        <a:rPr lang="en-GB">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2400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rgbClr val="FF0000"/>
                          </a:solidFill>
                          <a:latin typeface="Arial" panose="020B0604020202020204" pitchFamily="34" charset="0"/>
                          <a:cs typeface="Arial" panose="020B0604020202020204" pitchFamily="34" charset="0"/>
                        </a:rPr>
                        <a:t>0</a:t>
                      </a:r>
                      <a:endParaRPr lang="en-GB"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rgbClr val="FF0000"/>
                          </a:solidFill>
                          <a:latin typeface="Arial" panose="020B0604020202020204" pitchFamily="34" charset="0"/>
                          <a:cs typeface="Arial" panose="020B0604020202020204" pitchFamily="34" charset="0"/>
                        </a:rPr>
                        <a:t>0</a:t>
                      </a:r>
                      <a:endParaRPr lang="en-GB"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0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rgbClr val="FF0000"/>
                          </a:solidFill>
                          <a:latin typeface="Arial" panose="020B0604020202020204" pitchFamily="34" charset="0"/>
                          <a:cs typeface="Arial" panose="020B0604020202020204" pitchFamily="34" charset="0"/>
                        </a:rPr>
                        <a:t>0</a:t>
                      </a:r>
                      <a:endParaRPr lang="en-GB"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rgbClr val="FF0000"/>
                          </a:solidFill>
                          <a:latin typeface="Arial" panose="020B0604020202020204" pitchFamily="34" charset="0"/>
                          <a:cs typeface="Arial" panose="020B0604020202020204" pitchFamily="34" charset="0"/>
                        </a:rPr>
                        <a:t>1</a:t>
                      </a:r>
                      <a:endParaRPr lang="en-GB"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8968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logic – OR gate</a:t>
            </a:r>
          </a:p>
          <a:p>
            <a:endParaRPr lang="en-GB" dirty="0"/>
          </a:p>
        </p:txBody>
      </p:sp>
      <p:sp>
        <p:nvSpPr>
          <p:cNvPr id="16" name="Text Placeholder 15"/>
          <p:cNvSpPr>
            <a:spLocks noGrp="1"/>
          </p:cNvSpPr>
          <p:nvPr>
            <p:ph type="body" sz="quarter" idx="14"/>
          </p:nvPr>
        </p:nvSpPr>
        <p:spPr/>
        <p:txBody>
          <a:bodyPr/>
          <a:lstStyle/>
          <a:p>
            <a:r>
              <a:rPr lang="en-GB"/>
              <a:t>If either input is 1 (TRUE) then the output is 1 (TRUE) </a:t>
            </a:r>
          </a:p>
          <a:p>
            <a:r>
              <a:rPr lang="en-GB"/>
              <a:t>Otherwise the output is 0 (FALSE)</a:t>
            </a:r>
          </a:p>
          <a:p>
            <a:endParaRPr lang="en-GB" dirty="0"/>
          </a:p>
        </p:txBody>
      </p:sp>
      <p:sp>
        <p:nvSpPr>
          <p:cNvPr id="20" name="TextBox 19"/>
          <p:cNvSpPr txBox="1"/>
          <p:nvPr/>
        </p:nvSpPr>
        <p:spPr>
          <a:xfrm>
            <a:off x="2042865" y="5318504"/>
            <a:ext cx="2321469" cy="461665"/>
          </a:xfrm>
          <a:prstGeom prst="rect">
            <a:avLst/>
          </a:prstGeom>
          <a:noFill/>
        </p:spPr>
        <p:txBody>
          <a:bodyPr wrap="none" rtlCol="0">
            <a:spAutoFit/>
          </a:bodyPr>
          <a:lstStyle/>
          <a:p>
            <a:pPr algn="ctr"/>
            <a:r>
              <a:rPr lang="en-GB" sz="2400" b="1" dirty="0">
                <a:solidFill>
                  <a:srgbClr val="70D90B"/>
                </a:solidFill>
                <a:latin typeface="Arial" panose="020B0604020202020204" pitchFamily="34" charset="0"/>
                <a:cs typeface="Arial" panose="020B0604020202020204" pitchFamily="34" charset="0"/>
              </a:rPr>
              <a:t>Logic Diagram</a:t>
            </a:r>
          </a:p>
        </p:txBody>
      </p:sp>
      <p:sp>
        <p:nvSpPr>
          <p:cNvPr id="21" name="TextBox 20"/>
          <p:cNvSpPr txBox="1"/>
          <p:nvPr/>
        </p:nvSpPr>
        <p:spPr>
          <a:xfrm>
            <a:off x="5663708" y="5318504"/>
            <a:ext cx="1818383" cy="461665"/>
          </a:xfrm>
          <a:prstGeom prst="rect">
            <a:avLst/>
          </a:prstGeom>
          <a:noFill/>
        </p:spPr>
        <p:txBody>
          <a:bodyPr wrap="none" rtlCol="0">
            <a:spAutoFit/>
          </a:bodyPr>
          <a:lstStyle/>
          <a:p>
            <a:pPr algn="ctr"/>
            <a:r>
              <a:rPr lang="en-GB" sz="2400" b="1" dirty="0">
                <a:solidFill>
                  <a:srgbClr val="70D90B"/>
                </a:solidFill>
                <a:latin typeface="Arial" panose="020B0604020202020204" pitchFamily="34" charset="0"/>
                <a:cs typeface="Arial" panose="020B0604020202020204" pitchFamily="34" charset="0"/>
              </a:rPr>
              <a:t>Truth Table</a:t>
            </a:r>
          </a:p>
        </p:txBody>
      </p:sp>
      <p:grpSp>
        <p:nvGrpSpPr>
          <p:cNvPr id="22" name="Group 21"/>
          <p:cNvGrpSpPr/>
          <p:nvPr/>
        </p:nvGrpSpPr>
        <p:grpSpPr>
          <a:xfrm>
            <a:off x="1364596" y="3442610"/>
            <a:ext cx="3851172" cy="1753922"/>
            <a:chOff x="1409863" y="3228982"/>
            <a:chExt cx="3851172" cy="1753922"/>
          </a:xfrm>
        </p:grpSpPr>
        <p:sp>
          <p:nvSpPr>
            <p:cNvPr id="24" name="TextBox 23"/>
            <p:cNvSpPr txBox="1"/>
            <p:nvPr/>
          </p:nvSpPr>
          <p:spPr>
            <a:xfrm>
              <a:off x="1414673" y="322898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5" name="TextBox 24"/>
            <p:cNvSpPr txBox="1"/>
            <p:nvPr/>
          </p:nvSpPr>
          <p:spPr>
            <a:xfrm>
              <a:off x="1409863" y="396906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sp>
          <p:nvSpPr>
            <p:cNvPr id="26" name="TextBox 25"/>
            <p:cNvSpPr txBox="1"/>
            <p:nvPr/>
          </p:nvSpPr>
          <p:spPr>
            <a:xfrm>
              <a:off x="4234792" y="3607391"/>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27" name="TextBox 26"/>
            <p:cNvSpPr txBox="1"/>
            <p:nvPr/>
          </p:nvSpPr>
          <p:spPr>
            <a:xfrm>
              <a:off x="1639792" y="4613572"/>
              <a:ext cx="3298788" cy="369332"/>
            </a:xfrm>
            <a:prstGeom prst="rect">
              <a:avLst/>
            </a:prstGeom>
            <a:noFill/>
          </p:spPr>
          <p:txBody>
            <a:bodyPr wrap="none" rtlCol="0">
              <a:spAutoFit/>
            </a:bodyPr>
            <a:lstStyle/>
            <a:p>
              <a:pPr algn="ctr"/>
              <a:r>
                <a:rPr lang="en-GB" b="1" dirty="0">
                  <a:solidFill>
                    <a:srgbClr val="0BD9AA"/>
                  </a:solidFill>
                  <a:latin typeface="Arial" panose="020B0604020202020204" pitchFamily="34" charset="0"/>
                  <a:cs typeface="Arial" panose="020B0604020202020204" pitchFamily="34" charset="0"/>
                </a:rPr>
                <a:t>Logic statement: P = </a:t>
              </a:r>
              <a:r>
                <a:rPr lang="en-GB" b="1">
                  <a:solidFill>
                    <a:srgbClr val="0BD9AA"/>
                  </a:solidFill>
                  <a:latin typeface="Arial" panose="020B0604020202020204" pitchFamily="34" charset="0"/>
                  <a:cs typeface="Arial" panose="020B0604020202020204" pitchFamily="34" charset="0"/>
                </a:rPr>
                <a:t>A OR B</a:t>
              </a:r>
              <a:endParaRPr lang="en-GB" b="1" dirty="0">
                <a:solidFill>
                  <a:srgbClr val="0BD9AA"/>
                </a:solidFill>
                <a:latin typeface="Arial" panose="020B0604020202020204" pitchFamily="34" charset="0"/>
                <a:cs typeface="Arial" panose="020B0604020202020204" pitchFamily="34" charset="0"/>
              </a:endParaRPr>
            </a:p>
          </p:txBody>
        </p:sp>
      </p:grpSp>
      <p:graphicFrame>
        <p:nvGraphicFramePr>
          <p:cNvPr id="18" name="Table 17"/>
          <p:cNvGraphicFramePr>
            <a:graphicFrameLocks noGrp="1"/>
          </p:cNvGraphicFramePr>
          <p:nvPr>
            <p:extLst>
              <p:ext uri="{D42A27DB-BD31-4B8C-83A1-F6EECF244321}">
                <p14:modId xmlns:p14="http://schemas.microsoft.com/office/powerpoint/2010/main" val="83941801"/>
              </p:ext>
            </p:extLst>
          </p:nvPr>
        </p:nvGraphicFramePr>
        <p:xfrm>
          <a:off x="5866402" y="3289502"/>
          <a:ext cx="1404000" cy="18288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tblGrid>
              <a:tr h="324000">
                <a:tc>
                  <a:txBody>
                    <a:bodyPr/>
                    <a:lstStyle/>
                    <a:p>
                      <a:pPr algn="ctr"/>
                      <a:r>
                        <a:rPr lang="en-GB">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2400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0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9" name="Group 155"/>
          <p:cNvGrpSpPr>
            <a:grpSpLocks/>
          </p:cNvGrpSpPr>
          <p:nvPr/>
        </p:nvGrpSpPr>
        <p:grpSpPr bwMode="auto">
          <a:xfrm>
            <a:off x="2198721" y="3468870"/>
            <a:ext cx="1940145" cy="1163414"/>
            <a:chOff x="4262" y="3715"/>
            <a:chExt cx="577" cy="346"/>
          </a:xfrm>
        </p:grpSpPr>
        <p:sp>
          <p:nvSpPr>
            <p:cNvPr id="31" name="Line 146"/>
            <p:cNvSpPr>
              <a:spLocks noChangeShapeType="1"/>
            </p:cNvSpPr>
            <p:nvPr/>
          </p:nvSpPr>
          <p:spPr bwMode="auto">
            <a:xfrm>
              <a:off x="4724" y="3888"/>
              <a:ext cx="115"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 name="Line 147"/>
            <p:cNvSpPr>
              <a:spLocks noChangeShapeType="1"/>
            </p:cNvSpPr>
            <p:nvPr/>
          </p:nvSpPr>
          <p:spPr bwMode="auto">
            <a:xfrm>
              <a:off x="4262" y="3773"/>
              <a:ext cx="116"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Line 148"/>
            <p:cNvSpPr>
              <a:spLocks noChangeShapeType="1"/>
            </p:cNvSpPr>
            <p:nvPr/>
          </p:nvSpPr>
          <p:spPr bwMode="auto">
            <a:xfrm>
              <a:off x="4263" y="4003"/>
              <a:ext cx="115"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4" name="Group 149"/>
            <p:cNvGrpSpPr>
              <a:grpSpLocks/>
            </p:cNvGrpSpPr>
            <p:nvPr/>
          </p:nvGrpSpPr>
          <p:grpSpPr bwMode="auto">
            <a:xfrm>
              <a:off x="4344" y="3715"/>
              <a:ext cx="380" cy="346"/>
              <a:chOff x="2419" y="3542"/>
              <a:chExt cx="346" cy="346"/>
            </a:xfrm>
          </p:grpSpPr>
          <p:grpSp>
            <p:nvGrpSpPr>
              <p:cNvPr id="35" name="Group 150"/>
              <p:cNvGrpSpPr>
                <a:grpSpLocks/>
              </p:cNvGrpSpPr>
              <p:nvPr/>
            </p:nvGrpSpPr>
            <p:grpSpPr bwMode="auto">
              <a:xfrm>
                <a:off x="2419" y="3542"/>
                <a:ext cx="346" cy="346"/>
                <a:chOff x="2477" y="3542"/>
                <a:chExt cx="288" cy="346"/>
              </a:xfrm>
            </p:grpSpPr>
            <p:sp>
              <p:nvSpPr>
                <p:cNvPr id="38" name="Freeform 151"/>
                <p:cNvSpPr>
                  <a:spLocks/>
                </p:cNvSpPr>
                <p:nvPr/>
              </p:nvSpPr>
              <p:spPr bwMode="auto">
                <a:xfrm>
                  <a:off x="2477" y="3542"/>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70D90B"/>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 name="Freeform 152"/>
                <p:cNvSpPr>
                  <a:spLocks/>
                </p:cNvSpPr>
                <p:nvPr/>
              </p:nvSpPr>
              <p:spPr bwMode="auto">
                <a:xfrm flipV="1">
                  <a:off x="2477" y="3715"/>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70D90B"/>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7" name="Freeform 153"/>
              <p:cNvSpPr>
                <a:spLocks/>
              </p:cNvSpPr>
              <p:nvPr/>
            </p:nvSpPr>
            <p:spPr bwMode="auto">
              <a:xfrm>
                <a:off x="2419" y="3542"/>
                <a:ext cx="58" cy="346"/>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cap="rnd" cmpd="sng">
                <a:solidFill>
                  <a:srgbClr val="70D90B"/>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Tree>
    <p:extLst>
      <p:ext uri="{BB962C8B-B14F-4D97-AF65-F5344CB8AC3E}">
        <p14:creationId xmlns:p14="http://schemas.microsoft.com/office/powerpoint/2010/main" val="141604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logic – OR gate</a:t>
            </a:r>
          </a:p>
          <a:p>
            <a:endParaRPr lang="en-GB" dirty="0"/>
          </a:p>
        </p:txBody>
      </p:sp>
      <p:sp>
        <p:nvSpPr>
          <p:cNvPr id="16" name="Text Placeholder 15"/>
          <p:cNvSpPr>
            <a:spLocks noGrp="1"/>
          </p:cNvSpPr>
          <p:nvPr>
            <p:ph type="body" sz="quarter" idx="14"/>
          </p:nvPr>
        </p:nvSpPr>
        <p:spPr/>
        <p:txBody>
          <a:bodyPr/>
          <a:lstStyle/>
          <a:p>
            <a:r>
              <a:rPr lang="en-GB"/>
              <a:t>If either input is 1 (TRUE) then the output is 1 (TRUE) </a:t>
            </a:r>
          </a:p>
          <a:p>
            <a:r>
              <a:rPr lang="en-GB"/>
              <a:t>Otherwise the output is 0 (FALSE)</a:t>
            </a:r>
          </a:p>
          <a:p>
            <a:endParaRPr lang="en-GB" dirty="0"/>
          </a:p>
        </p:txBody>
      </p:sp>
      <p:sp>
        <p:nvSpPr>
          <p:cNvPr id="20" name="TextBox 19"/>
          <p:cNvSpPr txBox="1"/>
          <p:nvPr/>
        </p:nvSpPr>
        <p:spPr>
          <a:xfrm>
            <a:off x="2042865" y="5318504"/>
            <a:ext cx="2321469" cy="461665"/>
          </a:xfrm>
          <a:prstGeom prst="rect">
            <a:avLst/>
          </a:prstGeom>
          <a:noFill/>
        </p:spPr>
        <p:txBody>
          <a:bodyPr wrap="none" rtlCol="0">
            <a:spAutoFit/>
          </a:bodyPr>
          <a:lstStyle/>
          <a:p>
            <a:pPr algn="ctr"/>
            <a:r>
              <a:rPr lang="en-GB" sz="2400" b="1" dirty="0">
                <a:solidFill>
                  <a:srgbClr val="70D90B"/>
                </a:solidFill>
                <a:latin typeface="Arial" panose="020B0604020202020204" pitchFamily="34" charset="0"/>
                <a:cs typeface="Arial" panose="020B0604020202020204" pitchFamily="34" charset="0"/>
              </a:rPr>
              <a:t>Logic Diagram</a:t>
            </a:r>
          </a:p>
        </p:txBody>
      </p:sp>
      <p:sp>
        <p:nvSpPr>
          <p:cNvPr id="21" name="TextBox 20"/>
          <p:cNvSpPr txBox="1"/>
          <p:nvPr/>
        </p:nvSpPr>
        <p:spPr>
          <a:xfrm>
            <a:off x="5663708" y="5318504"/>
            <a:ext cx="1818383" cy="461665"/>
          </a:xfrm>
          <a:prstGeom prst="rect">
            <a:avLst/>
          </a:prstGeom>
          <a:noFill/>
        </p:spPr>
        <p:txBody>
          <a:bodyPr wrap="none" rtlCol="0">
            <a:spAutoFit/>
          </a:bodyPr>
          <a:lstStyle/>
          <a:p>
            <a:pPr algn="ctr"/>
            <a:r>
              <a:rPr lang="en-GB" sz="2400" b="1" dirty="0">
                <a:solidFill>
                  <a:srgbClr val="70D90B"/>
                </a:solidFill>
                <a:latin typeface="Arial" panose="020B0604020202020204" pitchFamily="34" charset="0"/>
                <a:cs typeface="Arial" panose="020B0604020202020204" pitchFamily="34" charset="0"/>
              </a:rPr>
              <a:t>Truth Table</a:t>
            </a:r>
          </a:p>
        </p:txBody>
      </p:sp>
      <p:grpSp>
        <p:nvGrpSpPr>
          <p:cNvPr id="22" name="Group 21"/>
          <p:cNvGrpSpPr/>
          <p:nvPr/>
        </p:nvGrpSpPr>
        <p:grpSpPr>
          <a:xfrm>
            <a:off x="1364596" y="3442610"/>
            <a:ext cx="3851172" cy="1753922"/>
            <a:chOff x="1409863" y="3228982"/>
            <a:chExt cx="3851172" cy="1753922"/>
          </a:xfrm>
        </p:grpSpPr>
        <p:sp>
          <p:nvSpPr>
            <p:cNvPr id="24" name="TextBox 23"/>
            <p:cNvSpPr txBox="1"/>
            <p:nvPr/>
          </p:nvSpPr>
          <p:spPr>
            <a:xfrm>
              <a:off x="1414673" y="322898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5" name="TextBox 24"/>
            <p:cNvSpPr txBox="1"/>
            <p:nvPr/>
          </p:nvSpPr>
          <p:spPr>
            <a:xfrm>
              <a:off x="1409863" y="396906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sp>
          <p:nvSpPr>
            <p:cNvPr id="26" name="TextBox 25"/>
            <p:cNvSpPr txBox="1"/>
            <p:nvPr/>
          </p:nvSpPr>
          <p:spPr>
            <a:xfrm>
              <a:off x="4234792" y="3607391"/>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27" name="TextBox 26"/>
            <p:cNvSpPr txBox="1"/>
            <p:nvPr/>
          </p:nvSpPr>
          <p:spPr>
            <a:xfrm>
              <a:off x="1639792" y="4613572"/>
              <a:ext cx="3298788" cy="369332"/>
            </a:xfrm>
            <a:prstGeom prst="rect">
              <a:avLst/>
            </a:prstGeom>
            <a:noFill/>
          </p:spPr>
          <p:txBody>
            <a:bodyPr wrap="none" rtlCol="0">
              <a:spAutoFit/>
            </a:bodyPr>
            <a:lstStyle/>
            <a:p>
              <a:pPr algn="ctr"/>
              <a:r>
                <a:rPr lang="en-GB" b="1" dirty="0">
                  <a:solidFill>
                    <a:srgbClr val="0BD9AA"/>
                  </a:solidFill>
                  <a:latin typeface="Arial" panose="020B0604020202020204" pitchFamily="34" charset="0"/>
                  <a:cs typeface="Arial" panose="020B0604020202020204" pitchFamily="34" charset="0"/>
                </a:rPr>
                <a:t>Logic statement: P = </a:t>
              </a:r>
              <a:r>
                <a:rPr lang="en-GB" b="1">
                  <a:solidFill>
                    <a:srgbClr val="0BD9AA"/>
                  </a:solidFill>
                  <a:latin typeface="Arial" panose="020B0604020202020204" pitchFamily="34" charset="0"/>
                  <a:cs typeface="Arial" panose="020B0604020202020204" pitchFamily="34" charset="0"/>
                </a:rPr>
                <a:t>A OR B</a:t>
              </a:r>
              <a:endParaRPr lang="en-GB" b="1" dirty="0">
                <a:solidFill>
                  <a:srgbClr val="0BD9AA"/>
                </a:solidFill>
                <a:latin typeface="Arial" panose="020B0604020202020204" pitchFamily="34" charset="0"/>
                <a:cs typeface="Arial" panose="020B0604020202020204" pitchFamily="34" charset="0"/>
              </a:endParaRPr>
            </a:p>
          </p:txBody>
        </p:sp>
      </p:grpSp>
      <p:graphicFrame>
        <p:nvGraphicFramePr>
          <p:cNvPr id="18" name="Table 17"/>
          <p:cNvGraphicFramePr>
            <a:graphicFrameLocks noGrp="1"/>
          </p:cNvGraphicFramePr>
          <p:nvPr>
            <p:extLst>
              <p:ext uri="{D42A27DB-BD31-4B8C-83A1-F6EECF244321}">
                <p14:modId xmlns:p14="http://schemas.microsoft.com/office/powerpoint/2010/main" val="2718340080"/>
              </p:ext>
            </p:extLst>
          </p:nvPr>
        </p:nvGraphicFramePr>
        <p:xfrm>
          <a:off x="5866402" y="3289502"/>
          <a:ext cx="1404000" cy="18288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tblGrid>
              <a:tr h="324000">
                <a:tc>
                  <a:txBody>
                    <a:bodyPr/>
                    <a:lstStyle/>
                    <a:p>
                      <a:pPr algn="ctr"/>
                      <a:r>
                        <a:rPr lang="en-GB">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2400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rgbClr val="FF0000"/>
                          </a:solidFill>
                          <a:latin typeface="Arial" panose="020B0604020202020204" pitchFamily="34" charset="0"/>
                          <a:cs typeface="Arial" panose="020B0604020202020204" pitchFamily="34" charset="0"/>
                        </a:rPr>
                        <a:t>0</a:t>
                      </a:r>
                      <a:endParaRPr lang="en-GB"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rgbClr val="FF0000"/>
                          </a:solidFill>
                          <a:latin typeface="Arial" panose="020B0604020202020204" pitchFamily="34" charset="0"/>
                          <a:cs typeface="Arial" panose="020B0604020202020204" pitchFamily="34" charset="0"/>
                        </a:rPr>
                        <a:t>1</a:t>
                      </a:r>
                      <a:endParaRPr lang="en-GB"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0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rgbClr val="FF0000"/>
                          </a:solidFill>
                          <a:latin typeface="Arial" panose="020B0604020202020204" pitchFamily="34" charset="0"/>
                          <a:cs typeface="Arial" panose="020B0604020202020204" pitchFamily="34" charset="0"/>
                        </a:rPr>
                        <a:t>1</a:t>
                      </a:r>
                      <a:endParaRPr lang="en-GB"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rgbClr val="FF0000"/>
                          </a:solidFill>
                          <a:latin typeface="Arial" panose="020B0604020202020204" pitchFamily="34" charset="0"/>
                          <a:cs typeface="Arial" panose="020B0604020202020204" pitchFamily="34" charset="0"/>
                        </a:rPr>
                        <a:t>1</a:t>
                      </a:r>
                      <a:endParaRPr lang="en-GB"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9" name="Group 155"/>
          <p:cNvGrpSpPr>
            <a:grpSpLocks/>
          </p:cNvGrpSpPr>
          <p:nvPr/>
        </p:nvGrpSpPr>
        <p:grpSpPr bwMode="auto">
          <a:xfrm>
            <a:off x="2198721" y="3468870"/>
            <a:ext cx="1940145" cy="1163414"/>
            <a:chOff x="4262" y="3715"/>
            <a:chExt cx="577" cy="346"/>
          </a:xfrm>
        </p:grpSpPr>
        <p:sp>
          <p:nvSpPr>
            <p:cNvPr id="31" name="Line 146"/>
            <p:cNvSpPr>
              <a:spLocks noChangeShapeType="1"/>
            </p:cNvSpPr>
            <p:nvPr/>
          </p:nvSpPr>
          <p:spPr bwMode="auto">
            <a:xfrm>
              <a:off x="4724" y="3888"/>
              <a:ext cx="115"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 name="Line 147"/>
            <p:cNvSpPr>
              <a:spLocks noChangeShapeType="1"/>
            </p:cNvSpPr>
            <p:nvPr/>
          </p:nvSpPr>
          <p:spPr bwMode="auto">
            <a:xfrm>
              <a:off x="4262" y="3773"/>
              <a:ext cx="116"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Line 148"/>
            <p:cNvSpPr>
              <a:spLocks noChangeShapeType="1"/>
            </p:cNvSpPr>
            <p:nvPr/>
          </p:nvSpPr>
          <p:spPr bwMode="auto">
            <a:xfrm>
              <a:off x="4263" y="4003"/>
              <a:ext cx="115"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4" name="Group 149"/>
            <p:cNvGrpSpPr>
              <a:grpSpLocks/>
            </p:cNvGrpSpPr>
            <p:nvPr/>
          </p:nvGrpSpPr>
          <p:grpSpPr bwMode="auto">
            <a:xfrm>
              <a:off x="4344" y="3715"/>
              <a:ext cx="380" cy="346"/>
              <a:chOff x="2419" y="3542"/>
              <a:chExt cx="346" cy="346"/>
            </a:xfrm>
          </p:grpSpPr>
          <p:grpSp>
            <p:nvGrpSpPr>
              <p:cNvPr id="35" name="Group 150"/>
              <p:cNvGrpSpPr>
                <a:grpSpLocks/>
              </p:cNvGrpSpPr>
              <p:nvPr/>
            </p:nvGrpSpPr>
            <p:grpSpPr bwMode="auto">
              <a:xfrm>
                <a:off x="2419" y="3542"/>
                <a:ext cx="346" cy="346"/>
                <a:chOff x="2477" y="3542"/>
                <a:chExt cx="288" cy="346"/>
              </a:xfrm>
            </p:grpSpPr>
            <p:sp>
              <p:nvSpPr>
                <p:cNvPr id="38" name="Freeform 151"/>
                <p:cNvSpPr>
                  <a:spLocks/>
                </p:cNvSpPr>
                <p:nvPr/>
              </p:nvSpPr>
              <p:spPr bwMode="auto">
                <a:xfrm>
                  <a:off x="2477" y="3542"/>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70D90B"/>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 name="Freeform 152"/>
                <p:cNvSpPr>
                  <a:spLocks/>
                </p:cNvSpPr>
                <p:nvPr/>
              </p:nvSpPr>
              <p:spPr bwMode="auto">
                <a:xfrm flipV="1">
                  <a:off x="2477" y="3715"/>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70D90B"/>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7" name="Freeform 153"/>
              <p:cNvSpPr>
                <a:spLocks/>
              </p:cNvSpPr>
              <p:nvPr/>
            </p:nvSpPr>
            <p:spPr bwMode="auto">
              <a:xfrm>
                <a:off x="2419" y="3542"/>
                <a:ext cx="58" cy="346"/>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cap="rnd" cmpd="sng">
                <a:solidFill>
                  <a:srgbClr val="70D90B"/>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Tree>
    <p:extLst>
      <p:ext uri="{BB962C8B-B14F-4D97-AF65-F5344CB8AC3E}">
        <p14:creationId xmlns:p14="http://schemas.microsoft.com/office/powerpoint/2010/main" val="3405373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logic – NOT gate</a:t>
            </a:r>
          </a:p>
          <a:p>
            <a:endParaRPr lang="en-GB" dirty="0"/>
          </a:p>
        </p:txBody>
      </p:sp>
      <p:sp>
        <p:nvSpPr>
          <p:cNvPr id="16" name="Text Placeholder 15"/>
          <p:cNvSpPr>
            <a:spLocks noGrp="1"/>
          </p:cNvSpPr>
          <p:nvPr>
            <p:ph type="body" sz="quarter" idx="14"/>
          </p:nvPr>
        </p:nvSpPr>
        <p:spPr/>
        <p:txBody>
          <a:bodyPr/>
          <a:lstStyle/>
          <a:p>
            <a:r>
              <a:rPr lang="en-GB"/>
              <a:t>If 0 is input it outputs 1 (TRUE) </a:t>
            </a:r>
          </a:p>
          <a:p>
            <a:r>
              <a:rPr lang="en-GB"/>
              <a:t>If 1 is input it outputs 0 (FALSE)</a:t>
            </a:r>
          </a:p>
        </p:txBody>
      </p:sp>
      <p:sp>
        <p:nvSpPr>
          <p:cNvPr id="20" name="TextBox 19"/>
          <p:cNvSpPr txBox="1"/>
          <p:nvPr/>
        </p:nvSpPr>
        <p:spPr>
          <a:xfrm>
            <a:off x="2106236" y="4920156"/>
            <a:ext cx="2321469" cy="461665"/>
          </a:xfrm>
          <a:prstGeom prst="rect">
            <a:avLst/>
          </a:prstGeom>
          <a:noFill/>
        </p:spPr>
        <p:txBody>
          <a:bodyPr wrap="none" rtlCol="0">
            <a:spAutoFit/>
          </a:bodyPr>
          <a:lstStyle/>
          <a:p>
            <a:pPr algn="ctr"/>
            <a:r>
              <a:rPr lang="en-GB" sz="2400" b="1" dirty="0">
                <a:solidFill>
                  <a:srgbClr val="70D90B"/>
                </a:solidFill>
                <a:latin typeface="Arial" panose="020B0604020202020204" pitchFamily="34" charset="0"/>
                <a:cs typeface="Arial" panose="020B0604020202020204" pitchFamily="34" charset="0"/>
              </a:rPr>
              <a:t>Logic Diagram</a:t>
            </a:r>
          </a:p>
        </p:txBody>
      </p:sp>
      <p:grpSp>
        <p:nvGrpSpPr>
          <p:cNvPr id="23" name="Group 22"/>
          <p:cNvGrpSpPr/>
          <p:nvPr/>
        </p:nvGrpSpPr>
        <p:grpSpPr>
          <a:xfrm>
            <a:off x="1478044" y="3086276"/>
            <a:ext cx="3846362" cy="1731702"/>
            <a:chOff x="1414673" y="3251202"/>
            <a:chExt cx="3846362" cy="1731702"/>
          </a:xfrm>
        </p:grpSpPr>
        <p:grpSp>
          <p:nvGrpSpPr>
            <p:cNvPr id="28" name="Group 27"/>
            <p:cNvGrpSpPr/>
            <p:nvPr/>
          </p:nvGrpSpPr>
          <p:grpSpPr>
            <a:xfrm>
              <a:off x="1414673" y="3602609"/>
              <a:ext cx="3846362" cy="1380295"/>
              <a:chOff x="1414673" y="3602609"/>
              <a:chExt cx="3846362" cy="1380295"/>
            </a:xfrm>
          </p:grpSpPr>
          <p:grpSp>
            <p:nvGrpSpPr>
              <p:cNvPr id="36" name="Group 155"/>
              <p:cNvGrpSpPr>
                <a:grpSpLocks/>
              </p:cNvGrpSpPr>
              <p:nvPr/>
            </p:nvGrpSpPr>
            <p:grpSpPr bwMode="auto">
              <a:xfrm>
                <a:off x="2253039" y="3886320"/>
                <a:ext cx="1940145" cy="3363"/>
                <a:chOff x="4262" y="3887"/>
                <a:chExt cx="577" cy="1"/>
              </a:xfrm>
            </p:grpSpPr>
            <p:sp>
              <p:nvSpPr>
                <p:cNvPr id="43" name="Line 146"/>
                <p:cNvSpPr>
                  <a:spLocks noChangeShapeType="1"/>
                </p:cNvSpPr>
                <p:nvPr/>
              </p:nvSpPr>
              <p:spPr bwMode="auto">
                <a:xfrm>
                  <a:off x="4724" y="3888"/>
                  <a:ext cx="115"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 name="Line 147"/>
                <p:cNvSpPr>
                  <a:spLocks noChangeShapeType="1"/>
                </p:cNvSpPr>
                <p:nvPr/>
              </p:nvSpPr>
              <p:spPr bwMode="auto">
                <a:xfrm>
                  <a:off x="4262" y="3887"/>
                  <a:ext cx="116"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0" name="TextBox 39"/>
              <p:cNvSpPr txBox="1"/>
              <p:nvPr/>
            </p:nvSpPr>
            <p:spPr>
              <a:xfrm>
                <a:off x="1414673" y="3602609"/>
                <a:ext cx="798617" cy="584775"/>
              </a:xfrm>
              <a:prstGeom prst="rect">
                <a:avLst/>
              </a:prstGeom>
              <a:noFill/>
              <a:ln>
                <a:noFill/>
              </a:ln>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41" name="TextBox 40"/>
              <p:cNvSpPr txBox="1"/>
              <p:nvPr/>
            </p:nvSpPr>
            <p:spPr>
              <a:xfrm>
                <a:off x="4234792" y="3607391"/>
                <a:ext cx="1026243" cy="584775"/>
              </a:xfrm>
              <a:prstGeom prst="rect">
                <a:avLst/>
              </a:prstGeom>
              <a:noFill/>
              <a:ln>
                <a:noFill/>
              </a:ln>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42" name="TextBox 41"/>
              <p:cNvSpPr txBox="1"/>
              <p:nvPr/>
            </p:nvSpPr>
            <p:spPr>
              <a:xfrm>
                <a:off x="1680380" y="4613572"/>
                <a:ext cx="3217612" cy="369332"/>
              </a:xfrm>
              <a:prstGeom prst="rect">
                <a:avLst/>
              </a:prstGeom>
              <a:noFill/>
              <a:ln>
                <a:noFill/>
              </a:ln>
            </p:spPr>
            <p:txBody>
              <a:bodyPr wrap="none" rtlCol="0">
                <a:spAutoFit/>
              </a:bodyPr>
              <a:lstStyle/>
              <a:p>
                <a:pPr algn="ctr"/>
                <a:r>
                  <a:rPr lang="en-GB" b="1" dirty="0">
                    <a:solidFill>
                      <a:srgbClr val="0BD9AA"/>
                    </a:solidFill>
                    <a:latin typeface="Arial" panose="020B0604020202020204" pitchFamily="34" charset="0"/>
                    <a:cs typeface="Arial" panose="020B0604020202020204" pitchFamily="34" charset="0"/>
                  </a:rPr>
                  <a:t>Logic statement: P = NOT A</a:t>
                </a:r>
              </a:p>
            </p:txBody>
          </p:sp>
        </p:grpSp>
        <p:sp>
          <p:nvSpPr>
            <p:cNvPr id="29" name="AutoShape 59"/>
            <p:cNvSpPr>
              <a:spLocks noChangeArrowheads="1"/>
            </p:cNvSpPr>
            <p:nvPr/>
          </p:nvSpPr>
          <p:spPr bwMode="auto">
            <a:xfrm rot="5400000">
              <a:off x="2479151" y="3448543"/>
              <a:ext cx="1308981" cy="914300"/>
            </a:xfrm>
            <a:prstGeom prst="triangle">
              <a:avLst>
                <a:gd name="adj" fmla="val 50000"/>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0" name="Oval 61"/>
            <p:cNvSpPr>
              <a:spLocks noChangeArrowheads="1"/>
            </p:cNvSpPr>
            <p:nvPr/>
          </p:nvSpPr>
          <p:spPr bwMode="auto">
            <a:xfrm>
              <a:off x="3622271" y="3814593"/>
              <a:ext cx="164688" cy="164688"/>
            </a:xfrm>
            <a:prstGeom prst="ellips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5" name="TextBox 44"/>
          <p:cNvSpPr txBox="1"/>
          <p:nvPr/>
        </p:nvSpPr>
        <p:spPr>
          <a:xfrm>
            <a:off x="5518857" y="4920156"/>
            <a:ext cx="1818383" cy="461665"/>
          </a:xfrm>
          <a:prstGeom prst="rect">
            <a:avLst/>
          </a:prstGeom>
          <a:noFill/>
        </p:spPr>
        <p:txBody>
          <a:bodyPr wrap="none" rtlCol="0">
            <a:spAutoFit/>
          </a:bodyPr>
          <a:lstStyle/>
          <a:p>
            <a:pPr algn="ctr"/>
            <a:r>
              <a:rPr lang="en-GB" sz="2400" b="1" dirty="0">
                <a:solidFill>
                  <a:srgbClr val="70D90B"/>
                </a:solidFill>
                <a:latin typeface="Arial" panose="020B0604020202020204" pitchFamily="34" charset="0"/>
                <a:cs typeface="Arial" panose="020B0604020202020204" pitchFamily="34" charset="0"/>
              </a:rPr>
              <a:t>Truth Table</a:t>
            </a:r>
          </a:p>
        </p:txBody>
      </p:sp>
      <p:graphicFrame>
        <p:nvGraphicFramePr>
          <p:cNvPr id="46" name="Table 45"/>
          <p:cNvGraphicFramePr>
            <a:graphicFrameLocks noGrp="1"/>
          </p:cNvGraphicFramePr>
          <p:nvPr>
            <p:extLst>
              <p:ext uri="{D42A27DB-BD31-4B8C-83A1-F6EECF244321}">
                <p14:modId xmlns:p14="http://schemas.microsoft.com/office/powerpoint/2010/main" val="2644344740"/>
              </p:ext>
            </p:extLst>
          </p:nvPr>
        </p:nvGraphicFramePr>
        <p:xfrm>
          <a:off x="5929776" y="3187918"/>
          <a:ext cx="936000" cy="109728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tblGrid>
              <a:tr h="324000">
                <a:tc>
                  <a:txBody>
                    <a:bodyPr/>
                    <a:lstStyle/>
                    <a:p>
                      <a:pPr algn="ctr"/>
                      <a:r>
                        <a:rPr lang="en-GB">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2400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22806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logic – NOT gate</a:t>
            </a:r>
          </a:p>
          <a:p>
            <a:endParaRPr lang="en-GB" dirty="0"/>
          </a:p>
        </p:txBody>
      </p:sp>
      <p:sp>
        <p:nvSpPr>
          <p:cNvPr id="16" name="Text Placeholder 15"/>
          <p:cNvSpPr>
            <a:spLocks noGrp="1"/>
          </p:cNvSpPr>
          <p:nvPr>
            <p:ph type="body" sz="quarter" idx="14"/>
          </p:nvPr>
        </p:nvSpPr>
        <p:spPr/>
        <p:txBody>
          <a:bodyPr/>
          <a:lstStyle/>
          <a:p>
            <a:r>
              <a:rPr lang="en-GB"/>
              <a:t>If 0 is input it outputs 1 (TRUE) </a:t>
            </a:r>
          </a:p>
          <a:p>
            <a:r>
              <a:rPr lang="en-GB"/>
              <a:t>If 1 is input it outputs 0 (FALSE)</a:t>
            </a:r>
          </a:p>
        </p:txBody>
      </p:sp>
      <p:sp>
        <p:nvSpPr>
          <p:cNvPr id="20" name="TextBox 19"/>
          <p:cNvSpPr txBox="1"/>
          <p:nvPr/>
        </p:nvSpPr>
        <p:spPr>
          <a:xfrm>
            <a:off x="2106239" y="4920156"/>
            <a:ext cx="2321469" cy="461665"/>
          </a:xfrm>
          <a:prstGeom prst="rect">
            <a:avLst/>
          </a:prstGeom>
          <a:noFill/>
        </p:spPr>
        <p:txBody>
          <a:bodyPr wrap="none" rtlCol="0">
            <a:spAutoFit/>
          </a:bodyPr>
          <a:lstStyle/>
          <a:p>
            <a:pPr algn="ctr"/>
            <a:r>
              <a:rPr lang="en-GB" sz="2400" b="1" dirty="0">
                <a:solidFill>
                  <a:srgbClr val="70D90B"/>
                </a:solidFill>
                <a:latin typeface="Arial" panose="020B0604020202020204" pitchFamily="34" charset="0"/>
                <a:cs typeface="Arial" panose="020B0604020202020204" pitchFamily="34" charset="0"/>
              </a:rPr>
              <a:t>Logic Diagram</a:t>
            </a:r>
          </a:p>
        </p:txBody>
      </p:sp>
      <p:sp>
        <p:nvSpPr>
          <p:cNvPr id="21" name="TextBox 20"/>
          <p:cNvSpPr txBox="1"/>
          <p:nvPr/>
        </p:nvSpPr>
        <p:spPr>
          <a:xfrm>
            <a:off x="5518857" y="4920156"/>
            <a:ext cx="1818383" cy="461665"/>
          </a:xfrm>
          <a:prstGeom prst="rect">
            <a:avLst/>
          </a:prstGeom>
          <a:noFill/>
        </p:spPr>
        <p:txBody>
          <a:bodyPr wrap="none" rtlCol="0">
            <a:spAutoFit/>
          </a:bodyPr>
          <a:lstStyle/>
          <a:p>
            <a:pPr algn="ctr"/>
            <a:r>
              <a:rPr lang="en-GB" sz="2400" b="1" dirty="0">
                <a:solidFill>
                  <a:srgbClr val="70D90B"/>
                </a:solidFill>
                <a:latin typeface="Arial" panose="020B0604020202020204" pitchFamily="34" charset="0"/>
                <a:cs typeface="Arial" panose="020B0604020202020204" pitchFamily="34" charset="0"/>
              </a:rPr>
              <a:t>Truth Table</a:t>
            </a:r>
          </a:p>
        </p:txBody>
      </p:sp>
      <p:graphicFrame>
        <p:nvGraphicFramePr>
          <p:cNvPr id="18" name="Table 17"/>
          <p:cNvGraphicFramePr>
            <a:graphicFrameLocks noGrp="1"/>
          </p:cNvGraphicFramePr>
          <p:nvPr>
            <p:extLst>
              <p:ext uri="{D42A27DB-BD31-4B8C-83A1-F6EECF244321}">
                <p14:modId xmlns:p14="http://schemas.microsoft.com/office/powerpoint/2010/main" val="3336837340"/>
              </p:ext>
            </p:extLst>
          </p:nvPr>
        </p:nvGraphicFramePr>
        <p:xfrm>
          <a:off x="5929776" y="3187918"/>
          <a:ext cx="936000" cy="109728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tblGrid>
              <a:tr h="324000">
                <a:tc>
                  <a:txBody>
                    <a:bodyPr/>
                    <a:lstStyle/>
                    <a:p>
                      <a:pPr algn="ctr"/>
                      <a:r>
                        <a:rPr lang="en-GB">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2400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rgbClr val="FF0000"/>
                          </a:solidFill>
                          <a:latin typeface="Arial" panose="020B0604020202020204" pitchFamily="34" charset="0"/>
                          <a:cs typeface="Arial" panose="020B0604020202020204" pitchFamily="34" charset="0"/>
                        </a:rPr>
                        <a:t>1</a:t>
                      </a:r>
                      <a:endParaRPr lang="en-GB"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rgbClr val="FF0000"/>
                          </a:solidFill>
                          <a:latin typeface="Arial" panose="020B0604020202020204" pitchFamily="34" charset="0"/>
                          <a:cs typeface="Arial" panose="020B0604020202020204" pitchFamily="34" charset="0"/>
                        </a:rPr>
                        <a:t>0</a:t>
                      </a:r>
                      <a:endParaRPr lang="en-GB" dirty="0">
                        <a:solidFill>
                          <a:srgbClr val="FF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23" name="Group 22"/>
          <p:cNvGrpSpPr/>
          <p:nvPr/>
        </p:nvGrpSpPr>
        <p:grpSpPr>
          <a:xfrm>
            <a:off x="1478047" y="3086276"/>
            <a:ext cx="3846362" cy="1731702"/>
            <a:chOff x="1414673" y="3251202"/>
            <a:chExt cx="3846362" cy="1731702"/>
          </a:xfrm>
        </p:grpSpPr>
        <p:grpSp>
          <p:nvGrpSpPr>
            <p:cNvPr id="28" name="Group 27"/>
            <p:cNvGrpSpPr/>
            <p:nvPr/>
          </p:nvGrpSpPr>
          <p:grpSpPr>
            <a:xfrm>
              <a:off x="1414673" y="3602609"/>
              <a:ext cx="3846362" cy="1380295"/>
              <a:chOff x="1414673" y="3602609"/>
              <a:chExt cx="3846362" cy="1380295"/>
            </a:xfrm>
          </p:grpSpPr>
          <p:grpSp>
            <p:nvGrpSpPr>
              <p:cNvPr id="36" name="Group 155"/>
              <p:cNvGrpSpPr>
                <a:grpSpLocks/>
              </p:cNvGrpSpPr>
              <p:nvPr/>
            </p:nvGrpSpPr>
            <p:grpSpPr bwMode="auto">
              <a:xfrm>
                <a:off x="2253039" y="3886320"/>
                <a:ext cx="1940145" cy="3363"/>
                <a:chOff x="4262" y="3887"/>
                <a:chExt cx="577" cy="1"/>
              </a:xfrm>
            </p:grpSpPr>
            <p:sp>
              <p:nvSpPr>
                <p:cNvPr id="43" name="Line 146"/>
                <p:cNvSpPr>
                  <a:spLocks noChangeShapeType="1"/>
                </p:cNvSpPr>
                <p:nvPr/>
              </p:nvSpPr>
              <p:spPr bwMode="auto">
                <a:xfrm>
                  <a:off x="4724" y="3888"/>
                  <a:ext cx="115"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 name="Line 147"/>
                <p:cNvSpPr>
                  <a:spLocks noChangeShapeType="1"/>
                </p:cNvSpPr>
                <p:nvPr/>
              </p:nvSpPr>
              <p:spPr bwMode="auto">
                <a:xfrm>
                  <a:off x="4262" y="3887"/>
                  <a:ext cx="116"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0" name="TextBox 39"/>
              <p:cNvSpPr txBox="1"/>
              <p:nvPr/>
            </p:nvSpPr>
            <p:spPr>
              <a:xfrm>
                <a:off x="1414673" y="3602609"/>
                <a:ext cx="798617" cy="584775"/>
              </a:xfrm>
              <a:prstGeom prst="rect">
                <a:avLst/>
              </a:prstGeom>
              <a:noFill/>
              <a:ln>
                <a:noFill/>
              </a:ln>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41" name="TextBox 40"/>
              <p:cNvSpPr txBox="1"/>
              <p:nvPr/>
            </p:nvSpPr>
            <p:spPr>
              <a:xfrm>
                <a:off x="4234792" y="3607391"/>
                <a:ext cx="1026243" cy="584775"/>
              </a:xfrm>
              <a:prstGeom prst="rect">
                <a:avLst/>
              </a:prstGeom>
              <a:noFill/>
              <a:ln>
                <a:noFill/>
              </a:ln>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42" name="TextBox 41"/>
              <p:cNvSpPr txBox="1"/>
              <p:nvPr/>
            </p:nvSpPr>
            <p:spPr>
              <a:xfrm>
                <a:off x="1680380" y="4613572"/>
                <a:ext cx="3217612" cy="369332"/>
              </a:xfrm>
              <a:prstGeom prst="rect">
                <a:avLst/>
              </a:prstGeom>
              <a:noFill/>
              <a:ln>
                <a:noFill/>
              </a:ln>
            </p:spPr>
            <p:txBody>
              <a:bodyPr wrap="none" rtlCol="0">
                <a:spAutoFit/>
              </a:bodyPr>
              <a:lstStyle/>
              <a:p>
                <a:pPr algn="ctr"/>
                <a:r>
                  <a:rPr lang="en-GB" b="1" dirty="0">
                    <a:solidFill>
                      <a:srgbClr val="0BD9AA"/>
                    </a:solidFill>
                    <a:latin typeface="Arial" panose="020B0604020202020204" pitchFamily="34" charset="0"/>
                    <a:cs typeface="Arial" panose="020B0604020202020204" pitchFamily="34" charset="0"/>
                  </a:rPr>
                  <a:t>Logic statement: P = NOT A</a:t>
                </a:r>
              </a:p>
            </p:txBody>
          </p:sp>
        </p:grpSp>
        <p:sp>
          <p:nvSpPr>
            <p:cNvPr id="29" name="AutoShape 59"/>
            <p:cNvSpPr>
              <a:spLocks noChangeArrowheads="1"/>
            </p:cNvSpPr>
            <p:nvPr/>
          </p:nvSpPr>
          <p:spPr bwMode="auto">
            <a:xfrm rot="5400000">
              <a:off x="2479151" y="3448543"/>
              <a:ext cx="1308981" cy="914300"/>
            </a:xfrm>
            <a:prstGeom prst="triangle">
              <a:avLst>
                <a:gd name="adj" fmla="val 50000"/>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0" name="Oval 61"/>
            <p:cNvSpPr>
              <a:spLocks noChangeArrowheads="1"/>
            </p:cNvSpPr>
            <p:nvPr/>
          </p:nvSpPr>
          <p:spPr bwMode="auto">
            <a:xfrm>
              <a:off x="3622271" y="3814593"/>
              <a:ext cx="164688" cy="164688"/>
            </a:xfrm>
            <a:prstGeom prst="ellips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646178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p:txBody>
          <a:bodyPr/>
          <a:lstStyle/>
          <a:p>
            <a:r>
              <a:rPr lang="en-GB" dirty="0"/>
              <a:t>Complete </a:t>
            </a:r>
            <a:r>
              <a:rPr lang="en-GB" b="1" dirty="0"/>
              <a:t>Task 2</a:t>
            </a:r>
            <a:r>
              <a:rPr lang="en-GB"/>
              <a:t>, </a:t>
            </a:r>
            <a:r>
              <a:rPr lang="en-GB" b="1"/>
              <a:t>Questions</a:t>
            </a:r>
            <a:r>
              <a:rPr lang="en-GB"/>
              <a:t> </a:t>
            </a:r>
            <a:r>
              <a:rPr lang="en-GB" b="1" dirty="0"/>
              <a:t>11-13</a:t>
            </a:r>
          </a:p>
        </p:txBody>
      </p:sp>
    </p:spTree>
    <p:extLst>
      <p:ext uri="{BB962C8B-B14F-4D97-AF65-F5344CB8AC3E}">
        <p14:creationId xmlns:p14="http://schemas.microsoft.com/office/powerpoint/2010/main" val="353578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Combining logic gates</a:t>
            </a:r>
          </a:p>
          <a:p>
            <a:endParaRPr lang="en-GB" dirty="0"/>
          </a:p>
        </p:txBody>
      </p:sp>
      <p:sp>
        <p:nvSpPr>
          <p:cNvPr id="4" name="Text Placeholder 3"/>
          <p:cNvSpPr>
            <a:spLocks noGrp="1"/>
          </p:cNvSpPr>
          <p:nvPr>
            <p:ph type="body" sz="quarter" idx="14"/>
          </p:nvPr>
        </p:nvSpPr>
        <p:spPr>
          <a:xfrm>
            <a:off x="724280" y="1704179"/>
            <a:ext cx="7797230" cy="958211"/>
          </a:xfrm>
        </p:spPr>
        <p:txBody>
          <a:bodyPr/>
          <a:lstStyle/>
          <a:p>
            <a:r>
              <a:rPr lang="en-GB"/>
              <a:t>We can string logic gates together to make more complex circuits</a:t>
            </a:r>
          </a:p>
          <a:p>
            <a:endParaRPr lang="en-GB" dirty="0"/>
          </a:p>
        </p:txBody>
      </p:sp>
      <p:sp>
        <p:nvSpPr>
          <p:cNvPr id="11" name="TextBox 10"/>
          <p:cNvSpPr txBox="1"/>
          <p:nvPr/>
        </p:nvSpPr>
        <p:spPr>
          <a:xfrm>
            <a:off x="1707960" y="2787697"/>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dirty="0">
                <a:latin typeface="Arial" panose="020B0604020202020204" pitchFamily="34" charset="0"/>
                <a:cs typeface="Arial" panose="020B0604020202020204" pitchFamily="34" charset="0"/>
              </a:rPr>
              <a:t>INPUT</a:t>
            </a:r>
          </a:p>
          <a:p>
            <a:r>
              <a:rPr lang="en-GB" sz="1600" dirty="0">
                <a:latin typeface="Arial" panose="020B0604020202020204" pitchFamily="34" charset="0"/>
                <a:cs typeface="Arial" panose="020B0604020202020204" pitchFamily="34" charset="0"/>
              </a:rPr>
              <a:t>A</a:t>
            </a:r>
          </a:p>
        </p:txBody>
      </p:sp>
      <p:sp>
        <p:nvSpPr>
          <p:cNvPr id="12" name="TextBox 11"/>
          <p:cNvSpPr txBox="1"/>
          <p:nvPr/>
        </p:nvSpPr>
        <p:spPr>
          <a:xfrm>
            <a:off x="3866469" y="2679044"/>
            <a:ext cx="1026242"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R</a:t>
            </a:r>
          </a:p>
        </p:txBody>
      </p:sp>
      <p:sp>
        <p:nvSpPr>
          <p:cNvPr id="8" name="Line 66"/>
          <p:cNvSpPr>
            <a:spLocks noChangeShapeType="1"/>
          </p:cNvSpPr>
          <p:nvPr/>
        </p:nvSpPr>
        <p:spPr bwMode="auto">
          <a:xfrm>
            <a:off x="4089054" y="3440688"/>
            <a:ext cx="38293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 name="Group 1"/>
          <p:cNvGrpSpPr/>
          <p:nvPr/>
        </p:nvGrpSpPr>
        <p:grpSpPr>
          <a:xfrm>
            <a:off x="2553993" y="2857964"/>
            <a:ext cx="1535061" cy="1152128"/>
            <a:chOff x="2593322" y="3277580"/>
            <a:chExt cx="1535061" cy="1152128"/>
          </a:xfrm>
          <a:effectLst>
            <a:glow rad="139700">
              <a:schemeClr val="accent3">
                <a:satMod val="175000"/>
                <a:alpha val="40000"/>
              </a:schemeClr>
            </a:glow>
          </a:effectLst>
        </p:grpSpPr>
        <p:sp>
          <p:nvSpPr>
            <p:cNvPr id="7" name="AutoShape 65"/>
            <p:cNvSpPr>
              <a:spLocks noChangeArrowheads="1"/>
            </p:cNvSpPr>
            <p:nvPr/>
          </p:nvSpPr>
          <p:spPr bwMode="auto">
            <a:xfrm>
              <a:off x="2976255" y="3277580"/>
              <a:ext cx="1152128" cy="1152128"/>
            </a:xfrm>
            <a:prstGeom prst="flowChartDelay">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Line 67"/>
            <p:cNvSpPr>
              <a:spLocks noChangeShapeType="1"/>
            </p:cNvSpPr>
            <p:nvPr/>
          </p:nvSpPr>
          <p:spPr bwMode="auto">
            <a:xfrm>
              <a:off x="2593322" y="3470711"/>
              <a:ext cx="382933" cy="0"/>
            </a:xfrm>
            <a:prstGeom prst="line">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Line 68"/>
            <p:cNvSpPr>
              <a:spLocks noChangeShapeType="1"/>
            </p:cNvSpPr>
            <p:nvPr/>
          </p:nvSpPr>
          <p:spPr bwMode="auto">
            <a:xfrm>
              <a:off x="2593322" y="4236577"/>
              <a:ext cx="382933" cy="0"/>
            </a:xfrm>
            <a:prstGeom prst="line">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 name="Freeform 815"/>
          <p:cNvSpPr>
            <a:spLocks/>
          </p:cNvSpPr>
          <p:nvPr/>
        </p:nvSpPr>
        <p:spPr bwMode="auto">
          <a:xfrm>
            <a:off x="2560654" y="3054425"/>
            <a:ext cx="1884695" cy="759206"/>
          </a:xfrm>
          <a:custGeom>
            <a:avLst/>
            <a:gdLst>
              <a:gd name="T0" fmla="*/ 0 w 566"/>
              <a:gd name="T1" fmla="*/ 0 h 228"/>
              <a:gd name="T2" fmla="*/ 566 w 566"/>
              <a:gd name="T3" fmla="*/ 114 h 228"/>
              <a:gd name="T4" fmla="*/ 0 w 566"/>
              <a:gd name="T5" fmla="*/ 228 h 228"/>
              <a:gd name="T6" fmla="*/ 0 w 566"/>
              <a:gd name="T7" fmla="*/ 0 h 228"/>
            </a:gdLst>
            <a:ahLst/>
            <a:cxnLst>
              <a:cxn ang="0">
                <a:pos x="T0" y="T1"/>
              </a:cxn>
              <a:cxn ang="0">
                <a:pos x="T2" y="T3"/>
              </a:cxn>
              <a:cxn ang="0">
                <a:pos x="T4" y="T5"/>
              </a:cxn>
              <a:cxn ang="0">
                <a:pos x="T6" y="T7"/>
              </a:cxn>
            </a:cxnLst>
            <a:rect l="0" t="0" r="r" b="b"/>
            <a:pathLst>
              <a:path w="566" h="228">
                <a:moveTo>
                  <a:pt x="0" y="0"/>
                </a:moveTo>
                <a:lnTo>
                  <a:pt x="566" y="114"/>
                </a:lnTo>
                <a:lnTo>
                  <a:pt x="0" y="228"/>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4" name="Group 862"/>
          <p:cNvGrpSpPr>
            <a:grpSpLocks/>
          </p:cNvGrpSpPr>
          <p:nvPr/>
        </p:nvGrpSpPr>
        <p:grpSpPr bwMode="auto">
          <a:xfrm>
            <a:off x="4412136" y="2662664"/>
            <a:ext cx="1944216" cy="1556047"/>
            <a:chOff x="1152" y="1699"/>
            <a:chExt cx="576" cy="461"/>
          </a:xfrm>
        </p:grpSpPr>
        <p:grpSp>
          <p:nvGrpSpPr>
            <p:cNvPr id="15" name="Group 64"/>
            <p:cNvGrpSpPr>
              <a:grpSpLocks/>
            </p:cNvGrpSpPr>
            <p:nvPr/>
          </p:nvGrpSpPr>
          <p:grpSpPr bwMode="auto">
            <a:xfrm>
              <a:off x="1152" y="1699"/>
              <a:ext cx="576" cy="461"/>
              <a:chOff x="2165" y="3427"/>
              <a:chExt cx="576" cy="461"/>
            </a:xfrm>
          </p:grpSpPr>
          <p:sp>
            <p:nvSpPr>
              <p:cNvPr id="17" name="Line 58"/>
              <p:cNvSpPr>
                <a:spLocks noChangeShapeType="1"/>
              </p:cNvSpPr>
              <p:nvPr/>
            </p:nvSpPr>
            <p:spPr bwMode="auto">
              <a:xfrm>
                <a:off x="2165" y="3658"/>
                <a:ext cx="57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70C0"/>
                  </a:solidFill>
                </a:endParaRPr>
              </a:p>
            </p:txBody>
          </p:sp>
          <p:sp>
            <p:nvSpPr>
              <p:cNvPr id="18" name="AutoShape 59"/>
              <p:cNvSpPr>
                <a:spLocks noChangeArrowheads="1"/>
              </p:cNvSpPr>
              <p:nvPr/>
            </p:nvSpPr>
            <p:spPr bwMode="auto">
              <a:xfrm rot="5400000">
                <a:off x="2234" y="3497"/>
                <a:ext cx="461" cy="322"/>
              </a:xfrm>
              <a:prstGeom prst="triangle">
                <a:avLst>
                  <a:gd name="adj" fmla="val 50000"/>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a:solidFill>
                    <a:srgbClr val="0070C0"/>
                  </a:solidFill>
                </a:endParaRPr>
              </a:p>
            </p:txBody>
          </p:sp>
          <p:sp>
            <p:nvSpPr>
              <p:cNvPr id="19" name="Oval 61"/>
              <p:cNvSpPr>
                <a:spLocks noChangeArrowheads="1"/>
              </p:cNvSpPr>
              <p:nvPr/>
            </p:nvSpPr>
            <p:spPr bwMode="auto">
              <a:xfrm>
                <a:off x="2631" y="3624"/>
                <a:ext cx="58" cy="58"/>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sp>
          <p:nvSpPr>
            <p:cNvPr id="16" name="Freeform 861"/>
            <p:cNvSpPr>
              <a:spLocks/>
            </p:cNvSpPr>
            <p:nvPr/>
          </p:nvSpPr>
          <p:spPr bwMode="auto">
            <a:xfrm>
              <a:off x="1152" y="1699"/>
              <a:ext cx="576" cy="461"/>
            </a:xfrm>
            <a:custGeom>
              <a:avLst/>
              <a:gdLst>
                <a:gd name="T0" fmla="*/ 0 w 576"/>
                <a:gd name="T1" fmla="*/ 231 h 461"/>
                <a:gd name="T2" fmla="*/ 115 w 576"/>
                <a:gd name="T3" fmla="*/ 461 h 461"/>
                <a:gd name="T4" fmla="*/ 576 w 576"/>
                <a:gd name="T5" fmla="*/ 231 h 461"/>
                <a:gd name="T6" fmla="*/ 115 w 576"/>
                <a:gd name="T7" fmla="*/ 0 h 461"/>
                <a:gd name="T8" fmla="*/ 0 w 576"/>
                <a:gd name="T9" fmla="*/ 231 h 461"/>
              </a:gdLst>
              <a:ahLst/>
              <a:cxnLst>
                <a:cxn ang="0">
                  <a:pos x="T0" y="T1"/>
                </a:cxn>
                <a:cxn ang="0">
                  <a:pos x="T2" y="T3"/>
                </a:cxn>
                <a:cxn ang="0">
                  <a:pos x="T4" y="T5"/>
                </a:cxn>
                <a:cxn ang="0">
                  <a:pos x="T6" y="T7"/>
                </a:cxn>
                <a:cxn ang="0">
                  <a:pos x="T8" y="T9"/>
                </a:cxn>
              </a:cxnLst>
              <a:rect l="0" t="0" r="r" b="b"/>
              <a:pathLst>
                <a:path w="576" h="461">
                  <a:moveTo>
                    <a:pt x="0" y="231"/>
                  </a:moveTo>
                  <a:lnTo>
                    <a:pt x="115" y="461"/>
                  </a:lnTo>
                  <a:lnTo>
                    <a:pt x="576" y="231"/>
                  </a:lnTo>
                  <a:lnTo>
                    <a:pt x="115" y="0"/>
                  </a:lnTo>
                  <a:lnTo>
                    <a:pt x="0" y="23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sp>
        <p:nvSpPr>
          <p:cNvPr id="20" name="TextBox 19"/>
          <p:cNvSpPr txBox="1"/>
          <p:nvPr/>
        </p:nvSpPr>
        <p:spPr>
          <a:xfrm>
            <a:off x="6361598" y="3095673"/>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24" name="TextBox 23"/>
          <p:cNvSpPr txBox="1"/>
          <p:nvPr/>
        </p:nvSpPr>
        <p:spPr>
          <a:xfrm>
            <a:off x="6606742" y="5120317"/>
            <a:ext cx="2247218" cy="646331"/>
          </a:xfrm>
          <a:prstGeom prst="rect">
            <a:avLst/>
          </a:prstGeom>
          <a:noFill/>
        </p:spPr>
        <p:txBody>
          <a:bodyPr wrap="none" rtlCol="0">
            <a:spAutoFit/>
          </a:bodyPr>
          <a:lstStyle/>
          <a:p>
            <a:pPr algn="ctr"/>
            <a:r>
              <a:rPr lang="en-GB" b="1" dirty="0">
                <a:solidFill>
                  <a:srgbClr val="0BD9AA"/>
                </a:solidFill>
                <a:latin typeface="Arial" panose="020B0604020202020204" pitchFamily="34" charset="0"/>
                <a:cs typeface="Arial" panose="020B0604020202020204" pitchFamily="34" charset="0"/>
              </a:rPr>
              <a:t>Logic statement: </a:t>
            </a:r>
          </a:p>
          <a:p>
            <a:pPr algn="ctr"/>
            <a:r>
              <a:rPr lang="en-GB" b="1" dirty="0">
                <a:solidFill>
                  <a:srgbClr val="0BD9AA"/>
                </a:solidFill>
                <a:latin typeface="Arial" panose="020B0604020202020204" pitchFamily="34" charset="0"/>
                <a:cs typeface="Arial" panose="020B0604020202020204" pitchFamily="34" charset="0"/>
              </a:rPr>
              <a:t>P = NOT (A AND B)</a:t>
            </a:r>
          </a:p>
        </p:txBody>
      </p:sp>
      <p:sp>
        <p:nvSpPr>
          <p:cNvPr id="23" name="TextBox 22"/>
          <p:cNvSpPr txBox="1"/>
          <p:nvPr/>
        </p:nvSpPr>
        <p:spPr>
          <a:xfrm>
            <a:off x="1707960" y="3542623"/>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dirty="0">
                <a:latin typeface="Arial" panose="020B0604020202020204" pitchFamily="34" charset="0"/>
                <a:cs typeface="Arial" panose="020B0604020202020204" pitchFamily="34" charset="0"/>
              </a:rPr>
              <a:t>INPUT</a:t>
            </a:r>
          </a:p>
          <a:p>
            <a:r>
              <a:rPr lang="en-GB" sz="1600" dirty="0">
                <a:latin typeface="Arial" panose="020B0604020202020204" pitchFamily="34" charset="0"/>
                <a:cs typeface="Arial" panose="020B0604020202020204" pitchFamily="34" charset="0"/>
              </a:rPr>
              <a:t>B</a:t>
            </a:r>
          </a:p>
        </p:txBody>
      </p:sp>
      <p:graphicFrame>
        <p:nvGraphicFramePr>
          <p:cNvPr id="25" name="Table 24"/>
          <p:cNvGraphicFramePr>
            <a:graphicFrameLocks noGrp="1"/>
          </p:cNvGraphicFramePr>
          <p:nvPr>
            <p:extLst>
              <p:ext uri="{D42A27DB-BD31-4B8C-83A1-F6EECF244321}">
                <p14:modId xmlns:p14="http://schemas.microsoft.com/office/powerpoint/2010/main" val="1845968906"/>
              </p:ext>
            </p:extLst>
          </p:nvPr>
        </p:nvGraphicFramePr>
        <p:xfrm>
          <a:off x="2447874" y="4557839"/>
          <a:ext cx="3994949" cy="184912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1610635">
                  <a:extLst>
                    <a:ext uri="{9D8B030D-6E8A-4147-A177-3AD203B41FA5}">
                      <a16:colId xmlns:a16="http://schemas.microsoft.com/office/drawing/2014/main" val="20002"/>
                    </a:ext>
                  </a:extLst>
                </a:gridCol>
                <a:gridCol w="1376314">
                  <a:extLst>
                    <a:ext uri="{9D8B030D-6E8A-4147-A177-3AD203B41FA5}">
                      <a16:colId xmlns:a16="http://schemas.microsoft.com/office/drawing/2014/main" val="20003"/>
                    </a:ext>
                  </a:extLst>
                </a:gridCol>
              </a:tblGrid>
              <a:tr h="355541">
                <a:tc>
                  <a:txBody>
                    <a:bodyPr/>
                    <a:lstStyle/>
                    <a:p>
                      <a:pPr algn="ctr"/>
                      <a:r>
                        <a:rPr lang="en-GB">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R = A AND B</a:t>
                      </a:r>
                      <a:endParaRPr lang="en-GB"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P = NOT</a:t>
                      </a:r>
                      <a:r>
                        <a:rPr lang="en-GB" baseline="0">
                          <a:solidFill>
                            <a:schemeClr val="bg1"/>
                          </a:solidFill>
                          <a:latin typeface="Arial" panose="020B0604020202020204" pitchFamily="34" charset="0"/>
                          <a:cs typeface="Arial" panose="020B0604020202020204" pitchFamily="34" charset="0"/>
                        </a:rPr>
                        <a:t> R</a:t>
                      </a:r>
                      <a:endParaRPr lang="en-GB"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0063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66"/>
          <p:cNvSpPr>
            <a:spLocks noChangeShapeType="1"/>
          </p:cNvSpPr>
          <p:nvPr/>
        </p:nvSpPr>
        <p:spPr bwMode="auto">
          <a:xfrm>
            <a:off x="4089053" y="3440688"/>
            <a:ext cx="803657" cy="0"/>
          </a:xfrm>
          <a:prstGeom prst="line">
            <a:avLst/>
          </a:prstGeom>
          <a:noFill/>
          <a:ln w="57150">
            <a:solidFill>
              <a:schemeClr val="tx1"/>
            </a:solidFill>
            <a:round/>
            <a:headEnd/>
            <a:tailEnd/>
          </a:ln>
          <a:effectLst>
            <a:glow rad="1397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3" name="Content Placeholder 2"/>
          <p:cNvSpPr>
            <a:spLocks noGrp="1"/>
          </p:cNvSpPr>
          <p:nvPr>
            <p:ph type="body" sz="quarter" idx="13"/>
          </p:nvPr>
        </p:nvSpPr>
        <p:spPr/>
        <p:txBody>
          <a:bodyPr/>
          <a:lstStyle/>
          <a:p>
            <a:r>
              <a:rPr lang="en-GB"/>
              <a:t>Combining logic gates</a:t>
            </a:r>
          </a:p>
          <a:p>
            <a:endParaRPr lang="en-GB" dirty="0"/>
          </a:p>
        </p:txBody>
      </p:sp>
      <p:sp>
        <p:nvSpPr>
          <p:cNvPr id="4" name="Text Placeholder 3"/>
          <p:cNvSpPr>
            <a:spLocks noGrp="1"/>
          </p:cNvSpPr>
          <p:nvPr>
            <p:ph type="body" sz="quarter" idx="14"/>
          </p:nvPr>
        </p:nvSpPr>
        <p:spPr>
          <a:xfrm>
            <a:off x="724280" y="1704179"/>
            <a:ext cx="7797230" cy="922373"/>
          </a:xfrm>
        </p:spPr>
        <p:txBody>
          <a:bodyPr/>
          <a:lstStyle/>
          <a:p>
            <a:r>
              <a:rPr lang="en-GB"/>
              <a:t>We can string logic gates together to make more complex circuits</a:t>
            </a:r>
          </a:p>
          <a:p>
            <a:endParaRPr lang="en-GB" dirty="0"/>
          </a:p>
        </p:txBody>
      </p:sp>
      <p:sp>
        <p:nvSpPr>
          <p:cNvPr id="21" name="TextBox 20"/>
          <p:cNvSpPr txBox="1"/>
          <p:nvPr/>
        </p:nvSpPr>
        <p:spPr>
          <a:xfrm>
            <a:off x="1707960" y="2787697"/>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dirty="0">
                <a:latin typeface="Arial" panose="020B0604020202020204" pitchFamily="34" charset="0"/>
                <a:cs typeface="Arial" panose="020B0604020202020204" pitchFamily="34" charset="0"/>
              </a:rPr>
              <a:t>INPUT</a:t>
            </a:r>
          </a:p>
          <a:p>
            <a:r>
              <a:rPr lang="en-GB" sz="1600" dirty="0">
                <a:latin typeface="Arial" panose="020B0604020202020204" pitchFamily="34" charset="0"/>
                <a:cs typeface="Arial" panose="020B0604020202020204" pitchFamily="34" charset="0"/>
              </a:rPr>
              <a:t>A</a:t>
            </a:r>
          </a:p>
        </p:txBody>
      </p:sp>
      <p:sp>
        <p:nvSpPr>
          <p:cNvPr id="23" name="TextBox 22"/>
          <p:cNvSpPr txBox="1"/>
          <p:nvPr/>
        </p:nvSpPr>
        <p:spPr>
          <a:xfrm>
            <a:off x="3866469" y="2679044"/>
            <a:ext cx="1026242"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R</a:t>
            </a:r>
          </a:p>
        </p:txBody>
      </p:sp>
      <p:grpSp>
        <p:nvGrpSpPr>
          <p:cNvPr id="27" name="Group 26"/>
          <p:cNvGrpSpPr/>
          <p:nvPr/>
        </p:nvGrpSpPr>
        <p:grpSpPr>
          <a:xfrm>
            <a:off x="2553994" y="2864624"/>
            <a:ext cx="1535061" cy="1152128"/>
            <a:chOff x="2593322" y="3277580"/>
            <a:chExt cx="1535061" cy="1152128"/>
          </a:xfrm>
          <a:effectLst/>
        </p:grpSpPr>
        <p:sp>
          <p:nvSpPr>
            <p:cNvPr id="28" name="AutoShape 65"/>
            <p:cNvSpPr>
              <a:spLocks noChangeArrowheads="1"/>
            </p:cNvSpPr>
            <p:nvPr/>
          </p:nvSpPr>
          <p:spPr bwMode="auto">
            <a:xfrm>
              <a:off x="2976255" y="3277580"/>
              <a:ext cx="1152128" cy="1152128"/>
            </a:xfrm>
            <a:prstGeom prst="flowChartDelay">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Line 67"/>
            <p:cNvSpPr>
              <a:spLocks noChangeShapeType="1"/>
            </p:cNvSpPr>
            <p:nvPr/>
          </p:nvSpPr>
          <p:spPr bwMode="auto">
            <a:xfrm>
              <a:off x="2593322" y="3470711"/>
              <a:ext cx="382933" cy="0"/>
            </a:xfrm>
            <a:prstGeom prst="line">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Line 68"/>
            <p:cNvSpPr>
              <a:spLocks noChangeShapeType="1"/>
            </p:cNvSpPr>
            <p:nvPr/>
          </p:nvSpPr>
          <p:spPr bwMode="auto">
            <a:xfrm>
              <a:off x="2593322" y="4236577"/>
              <a:ext cx="382933" cy="0"/>
            </a:xfrm>
            <a:prstGeom prst="line">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1" name="Freeform 815"/>
          <p:cNvSpPr>
            <a:spLocks/>
          </p:cNvSpPr>
          <p:nvPr/>
        </p:nvSpPr>
        <p:spPr bwMode="auto">
          <a:xfrm>
            <a:off x="2560654" y="3054425"/>
            <a:ext cx="1884695" cy="759206"/>
          </a:xfrm>
          <a:custGeom>
            <a:avLst/>
            <a:gdLst>
              <a:gd name="T0" fmla="*/ 0 w 566"/>
              <a:gd name="T1" fmla="*/ 0 h 228"/>
              <a:gd name="T2" fmla="*/ 566 w 566"/>
              <a:gd name="T3" fmla="*/ 114 h 228"/>
              <a:gd name="T4" fmla="*/ 0 w 566"/>
              <a:gd name="T5" fmla="*/ 228 h 228"/>
              <a:gd name="T6" fmla="*/ 0 w 566"/>
              <a:gd name="T7" fmla="*/ 0 h 228"/>
            </a:gdLst>
            <a:ahLst/>
            <a:cxnLst>
              <a:cxn ang="0">
                <a:pos x="T0" y="T1"/>
              </a:cxn>
              <a:cxn ang="0">
                <a:pos x="T2" y="T3"/>
              </a:cxn>
              <a:cxn ang="0">
                <a:pos x="T4" y="T5"/>
              </a:cxn>
              <a:cxn ang="0">
                <a:pos x="T6" y="T7"/>
              </a:cxn>
            </a:cxnLst>
            <a:rect l="0" t="0" r="r" b="b"/>
            <a:pathLst>
              <a:path w="566" h="228">
                <a:moveTo>
                  <a:pt x="0" y="0"/>
                </a:moveTo>
                <a:lnTo>
                  <a:pt x="566" y="114"/>
                </a:lnTo>
                <a:lnTo>
                  <a:pt x="0" y="228"/>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2" name="Group 862"/>
          <p:cNvGrpSpPr>
            <a:grpSpLocks/>
          </p:cNvGrpSpPr>
          <p:nvPr/>
        </p:nvGrpSpPr>
        <p:grpSpPr bwMode="auto">
          <a:xfrm>
            <a:off x="4412136" y="2662664"/>
            <a:ext cx="1944216" cy="1556047"/>
            <a:chOff x="1152" y="1699"/>
            <a:chExt cx="576" cy="461"/>
          </a:xfrm>
        </p:grpSpPr>
        <p:grpSp>
          <p:nvGrpSpPr>
            <p:cNvPr id="33" name="Group 64"/>
            <p:cNvGrpSpPr>
              <a:grpSpLocks/>
            </p:cNvGrpSpPr>
            <p:nvPr/>
          </p:nvGrpSpPr>
          <p:grpSpPr bwMode="auto">
            <a:xfrm>
              <a:off x="1291" y="1699"/>
              <a:ext cx="437" cy="461"/>
              <a:chOff x="2304" y="3427"/>
              <a:chExt cx="437" cy="461"/>
            </a:xfrm>
          </p:grpSpPr>
          <p:sp>
            <p:nvSpPr>
              <p:cNvPr id="35" name="Line 58"/>
              <p:cNvSpPr>
                <a:spLocks noChangeShapeType="1"/>
              </p:cNvSpPr>
              <p:nvPr/>
            </p:nvSpPr>
            <p:spPr bwMode="auto">
              <a:xfrm>
                <a:off x="2307" y="3658"/>
                <a:ext cx="43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70C0"/>
                  </a:solidFill>
                </a:endParaRPr>
              </a:p>
            </p:txBody>
          </p:sp>
          <p:sp>
            <p:nvSpPr>
              <p:cNvPr id="36" name="AutoShape 59"/>
              <p:cNvSpPr>
                <a:spLocks noChangeArrowheads="1"/>
              </p:cNvSpPr>
              <p:nvPr/>
            </p:nvSpPr>
            <p:spPr bwMode="auto">
              <a:xfrm rot="5400000">
                <a:off x="2234" y="3497"/>
                <a:ext cx="461" cy="322"/>
              </a:xfrm>
              <a:prstGeom prst="triangle">
                <a:avLst>
                  <a:gd name="adj" fmla="val 50000"/>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a:solidFill>
                    <a:srgbClr val="0070C0"/>
                  </a:solidFill>
                </a:endParaRPr>
              </a:p>
            </p:txBody>
          </p:sp>
          <p:sp>
            <p:nvSpPr>
              <p:cNvPr id="37" name="Oval 61"/>
              <p:cNvSpPr>
                <a:spLocks noChangeArrowheads="1"/>
              </p:cNvSpPr>
              <p:nvPr/>
            </p:nvSpPr>
            <p:spPr bwMode="auto">
              <a:xfrm>
                <a:off x="2631" y="3624"/>
                <a:ext cx="58" cy="58"/>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sp>
          <p:nvSpPr>
            <p:cNvPr id="34" name="Freeform 861"/>
            <p:cNvSpPr>
              <a:spLocks/>
            </p:cNvSpPr>
            <p:nvPr/>
          </p:nvSpPr>
          <p:spPr bwMode="auto">
            <a:xfrm>
              <a:off x="1152" y="1699"/>
              <a:ext cx="576" cy="461"/>
            </a:xfrm>
            <a:custGeom>
              <a:avLst/>
              <a:gdLst>
                <a:gd name="T0" fmla="*/ 0 w 576"/>
                <a:gd name="T1" fmla="*/ 231 h 461"/>
                <a:gd name="T2" fmla="*/ 115 w 576"/>
                <a:gd name="T3" fmla="*/ 461 h 461"/>
                <a:gd name="T4" fmla="*/ 576 w 576"/>
                <a:gd name="T5" fmla="*/ 231 h 461"/>
                <a:gd name="T6" fmla="*/ 115 w 576"/>
                <a:gd name="T7" fmla="*/ 0 h 461"/>
                <a:gd name="T8" fmla="*/ 0 w 576"/>
                <a:gd name="T9" fmla="*/ 231 h 461"/>
              </a:gdLst>
              <a:ahLst/>
              <a:cxnLst>
                <a:cxn ang="0">
                  <a:pos x="T0" y="T1"/>
                </a:cxn>
                <a:cxn ang="0">
                  <a:pos x="T2" y="T3"/>
                </a:cxn>
                <a:cxn ang="0">
                  <a:pos x="T4" y="T5"/>
                </a:cxn>
                <a:cxn ang="0">
                  <a:pos x="T6" y="T7"/>
                </a:cxn>
                <a:cxn ang="0">
                  <a:pos x="T8" y="T9"/>
                </a:cxn>
              </a:cxnLst>
              <a:rect l="0" t="0" r="r" b="b"/>
              <a:pathLst>
                <a:path w="576" h="461">
                  <a:moveTo>
                    <a:pt x="0" y="231"/>
                  </a:moveTo>
                  <a:lnTo>
                    <a:pt x="115" y="461"/>
                  </a:lnTo>
                  <a:lnTo>
                    <a:pt x="576" y="231"/>
                  </a:lnTo>
                  <a:lnTo>
                    <a:pt x="115" y="0"/>
                  </a:lnTo>
                  <a:lnTo>
                    <a:pt x="0" y="23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sp>
        <p:nvSpPr>
          <p:cNvPr id="38" name="TextBox 37"/>
          <p:cNvSpPr txBox="1"/>
          <p:nvPr/>
        </p:nvSpPr>
        <p:spPr>
          <a:xfrm>
            <a:off x="6361598" y="3095673"/>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41" name="TextBox 40"/>
          <p:cNvSpPr txBox="1"/>
          <p:nvPr/>
        </p:nvSpPr>
        <p:spPr>
          <a:xfrm>
            <a:off x="1707960" y="3542623"/>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dirty="0">
                <a:latin typeface="Arial" panose="020B0604020202020204" pitchFamily="34" charset="0"/>
                <a:cs typeface="Arial" panose="020B0604020202020204" pitchFamily="34" charset="0"/>
              </a:rPr>
              <a:t>INPUT</a:t>
            </a:r>
          </a:p>
          <a:p>
            <a:r>
              <a:rPr lang="en-GB" sz="1600" dirty="0">
                <a:latin typeface="Arial" panose="020B0604020202020204" pitchFamily="34" charset="0"/>
                <a:cs typeface="Arial" panose="020B0604020202020204" pitchFamily="34" charset="0"/>
              </a:rPr>
              <a:t>B</a:t>
            </a:r>
          </a:p>
        </p:txBody>
      </p:sp>
      <p:sp>
        <p:nvSpPr>
          <p:cNvPr id="22" name="TextBox 21"/>
          <p:cNvSpPr txBox="1"/>
          <p:nvPr/>
        </p:nvSpPr>
        <p:spPr>
          <a:xfrm>
            <a:off x="6606742" y="5120317"/>
            <a:ext cx="2247218" cy="646331"/>
          </a:xfrm>
          <a:prstGeom prst="rect">
            <a:avLst/>
          </a:prstGeom>
          <a:noFill/>
        </p:spPr>
        <p:txBody>
          <a:bodyPr wrap="none" rtlCol="0">
            <a:spAutoFit/>
          </a:bodyPr>
          <a:lstStyle/>
          <a:p>
            <a:pPr algn="ctr"/>
            <a:r>
              <a:rPr lang="en-GB" b="1" dirty="0">
                <a:solidFill>
                  <a:srgbClr val="0BD9AA"/>
                </a:solidFill>
                <a:latin typeface="Arial" panose="020B0604020202020204" pitchFamily="34" charset="0"/>
                <a:cs typeface="Arial" panose="020B0604020202020204" pitchFamily="34" charset="0"/>
              </a:rPr>
              <a:t>Logic statement: </a:t>
            </a:r>
          </a:p>
          <a:p>
            <a:pPr algn="ctr"/>
            <a:r>
              <a:rPr lang="en-GB" b="1" dirty="0">
                <a:solidFill>
                  <a:srgbClr val="0BD9AA"/>
                </a:solidFill>
                <a:latin typeface="Arial" panose="020B0604020202020204" pitchFamily="34" charset="0"/>
                <a:cs typeface="Arial" panose="020B0604020202020204" pitchFamily="34" charset="0"/>
              </a:rPr>
              <a:t>P = NOT (A AND B)</a:t>
            </a:r>
          </a:p>
        </p:txBody>
      </p:sp>
      <p:graphicFrame>
        <p:nvGraphicFramePr>
          <p:cNvPr id="24" name="Table 23"/>
          <p:cNvGraphicFramePr>
            <a:graphicFrameLocks noGrp="1"/>
          </p:cNvGraphicFramePr>
          <p:nvPr>
            <p:extLst>
              <p:ext uri="{D42A27DB-BD31-4B8C-83A1-F6EECF244321}">
                <p14:modId xmlns:p14="http://schemas.microsoft.com/office/powerpoint/2010/main" val="58826630"/>
              </p:ext>
            </p:extLst>
          </p:nvPr>
        </p:nvGraphicFramePr>
        <p:xfrm>
          <a:off x="2447874" y="4557839"/>
          <a:ext cx="3994949" cy="184912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1610635">
                  <a:extLst>
                    <a:ext uri="{9D8B030D-6E8A-4147-A177-3AD203B41FA5}">
                      <a16:colId xmlns:a16="http://schemas.microsoft.com/office/drawing/2014/main" val="20002"/>
                    </a:ext>
                  </a:extLst>
                </a:gridCol>
                <a:gridCol w="1376314">
                  <a:extLst>
                    <a:ext uri="{9D8B030D-6E8A-4147-A177-3AD203B41FA5}">
                      <a16:colId xmlns:a16="http://schemas.microsoft.com/office/drawing/2014/main" val="20003"/>
                    </a:ext>
                  </a:extLst>
                </a:gridCol>
              </a:tblGrid>
              <a:tr h="355541">
                <a:tc>
                  <a:txBody>
                    <a:bodyPr/>
                    <a:lstStyle/>
                    <a:p>
                      <a:pPr algn="ctr"/>
                      <a:r>
                        <a:rPr lang="en-GB">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R = A AND B</a:t>
                      </a:r>
                      <a:endParaRPr lang="en-GB"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P = NOT</a:t>
                      </a:r>
                      <a:r>
                        <a:rPr lang="en-GB" baseline="0">
                          <a:solidFill>
                            <a:schemeClr val="bg1"/>
                          </a:solidFill>
                          <a:latin typeface="Arial" panose="020B0604020202020204" pitchFamily="34" charset="0"/>
                          <a:cs typeface="Arial" panose="020B0604020202020204" pitchFamily="34" charset="0"/>
                        </a:rPr>
                        <a:t> R</a:t>
                      </a:r>
                      <a:endParaRPr lang="en-GB"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81954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Combining logic gates</a:t>
            </a:r>
          </a:p>
          <a:p>
            <a:endParaRPr lang="en-GB" dirty="0"/>
          </a:p>
        </p:txBody>
      </p:sp>
      <p:sp>
        <p:nvSpPr>
          <p:cNvPr id="14" name="Text Placeholder 13"/>
          <p:cNvSpPr>
            <a:spLocks noGrp="1"/>
          </p:cNvSpPr>
          <p:nvPr>
            <p:ph type="body" sz="quarter" idx="14"/>
          </p:nvPr>
        </p:nvSpPr>
        <p:spPr>
          <a:xfrm>
            <a:off x="724280" y="1704179"/>
            <a:ext cx="7797230" cy="871873"/>
          </a:xfrm>
        </p:spPr>
        <p:txBody>
          <a:bodyPr/>
          <a:lstStyle/>
          <a:p>
            <a:r>
              <a:rPr lang="en-GB"/>
              <a:t>We can string logic gates together to make more complex circuits</a:t>
            </a:r>
          </a:p>
          <a:p>
            <a:endParaRPr lang="en-GB" dirty="0"/>
          </a:p>
        </p:txBody>
      </p:sp>
      <p:sp>
        <p:nvSpPr>
          <p:cNvPr id="21" name="TextBox 20"/>
          <p:cNvSpPr txBox="1"/>
          <p:nvPr/>
        </p:nvSpPr>
        <p:spPr>
          <a:xfrm>
            <a:off x="1707960" y="2787697"/>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dirty="0">
                <a:latin typeface="Arial" panose="020B0604020202020204" pitchFamily="34" charset="0"/>
                <a:cs typeface="Arial" panose="020B0604020202020204" pitchFamily="34" charset="0"/>
              </a:rPr>
              <a:t>INPUT</a:t>
            </a:r>
          </a:p>
          <a:p>
            <a:r>
              <a:rPr lang="en-GB" sz="1600" dirty="0">
                <a:latin typeface="Arial" panose="020B0604020202020204" pitchFamily="34" charset="0"/>
                <a:cs typeface="Arial" panose="020B0604020202020204" pitchFamily="34" charset="0"/>
              </a:rPr>
              <a:t>A</a:t>
            </a:r>
          </a:p>
        </p:txBody>
      </p:sp>
      <p:sp>
        <p:nvSpPr>
          <p:cNvPr id="23" name="TextBox 22"/>
          <p:cNvSpPr txBox="1"/>
          <p:nvPr/>
        </p:nvSpPr>
        <p:spPr>
          <a:xfrm>
            <a:off x="3866469" y="2679044"/>
            <a:ext cx="1026242"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R</a:t>
            </a:r>
          </a:p>
        </p:txBody>
      </p:sp>
      <p:sp>
        <p:nvSpPr>
          <p:cNvPr id="25" name="Line 66"/>
          <p:cNvSpPr>
            <a:spLocks noChangeShapeType="1"/>
          </p:cNvSpPr>
          <p:nvPr/>
        </p:nvSpPr>
        <p:spPr bwMode="auto">
          <a:xfrm>
            <a:off x="4089054" y="3440688"/>
            <a:ext cx="78888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6" name="Group 25"/>
          <p:cNvGrpSpPr/>
          <p:nvPr/>
        </p:nvGrpSpPr>
        <p:grpSpPr>
          <a:xfrm>
            <a:off x="2553994" y="2864624"/>
            <a:ext cx="1535061" cy="1152128"/>
            <a:chOff x="2593322" y="3277580"/>
            <a:chExt cx="1535061" cy="1152128"/>
          </a:xfrm>
          <a:effectLst/>
        </p:grpSpPr>
        <p:sp>
          <p:nvSpPr>
            <p:cNvPr id="27" name="AutoShape 65"/>
            <p:cNvSpPr>
              <a:spLocks noChangeArrowheads="1"/>
            </p:cNvSpPr>
            <p:nvPr/>
          </p:nvSpPr>
          <p:spPr bwMode="auto">
            <a:xfrm>
              <a:off x="2976255" y="3277580"/>
              <a:ext cx="1152128" cy="1152128"/>
            </a:xfrm>
            <a:prstGeom prst="flowChartDelay">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 name="Line 67"/>
            <p:cNvSpPr>
              <a:spLocks noChangeShapeType="1"/>
            </p:cNvSpPr>
            <p:nvPr/>
          </p:nvSpPr>
          <p:spPr bwMode="auto">
            <a:xfrm>
              <a:off x="2593322" y="3470711"/>
              <a:ext cx="382933" cy="0"/>
            </a:xfrm>
            <a:prstGeom prst="line">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Line 68"/>
            <p:cNvSpPr>
              <a:spLocks noChangeShapeType="1"/>
            </p:cNvSpPr>
            <p:nvPr/>
          </p:nvSpPr>
          <p:spPr bwMode="auto">
            <a:xfrm>
              <a:off x="2593322" y="4236577"/>
              <a:ext cx="382933" cy="0"/>
            </a:xfrm>
            <a:prstGeom prst="line">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0" name="Freeform 815"/>
          <p:cNvSpPr>
            <a:spLocks/>
          </p:cNvSpPr>
          <p:nvPr/>
        </p:nvSpPr>
        <p:spPr bwMode="auto">
          <a:xfrm>
            <a:off x="2560654" y="3054425"/>
            <a:ext cx="1884695" cy="759206"/>
          </a:xfrm>
          <a:custGeom>
            <a:avLst/>
            <a:gdLst>
              <a:gd name="T0" fmla="*/ 0 w 566"/>
              <a:gd name="T1" fmla="*/ 0 h 228"/>
              <a:gd name="T2" fmla="*/ 566 w 566"/>
              <a:gd name="T3" fmla="*/ 114 h 228"/>
              <a:gd name="T4" fmla="*/ 0 w 566"/>
              <a:gd name="T5" fmla="*/ 228 h 228"/>
              <a:gd name="T6" fmla="*/ 0 w 566"/>
              <a:gd name="T7" fmla="*/ 0 h 228"/>
            </a:gdLst>
            <a:ahLst/>
            <a:cxnLst>
              <a:cxn ang="0">
                <a:pos x="T0" y="T1"/>
              </a:cxn>
              <a:cxn ang="0">
                <a:pos x="T2" y="T3"/>
              </a:cxn>
              <a:cxn ang="0">
                <a:pos x="T4" y="T5"/>
              </a:cxn>
              <a:cxn ang="0">
                <a:pos x="T6" y="T7"/>
              </a:cxn>
            </a:cxnLst>
            <a:rect l="0" t="0" r="r" b="b"/>
            <a:pathLst>
              <a:path w="566" h="228">
                <a:moveTo>
                  <a:pt x="0" y="0"/>
                </a:moveTo>
                <a:lnTo>
                  <a:pt x="566" y="114"/>
                </a:lnTo>
                <a:lnTo>
                  <a:pt x="0" y="228"/>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1" name="Group 862"/>
          <p:cNvGrpSpPr>
            <a:grpSpLocks/>
          </p:cNvGrpSpPr>
          <p:nvPr/>
        </p:nvGrpSpPr>
        <p:grpSpPr bwMode="auto">
          <a:xfrm>
            <a:off x="4412136" y="2662664"/>
            <a:ext cx="1944216" cy="1556047"/>
            <a:chOff x="1152" y="1699"/>
            <a:chExt cx="576" cy="461"/>
          </a:xfrm>
          <a:effectLst>
            <a:glow rad="139700">
              <a:schemeClr val="accent3">
                <a:satMod val="175000"/>
                <a:alpha val="40000"/>
              </a:schemeClr>
            </a:glow>
          </a:effectLst>
        </p:grpSpPr>
        <p:grpSp>
          <p:nvGrpSpPr>
            <p:cNvPr id="32" name="Group 64"/>
            <p:cNvGrpSpPr>
              <a:grpSpLocks/>
            </p:cNvGrpSpPr>
            <p:nvPr/>
          </p:nvGrpSpPr>
          <p:grpSpPr bwMode="auto">
            <a:xfrm>
              <a:off x="1290" y="1699"/>
              <a:ext cx="438" cy="461"/>
              <a:chOff x="2303" y="3427"/>
              <a:chExt cx="438" cy="461"/>
            </a:xfrm>
          </p:grpSpPr>
          <p:sp>
            <p:nvSpPr>
              <p:cNvPr id="34" name="Line 58"/>
              <p:cNvSpPr>
                <a:spLocks noChangeShapeType="1"/>
              </p:cNvSpPr>
              <p:nvPr/>
            </p:nvSpPr>
            <p:spPr bwMode="auto">
              <a:xfrm>
                <a:off x="2303" y="3656"/>
                <a:ext cx="438" cy="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70C0"/>
                  </a:solidFill>
                </a:endParaRPr>
              </a:p>
            </p:txBody>
          </p:sp>
          <p:sp>
            <p:nvSpPr>
              <p:cNvPr id="35" name="AutoShape 59"/>
              <p:cNvSpPr>
                <a:spLocks noChangeArrowheads="1"/>
              </p:cNvSpPr>
              <p:nvPr/>
            </p:nvSpPr>
            <p:spPr bwMode="auto">
              <a:xfrm rot="5400000">
                <a:off x="2234" y="3497"/>
                <a:ext cx="461" cy="322"/>
              </a:xfrm>
              <a:prstGeom prst="triangle">
                <a:avLst>
                  <a:gd name="adj" fmla="val 50000"/>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tLang="en-US">
                  <a:solidFill>
                    <a:srgbClr val="0070C0"/>
                  </a:solidFill>
                </a:endParaRPr>
              </a:p>
            </p:txBody>
          </p:sp>
          <p:sp>
            <p:nvSpPr>
              <p:cNvPr id="36" name="Oval 61"/>
              <p:cNvSpPr>
                <a:spLocks noChangeArrowheads="1"/>
              </p:cNvSpPr>
              <p:nvPr/>
            </p:nvSpPr>
            <p:spPr bwMode="auto">
              <a:xfrm>
                <a:off x="2631" y="3624"/>
                <a:ext cx="58" cy="58"/>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sp>
          <p:nvSpPr>
            <p:cNvPr id="33" name="Freeform 861"/>
            <p:cNvSpPr>
              <a:spLocks/>
            </p:cNvSpPr>
            <p:nvPr/>
          </p:nvSpPr>
          <p:spPr bwMode="auto">
            <a:xfrm>
              <a:off x="1152" y="1699"/>
              <a:ext cx="576" cy="461"/>
            </a:xfrm>
            <a:custGeom>
              <a:avLst/>
              <a:gdLst>
                <a:gd name="T0" fmla="*/ 0 w 576"/>
                <a:gd name="T1" fmla="*/ 231 h 461"/>
                <a:gd name="T2" fmla="*/ 115 w 576"/>
                <a:gd name="T3" fmla="*/ 461 h 461"/>
                <a:gd name="T4" fmla="*/ 576 w 576"/>
                <a:gd name="T5" fmla="*/ 231 h 461"/>
                <a:gd name="T6" fmla="*/ 115 w 576"/>
                <a:gd name="T7" fmla="*/ 0 h 461"/>
                <a:gd name="T8" fmla="*/ 0 w 576"/>
                <a:gd name="T9" fmla="*/ 231 h 461"/>
              </a:gdLst>
              <a:ahLst/>
              <a:cxnLst>
                <a:cxn ang="0">
                  <a:pos x="T0" y="T1"/>
                </a:cxn>
                <a:cxn ang="0">
                  <a:pos x="T2" y="T3"/>
                </a:cxn>
                <a:cxn ang="0">
                  <a:pos x="T4" y="T5"/>
                </a:cxn>
                <a:cxn ang="0">
                  <a:pos x="T6" y="T7"/>
                </a:cxn>
                <a:cxn ang="0">
                  <a:pos x="T8" y="T9"/>
                </a:cxn>
              </a:cxnLst>
              <a:rect l="0" t="0" r="r" b="b"/>
              <a:pathLst>
                <a:path w="576" h="461">
                  <a:moveTo>
                    <a:pt x="0" y="231"/>
                  </a:moveTo>
                  <a:lnTo>
                    <a:pt x="115" y="461"/>
                  </a:lnTo>
                  <a:lnTo>
                    <a:pt x="576" y="231"/>
                  </a:lnTo>
                  <a:lnTo>
                    <a:pt x="115" y="0"/>
                  </a:lnTo>
                  <a:lnTo>
                    <a:pt x="0" y="23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sp>
        <p:nvSpPr>
          <p:cNvPr id="37" name="TextBox 36"/>
          <p:cNvSpPr txBox="1"/>
          <p:nvPr/>
        </p:nvSpPr>
        <p:spPr>
          <a:xfrm>
            <a:off x="6361598" y="3095673"/>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40" name="TextBox 39"/>
          <p:cNvSpPr txBox="1"/>
          <p:nvPr/>
        </p:nvSpPr>
        <p:spPr>
          <a:xfrm>
            <a:off x="1707960" y="3542623"/>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dirty="0">
                <a:latin typeface="Arial" panose="020B0604020202020204" pitchFamily="34" charset="0"/>
                <a:cs typeface="Arial" panose="020B0604020202020204" pitchFamily="34" charset="0"/>
              </a:rPr>
              <a:t>INPUT</a:t>
            </a:r>
          </a:p>
          <a:p>
            <a:r>
              <a:rPr lang="en-GB" sz="1600" dirty="0">
                <a:latin typeface="Arial" panose="020B0604020202020204" pitchFamily="34" charset="0"/>
                <a:cs typeface="Arial" panose="020B0604020202020204" pitchFamily="34" charset="0"/>
              </a:rPr>
              <a:t>B</a:t>
            </a:r>
          </a:p>
        </p:txBody>
      </p:sp>
      <p:sp>
        <p:nvSpPr>
          <p:cNvPr id="22" name="TextBox 21"/>
          <p:cNvSpPr txBox="1"/>
          <p:nvPr/>
        </p:nvSpPr>
        <p:spPr>
          <a:xfrm>
            <a:off x="6606742" y="5120317"/>
            <a:ext cx="2247218" cy="646331"/>
          </a:xfrm>
          <a:prstGeom prst="rect">
            <a:avLst/>
          </a:prstGeom>
          <a:noFill/>
        </p:spPr>
        <p:txBody>
          <a:bodyPr wrap="none" rtlCol="0">
            <a:spAutoFit/>
          </a:bodyPr>
          <a:lstStyle/>
          <a:p>
            <a:pPr algn="ctr"/>
            <a:r>
              <a:rPr lang="en-GB" b="1" dirty="0">
                <a:solidFill>
                  <a:srgbClr val="0BD9AA"/>
                </a:solidFill>
                <a:latin typeface="Arial" panose="020B0604020202020204" pitchFamily="34" charset="0"/>
                <a:cs typeface="Arial" panose="020B0604020202020204" pitchFamily="34" charset="0"/>
              </a:rPr>
              <a:t>Logic statement: </a:t>
            </a:r>
          </a:p>
          <a:p>
            <a:pPr algn="ctr"/>
            <a:r>
              <a:rPr lang="en-GB" b="1" dirty="0">
                <a:solidFill>
                  <a:srgbClr val="0BD9AA"/>
                </a:solidFill>
                <a:latin typeface="Arial" panose="020B0604020202020204" pitchFamily="34" charset="0"/>
                <a:cs typeface="Arial" panose="020B0604020202020204" pitchFamily="34" charset="0"/>
              </a:rPr>
              <a:t>P = NOT (A AND B)</a:t>
            </a:r>
          </a:p>
        </p:txBody>
      </p:sp>
      <p:graphicFrame>
        <p:nvGraphicFramePr>
          <p:cNvPr id="24" name="Table 23"/>
          <p:cNvGraphicFramePr>
            <a:graphicFrameLocks noGrp="1"/>
          </p:cNvGraphicFramePr>
          <p:nvPr>
            <p:extLst>
              <p:ext uri="{D42A27DB-BD31-4B8C-83A1-F6EECF244321}">
                <p14:modId xmlns:p14="http://schemas.microsoft.com/office/powerpoint/2010/main" val="1320897383"/>
              </p:ext>
            </p:extLst>
          </p:nvPr>
        </p:nvGraphicFramePr>
        <p:xfrm>
          <a:off x="2447874" y="4557839"/>
          <a:ext cx="3994949" cy="184912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1610635">
                  <a:extLst>
                    <a:ext uri="{9D8B030D-6E8A-4147-A177-3AD203B41FA5}">
                      <a16:colId xmlns:a16="http://schemas.microsoft.com/office/drawing/2014/main" val="20002"/>
                    </a:ext>
                  </a:extLst>
                </a:gridCol>
                <a:gridCol w="1376314">
                  <a:extLst>
                    <a:ext uri="{9D8B030D-6E8A-4147-A177-3AD203B41FA5}">
                      <a16:colId xmlns:a16="http://schemas.microsoft.com/office/drawing/2014/main" val="20003"/>
                    </a:ext>
                  </a:extLst>
                </a:gridCol>
              </a:tblGrid>
              <a:tr h="355541">
                <a:tc>
                  <a:txBody>
                    <a:bodyPr/>
                    <a:lstStyle/>
                    <a:p>
                      <a:pPr algn="ctr"/>
                      <a:r>
                        <a:rPr lang="en-GB">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R = A AND B</a:t>
                      </a:r>
                      <a:endParaRPr lang="en-GB"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a:solidFill>
                            <a:schemeClr val="bg1"/>
                          </a:solidFill>
                          <a:latin typeface="Arial" panose="020B0604020202020204" pitchFamily="34" charset="0"/>
                          <a:cs typeface="Arial" panose="020B0604020202020204" pitchFamily="34" charset="0"/>
                        </a:rPr>
                        <a:t>P = NOT</a:t>
                      </a:r>
                      <a:r>
                        <a:rPr lang="en-GB" baseline="0">
                          <a:solidFill>
                            <a:schemeClr val="bg1"/>
                          </a:solidFill>
                          <a:latin typeface="Arial" panose="020B0604020202020204" pitchFamily="34" charset="0"/>
                          <a:cs typeface="Arial" panose="020B0604020202020204" pitchFamily="34" charset="0"/>
                        </a:rPr>
                        <a:t> R</a:t>
                      </a:r>
                      <a:endParaRPr lang="en-GB"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cs typeface="Arial" panose="020B0604020202020204" pitchFamily="34" charset="0"/>
                        </a:rPr>
                        <a:t>0</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70581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342106" y="2507808"/>
            <a:ext cx="5801893" cy="4345663"/>
          </a:xfrm>
          <a:prstGeom prst="rect">
            <a:avLst/>
          </a:prstGeom>
        </p:spPr>
      </p:pic>
      <p:sp>
        <p:nvSpPr>
          <p:cNvPr id="2" name="Text Placeholder 1"/>
          <p:cNvSpPr>
            <a:spLocks noGrp="1"/>
          </p:cNvSpPr>
          <p:nvPr>
            <p:ph type="body" sz="quarter" idx="13"/>
          </p:nvPr>
        </p:nvSpPr>
        <p:spPr/>
        <p:txBody>
          <a:bodyPr/>
          <a:lstStyle/>
          <a:p>
            <a:r>
              <a:rPr lang="en-GB" dirty="0"/>
              <a:t>Modelling real life </a:t>
            </a:r>
            <a:r>
              <a:rPr lang="en-GB"/>
              <a:t>– security Light</a:t>
            </a:r>
            <a:endParaRPr lang="en-GB" dirty="0"/>
          </a:p>
        </p:txBody>
      </p:sp>
      <p:sp>
        <p:nvSpPr>
          <p:cNvPr id="8" name="Text Placeholder 13"/>
          <p:cNvSpPr>
            <a:spLocks noGrp="1"/>
          </p:cNvSpPr>
          <p:nvPr>
            <p:ph type="body" sz="quarter" idx="14"/>
          </p:nvPr>
        </p:nvSpPr>
        <p:spPr>
          <a:xfrm>
            <a:off x="724280" y="2163778"/>
            <a:ext cx="7797230" cy="2994008"/>
          </a:xfrm>
        </p:spPr>
        <p:txBody>
          <a:bodyPr/>
          <a:lstStyle/>
          <a:p>
            <a:r>
              <a:rPr lang="en-GB" dirty="0"/>
              <a:t>What would the circuit diagram for this situation </a:t>
            </a:r>
            <a:r>
              <a:rPr lang="en-GB"/>
              <a:t>look like?</a:t>
            </a:r>
            <a:endParaRPr lang="en-GB" dirty="0"/>
          </a:p>
          <a:p>
            <a:pPr lvl="1"/>
            <a:r>
              <a:rPr lang="en-GB"/>
              <a:t>The </a:t>
            </a:r>
            <a:r>
              <a:rPr lang="en-GB" dirty="0"/>
              <a:t>security light </a:t>
            </a:r>
            <a:r>
              <a:rPr lang="en-GB"/>
              <a:t>must </a:t>
            </a:r>
            <a:br>
              <a:rPr lang="en-GB"/>
            </a:br>
            <a:r>
              <a:rPr lang="en-GB"/>
              <a:t>come on if </a:t>
            </a:r>
            <a:r>
              <a:rPr lang="en-GB" dirty="0"/>
              <a:t>it </a:t>
            </a:r>
            <a:r>
              <a:rPr lang="en-GB"/>
              <a:t>senses </a:t>
            </a:r>
            <a:br>
              <a:rPr lang="en-GB"/>
            </a:br>
            <a:r>
              <a:rPr lang="en-GB"/>
              <a:t>movement AND it </a:t>
            </a:r>
            <a:r>
              <a:rPr lang="en-GB" dirty="0"/>
              <a:t>is night time</a:t>
            </a:r>
            <a:r>
              <a:rPr lang="en-GB"/>
              <a:t>, </a:t>
            </a:r>
            <a:br>
              <a:rPr lang="en-GB"/>
            </a:br>
            <a:r>
              <a:rPr lang="en-GB"/>
              <a:t>OR </a:t>
            </a:r>
            <a:r>
              <a:rPr lang="en-GB" dirty="0"/>
              <a:t>if </a:t>
            </a:r>
            <a:r>
              <a:rPr lang="en-GB"/>
              <a:t>someone presses a </a:t>
            </a:r>
            <a:br>
              <a:rPr lang="en-GB"/>
            </a:br>
            <a:r>
              <a:rPr lang="en-GB"/>
              <a:t>manual </a:t>
            </a:r>
            <a:r>
              <a:rPr lang="en-GB" dirty="0"/>
              <a:t>override switch</a:t>
            </a:r>
          </a:p>
        </p:txBody>
      </p:sp>
    </p:spTree>
    <p:extLst>
      <p:ext uri="{BB962C8B-B14F-4D97-AF65-F5344CB8AC3E}">
        <p14:creationId xmlns:p14="http://schemas.microsoft.com/office/powerpoint/2010/main" val="172531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Binary situations</a:t>
            </a:r>
            <a:endParaRPr lang="en-GB" dirty="0"/>
          </a:p>
        </p:txBody>
      </p:sp>
      <p:sp>
        <p:nvSpPr>
          <p:cNvPr id="4" name="Text Placeholder 3"/>
          <p:cNvSpPr>
            <a:spLocks noGrp="1"/>
          </p:cNvSpPr>
          <p:nvPr>
            <p:ph type="body" sz="quarter" idx="14"/>
          </p:nvPr>
        </p:nvSpPr>
        <p:spPr>
          <a:xfrm>
            <a:off x="724280" y="1704179"/>
            <a:ext cx="4562944" cy="4243948"/>
          </a:xfrm>
        </p:spPr>
        <p:txBody>
          <a:bodyPr/>
          <a:lstStyle/>
          <a:p>
            <a:r>
              <a:rPr lang="en-GB" dirty="0"/>
              <a:t>Binary situations are common in </a:t>
            </a:r>
            <a:r>
              <a:rPr lang="en-GB"/>
              <a:t>daily life and can refer to things that can be in only one of two states:</a:t>
            </a:r>
          </a:p>
          <a:p>
            <a:pPr lvl="1"/>
            <a:r>
              <a:rPr lang="en-GB"/>
              <a:t>Stop or Go</a:t>
            </a:r>
          </a:p>
          <a:p>
            <a:pPr lvl="1"/>
            <a:r>
              <a:rPr lang="en-GB"/>
              <a:t>Pass or Fail</a:t>
            </a:r>
          </a:p>
          <a:p>
            <a:pPr lvl="1"/>
            <a:r>
              <a:rPr lang="en-GB"/>
              <a:t>On or Off</a:t>
            </a:r>
          </a:p>
          <a:p>
            <a:r>
              <a:rPr lang="en-GB"/>
              <a:t>In </a:t>
            </a:r>
            <a:r>
              <a:rPr lang="en-GB" dirty="0"/>
              <a:t>computing terms</a:t>
            </a:r>
          </a:p>
          <a:p>
            <a:pPr lvl="1"/>
            <a:r>
              <a:rPr lang="en-GB" dirty="0"/>
              <a:t>A binary 1 can represent </a:t>
            </a:r>
            <a:r>
              <a:rPr lang="en-GB" b="1" dirty="0"/>
              <a:t>TRUE</a:t>
            </a:r>
          </a:p>
          <a:p>
            <a:pPr lvl="1"/>
            <a:r>
              <a:rPr lang="en-GB" dirty="0"/>
              <a:t>A binary 0 can represent </a:t>
            </a:r>
            <a:r>
              <a:rPr lang="en-GB" b="1" dirty="0"/>
              <a:t>FALSE</a:t>
            </a:r>
            <a:endParaRPr lang="en-GB" dirty="0"/>
          </a:p>
          <a:p>
            <a:endParaRPr lang="en-GB"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2858" y="1480372"/>
            <a:ext cx="2199992" cy="4766520"/>
          </a:xfrm>
          <a:prstGeom prst="rect">
            <a:avLst/>
          </a:prstGeom>
        </p:spPr>
      </p:pic>
    </p:spTree>
    <p:extLst>
      <p:ext uri="{BB962C8B-B14F-4D97-AF65-F5344CB8AC3E}">
        <p14:creationId xmlns:p14="http://schemas.microsoft.com/office/powerpoint/2010/main" val="4194411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720664" cy="670772"/>
          </a:xfrm>
        </p:spPr>
        <p:txBody>
          <a:bodyPr/>
          <a:lstStyle/>
          <a:p>
            <a:r>
              <a:rPr lang="en-GB" dirty="0"/>
              <a:t>Modelling </a:t>
            </a:r>
            <a:r>
              <a:rPr lang="en-GB"/>
              <a:t>real life</a:t>
            </a:r>
            <a:endParaRPr lang="en-GB" dirty="0"/>
          </a:p>
        </p:txBody>
      </p:sp>
      <p:grpSp>
        <p:nvGrpSpPr>
          <p:cNvPr id="77" name="Group 76"/>
          <p:cNvGrpSpPr/>
          <p:nvPr/>
        </p:nvGrpSpPr>
        <p:grpSpPr>
          <a:xfrm>
            <a:off x="1019748" y="1696965"/>
            <a:ext cx="7270458" cy="2418704"/>
            <a:chOff x="1155556" y="1778442"/>
            <a:chExt cx="7270458" cy="2418704"/>
          </a:xfrm>
        </p:grpSpPr>
        <p:pic>
          <p:nvPicPr>
            <p:cNvPr id="76" name="Picture 7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8494" y="2627513"/>
              <a:ext cx="1421914" cy="1421914"/>
            </a:xfrm>
            <a:prstGeom prst="rect">
              <a:avLst/>
            </a:prstGeom>
          </p:spPr>
        </p:pic>
        <p:grpSp>
          <p:nvGrpSpPr>
            <p:cNvPr id="3" name="Group 2"/>
            <p:cNvGrpSpPr/>
            <p:nvPr/>
          </p:nvGrpSpPr>
          <p:grpSpPr>
            <a:xfrm>
              <a:off x="1226574" y="1873016"/>
              <a:ext cx="3968540" cy="2243887"/>
              <a:chOff x="672131" y="786710"/>
              <a:chExt cx="3968540" cy="3281493"/>
            </a:xfrm>
          </p:grpSpPr>
          <p:sp>
            <p:nvSpPr>
              <p:cNvPr id="10" name="TextBox 9"/>
              <p:cNvSpPr txBox="1"/>
              <p:nvPr/>
            </p:nvSpPr>
            <p:spPr>
              <a:xfrm>
                <a:off x="672131" y="786710"/>
                <a:ext cx="1797364"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dirty="0">
                    <a:latin typeface="Arial" panose="020B0604020202020204" pitchFamily="34" charset="0"/>
                    <a:cs typeface="Arial" panose="020B0604020202020204" pitchFamily="34" charset="0"/>
                  </a:rPr>
                  <a:t>Sensor detects </a:t>
                </a:r>
              </a:p>
              <a:p>
                <a:r>
                  <a:rPr lang="en-GB" dirty="0">
                    <a:latin typeface="Arial" panose="020B0604020202020204" pitchFamily="34" charset="0"/>
                    <a:cs typeface="Arial" panose="020B0604020202020204" pitchFamily="34" charset="0"/>
                  </a:rPr>
                  <a:t>movement = TRUE</a:t>
                </a:r>
              </a:p>
            </p:txBody>
          </p:sp>
          <p:sp>
            <p:nvSpPr>
              <p:cNvPr id="11" name="TextBox 10"/>
              <p:cNvSpPr txBox="1"/>
              <p:nvPr/>
            </p:nvSpPr>
            <p:spPr>
              <a:xfrm>
                <a:off x="2324121" y="2569517"/>
                <a:ext cx="903745"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2000" b="1" dirty="0">
                    <a:latin typeface="Arial" panose="020B0604020202020204" pitchFamily="34" charset="0"/>
                    <a:cs typeface="Arial" panose="020B0604020202020204" pitchFamily="34" charset="0"/>
                  </a:rPr>
                  <a:t>AND</a:t>
                </a:r>
              </a:p>
            </p:txBody>
          </p:sp>
          <p:sp>
            <p:nvSpPr>
              <p:cNvPr id="12" name="Left Bracket 11"/>
              <p:cNvSpPr/>
              <p:nvPr/>
            </p:nvSpPr>
            <p:spPr>
              <a:xfrm>
                <a:off x="707244" y="1774063"/>
                <a:ext cx="371362" cy="2294140"/>
              </a:xfrm>
              <a:prstGeom prst="leftBracket">
                <a:avLst>
                  <a:gd name="adj" fmla="val 154762"/>
                </a:avLst>
              </a:prstGeom>
              <a:ln w="38100">
                <a:solidFill>
                  <a:srgbClr val="0BD9A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Left Bracket 12"/>
              <p:cNvSpPr/>
              <p:nvPr/>
            </p:nvSpPr>
            <p:spPr>
              <a:xfrm flipH="1">
                <a:off x="2020256" y="1757833"/>
                <a:ext cx="371362" cy="2294141"/>
              </a:xfrm>
              <a:prstGeom prst="leftBracket">
                <a:avLst>
                  <a:gd name="adj" fmla="val 154762"/>
                </a:avLst>
              </a:prstGeom>
              <a:ln w="38100">
                <a:solidFill>
                  <a:srgbClr val="0BD9A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Left Bracket 13"/>
              <p:cNvSpPr/>
              <p:nvPr/>
            </p:nvSpPr>
            <p:spPr>
              <a:xfrm>
                <a:off x="3161486" y="1757833"/>
                <a:ext cx="371362" cy="2294141"/>
              </a:xfrm>
              <a:prstGeom prst="leftBracket">
                <a:avLst>
                  <a:gd name="adj" fmla="val 154762"/>
                </a:avLst>
              </a:prstGeom>
              <a:ln w="38100">
                <a:solidFill>
                  <a:srgbClr val="0BD9A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Left Bracket 14"/>
              <p:cNvSpPr/>
              <p:nvPr/>
            </p:nvSpPr>
            <p:spPr>
              <a:xfrm flipH="1">
                <a:off x="4070137" y="1757833"/>
                <a:ext cx="371362" cy="2294141"/>
              </a:xfrm>
              <a:prstGeom prst="leftBracket">
                <a:avLst>
                  <a:gd name="adj" fmla="val 154762"/>
                </a:avLst>
              </a:prstGeom>
              <a:ln w="38100">
                <a:solidFill>
                  <a:srgbClr val="0BD9A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TextBox 15"/>
              <p:cNvSpPr txBox="1"/>
              <p:nvPr/>
            </p:nvSpPr>
            <p:spPr>
              <a:xfrm>
                <a:off x="3034740" y="831290"/>
                <a:ext cx="1605931"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dirty="0">
                    <a:latin typeface="Arial" panose="020B0604020202020204" pitchFamily="34" charset="0"/>
                    <a:cs typeface="Arial" panose="020B0604020202020204" pitchFamily="34" charset="0"/>
                  </a:rPr>
                  <a:t>Night time </a:t>
                </a:r>
              </a:p>
              <a:p>
                <a:r>
                  <a:rPr lang="en-GB" dirty="0">
                    <a:latin typeface="Arial" panose="020B0604020202020204" pitchFamily="34" charset="0"/>
                    <a:cs typeface="Arial" panose="020B0604020202020204" pitchFamily="34" charset="0"/>
                  </a:rPr>
                  <a:t>= TRUE</a:t>
                </a:r>
              </a:p>
            </p:txBody>
          </p:sp>
        </p:grpSp>
        <p:sp>
          <p:nvSpPr>
            <p:cNvPr id="17" name="Left Bracket 16"/>
            <p:cNvSpPr/>
            <p:nvPr/>
          </p:nvSpPr>
          <p:spPr>
            <a:xfrm>
              <a:off x="1155556" y="2470639"/>
              <a:ext cx="395847" cy="1721115"/>
            </a:xfrm>
            <a:prstGeom prst="leftBracket">
              <a:avLst>
                <a:gd name="adj" fmla="val 154762"/>
              </a:avLst>
            </a:prstGeom>
            <a:ln w="38100">
              <a:solidFill>
                <a:srgbClr val="0BD9A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TextBox 18"/>
            <p:cNvSpPr txBox="1"/>
            <p:nvPr/>
          </p:nvSpPr>
          <p:spPr>
            <a:xfrm>
              <a:off x="5224787" y="3136693"/>
              <a:ext cx="561154" cy="34421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2000" b="1" dirty="0">
                  <a:latin typeface="Arial" panose="020B0604020202020204" pitchFamily="34" charset="0"/>
                  <a:cs typeface="Arial" panose="020B0604020202020204" pitchFamily="34" charset="0"/>
                </a:rPr>
                <a:t>OR</a:t>
              </a:r>
            </a:p>
          </p:txBody>
        </p:sp>
        <p:sp>
          <p:nvSpPr>
            <p:cNvPr id="20" name="TextBox 19"/>
            <p:cNvSpPr txBox="1"/>
            <p:nvPr/>
          </p:nvSpPr>
          <p:spPr>
            <a:xfrm>
              <a:off x="5537420" y="1778442"/>
              <a:ext cx="1605931"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dirty="0">
                  <a:latin typeface="Arial" panose="020B0604020202020204" pitchFamily="34" charset="0"/>
                  <a:cs typeface="Arial" panose="020B0604020202020204" pitchFamily="34" charset="0"/>
                </a:rPr>
                <a:t>Manual override </a:t>
              </a:r>
            </a:p>
            <a:p>
              <a:r>
                <a:rPr lang="en-GB" dirty="0">
                  <a:latin typeface="Arial" panose="020B0604020202020204" pitchFamily="34" charset="0"/>
                  <a:cs typeface="Arial" panose="020B0604020202020204" pitchFamily="34" charset="0"/>
                </a:rPr>
                <a:t>Button = TRUE</a:t>
              </a:r>
            </a:p>
          </p:txBody>
        </p:sp>
        <p:sp>
          <p:nvSpPr>
            <p:cNvPr id="21" name="Rectangle 20"/>
            <p:cNvSpPr/>
            <p:nvPr/>
          </p:nvSpPr>
          <p:spPr>
            <a:xfrm>
              <a:off x="7043175" y="3038097"/>
              <a:ext cx="333746" cy="400110"/>
            </a:xfrm>
            <a:prstGeom prst="rect">
              <a:avLst/>
            </a:prstGeom>
          </p:spPr>
          <p:txBody>
            <a:bodyPr wrap="none">
              <a:spAutoFit/>
            </a:bodyPr>
            <a:lstStyle/>
            <a:p>
              <a:r>
                <a:rPr lang="en-GB" sz="2000" b="1" dirty="0">
                  <a:latin typeface="Arial" panose="020B0604020202020204" pitchFamily="34" charset="0"/>
                  <a:cs typeface="Arial" panose="020B0604020202020204" pitchFamily="34" charset="0"/>
                </a:rPr>
                <a:t>=</a:t>
              </a:r>
              <a:endParaRPr lang="en-GB" sz="2000" dirty="0"/>
            </a:p>
          </p:txBody>
        </p:sp>
        <p:sp>
          <p:nvSpPr>
            <p:cNvPr id="22" name="TextBox 21"/>
            <p:cNvSpPr txBox="1"/>
            <p:nvPr/>
          </p:nvSpPr>
          <p:spPr>
            <a:xfrm>
              <a:off x="7353402" y="1778442"/>
              <a:ext cx="1072612"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dirty="0">
                  <a:latin typeface="Arial" panose="020B0604020202020204" pitchFamily="34" charset="0"/>
                  <a:cs typeface="Arial" panose="020B0604020202020204" pitchFamily="34" charset="0"/>
                </a:rPr>
                <a:t>Security </a:t>
              </a:r>
            </a:p>
            <a:p>
              <a:r>
                <a:rPr lang="en-GB" dirty="0">
                  <a:latin typeface="Arial" panose="020B0604020202020204" pitchFamily="34" charset="0"/>
                  <a:cs typeface="Arial" panose="020B0604020202020204" pitchFamily="34" charset="0"/>
                </a:rPr>
                <a:t>Light On</a:t>
              </a:r>
            </a:p>
          </p:txBody>
        </p:sp>
        <p:sp>
          <p:nvSpPr>
            <p:cNvPr id="55" name="Left Bracket 54"/>
            <p:cNvSpPr/>
            <p:nvPr/>
          </p:nvSpPr>
          <p:spPr>
            <a:xfrm flipH="1">
              <a:off x="4727299" y="2476031"/>
              <a:ext cx="377970" cy="1721115"/>
            </a:xfrm>
            <a:prstGeom prst="leftBracket">
              <a:avLst>
                <a:gd name="adj" fmla="val 154762"/>
              </a:avLst>
            </a:prstGeom>
            <a:ln w="38100">
              <a:solidFill>
                <a:srgbClr val="0BD9A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2680" y="2721899"/>
              <a:ext cx="935095" cy="1091761"/>
            </a:xfrm>
            <a:prstGeom prst="rect">
              <a:avLst/>
            </a:prstGeom>
          </p:spPr>
        </p:pic>
        <p:pic>
          <p:nvPicPr>
            <p:cNvPr id="27" name="Picture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25145" y="2809637"/>
              <a:ext cx="548009" cy="935285"/>
            </a:xfrm>
            <a:prstGeom prst="rect">
              <a:avLst/>
            </a:prstGeom>
          </p:spPr>
        </p:pic>
        <p:pic>
          <p:nvPicPr>
            <p:cNvPr id="31" name="Picture 3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1705" y="2763200"/>
              <a:ext cx="1121501" cy="1121501"/>
            </a:xfrm>
            <a:prstGeom prst="rect">
              <a:avLst/>
            </a:prstGeom>
          </p:spPr>
        </p:pic>
      </p:grpSp>
      <p:grpSp>
        <p:nvGrpSpPr>
          <p:cNvPr id="35" name="Group 34"/>
          <p:cNvGrpSpPr/>
          <p:nvPr/>
        </p:nvGrpSpPr>
        <p:grpSpPr>
          <a:xfrm>
            <a:off x="926549" y="4485410"/>
            <a:ext cx="7563660" cy="1634593"/>
            <a:chOff x="312873" y="-2627737"/>
            <a:chExt cx="9152029" cy="1798052"/>
          </a:xfrm>
        </p:grpSpPr>
        <p:sp>
          <p:nvSpPr>
            <p:cNvPr id="42" name="TextBox 41"/>
            <p:cNvSpPr txBox="1"/>
            <p:nvPr/>
          </p:nvSpPr>
          <p:spPr>
            <a:xfrm>
              <a:off x="8166002" y="-1893496"/>
              <a:ext cx="1298900"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dirty="0">
                  <a:latin typeface="Arial" panose="020B0604020202020204" pitchFamily="34" charset="0"/>
                  <a:cs typeface="Arial" panose="020B0604020202020204" pitchFamily="34" charset="0"/>
                </a:rPr>
                <a:t>Security </a:t>
              </a:r>
            </a:p>
            <a:p>
              <a:r>
                <a:rPr lang="en-GB" sz="1400" dirty="0">
                  <a:latin typeface="Arial" panose="020B0604020202020204" pitchFamily="34" charset="0"/>
                  <a:cs typeface="Arial" panose="020B0604020202020204" pitchFamily="34" charset="0"/>
                </a:rPr>
                <a:t>Light </a:t>
              </a:r>
            </a:p>
            <a:p>
              <a:r>
                <a:rPr lang="en-GB" sz="1400" dirty="0">
                  <a:latin typeface="Arial" panose="020B0604020202020204" pitchFamily="34" charset="0"/>
                  <a:cs typeface="Arial" panose="020B0604020202020204" pitchFamily="34" charset="0"/>
                </a:rPr>
                <a:t>On</a:t>
              </a:r>
            </a:p>
          </p:txBody>
        </p:sp>
        <p:sp>
          <p:nvSpPr>
            <p:cNvPr id="56" name="Line 146"/>
            <p:cNvSpPr>
              <a:spLocks noChangeShapeType="1"/>
            </p:cNvSpPr>
            <p:nvPr/>
          </p:nvSpPr>
          <p:spPr bwMode="auto">
            <a:xfrm>
              <a:off x="7239545" y="-1505740"/>
              <a:ext cx="1083597"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58" name="Line 148"/>
            <p:cNvSpPr>
              <a:spLocks noChangeShapeType="1"/>
            </p:cNvSpPr>
            <p:nvPr/>
          </p:nvSpPr>
          <p:spPr bwMode="auto">
            <a:xfrm>
              <a:off x="2348366" y="-1119056"/>
              <a:ext cx="3718742"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59" name="Freeform 151"/>
            <p:cNvSpPr>
              <a:spLocks/>
            </p:cNvSpPr>
            <p:nvPr/>
          </p:nvSpPr>
          <p:spPr bwMode="auto">
            <a:xfrm>
              <a:off x="5961808" y="-2087447"/>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70D90B"/>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60" name="Freeform 152"/>
            <p:cNvSpPr>
              <a:spLocks/>
            </p:cNvSpPr>
            <p:nvPr/>
          </p:nvSpPr>
          <p:spPr bwMode="auto">
            <a:xfrm flipV="1">
              <a:off x="5961808" y="-1505740"/>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70D90B"/>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61" name="Freeform 153"/>
            <p:cNvSpPr>
              <a:spLocks/>
            </p:cNvSpPr>
            <p:nvPr/>
          </p:nvSpPr>
          <p:spPr bwMode="auto">
            <a:xfrm>
              <a:off x="5961808" y="-2087447"/>
              <a:ext cx="214187" cy="116341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cap="rnd" cmpd="sng">
              <a:solidFill>
                <a:srgbClr val="70D90B"/>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p>
          </p:txBody>
        </p:sp>
        <p:sp>
          <p:nvSpPr>
            <p:cNvPr id="62" name="Line 146"/>
            <p:cNvSpPr>
              <a:spLocks noChangeShapeType="1"/>
            </p:cNvSpPr>
            <p:nvPr/>
          </p:nvSpPr>
          <p:spPr bwMode="auto">
            <a:xfrm>
              <a:off x="4913360" y="-1893496"/>
              <a:ext cx="1153747"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63" name="Line 147"/>
            <p:cNvSpPr>
              <a:spLocks noChangeShapeType="1"/>
            </p:cNvSpPr>
            <p:nvPr/>
          </p:nvSpPr>
          <p:spPr bwMode="auto">
            <a:xfrm>
              <a:off x="2348366" y="-2191280"/>
              <a:ext cx="1401580"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64" name="Line 148"/>
            <p:cNvSpPr>
              <a:spLocks noChangeShapeType="1"/>
            </p:cNvSpPr>
            <p:nvPr/>
          </p:nvSpPr>
          <p:spPr bwMode="auto">
            <a:xfrm>
              <a:off x="2348366" y="-1646512"/>
              <a:ext cx="1401580" cy="0"/>
            </a:xfrm>
            <a:prstGeom prst="line">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65" name="AutoShape 65"/>
            <p:cNvSpPr>
              <a:spLocks noChangeArrowheads="1"/>
            </p:cNvSpPr>
            <p:nvPr/>
          </p:nvSpPr>
          <p:spPr bwMode="auto">
            <a:xfrm>
              <a:off x="3779664" y="-2488036"/>
              <a:ext cx="1152128" cy="1152128"/>
            </a:xfrm>
            <a:prstGeom prst="flowChartDelay">
              <a:avLst/>
            </a:prstGeom>
            <a:noFill/>
            <a:ln w="76200">
              <a:solidFill>
                <a:srgbClr val="70D9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a:solidFill>
                  <a:srgbClr val="70D90B"/>
                </a:solidFill>
              </a:endParaRPr>
            </a:p>
          </p:txBody>
        </p:sp>
        <p:sp>
          <p:nvSpPr>
            <p:cNvPr id="68" name="TextBox 67"/>
            <p:cNvSpPr txBox="1"/>
            <p:nvPr/>
          </p:nvSpPr>
          <p:spPr>
            <a:xfrm>
              <a:off x="2512921" y="-2627737"/>
              <a:ext cx="1055755" cy="45838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b="1" dirty="0">
                  <a:solidFill>
                    <a:srgbClr val="0BD9AA"/>
                  </a:solidFill>
                  <a:latin typeface="Arial" panose="020B0604020202020204" pitchFamily="34" charset="0"/>
                  <a:cs typeface="Arial" panose="020B0604020202020204" pitchFamily="34" charset="0"/>
                </a:rPr>
                <a:t>TRUE (1)</a:t>
              </a:r>
            </a:p>
          </p:txBody>
        </p:sp>
        <p:sp>
          <p:nvSpPr>
            <p:cNvPr id="69" name="TextBox 68"/>
            <p:cNvSpPr txBox="1"/>
            <p:nvPr/>
          </p:nvSpPr>
          <p:spPr>
            <a:xfrm>
              <a:off x="2512921" y="-2071593"/>
              <a:ext cx="1055755" cy="45838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b="1" dirty="0">
                  <a:solidFill>
                    <a:srgbClr val="0BD9AA"/>
                  </a:solidFill>
                  <a:latin typeface="Arial" panose="020B0604020202020204" pitchFamily="34" charset="0"/>
                  <a:cs typeface="Arial" panose="020B0604020202020204" pitchFamily="34" charset="0"/>
                </a:rPr>
                <a:t>TRUE (1)</a:t>
              </a:r>
            </a:p>
          </p:txBody>
        </p:sp>
        <p:sp>
          <p:nvSpPr>
            <p:cNvPr id="70" name="TextBox 69"/>
            <p:cNvSpPr txBox="1"/>
            <p:nvPr/>
          </p:nvSpPr>
          <p:spPr>
            <a:xfrm>
              <a:off x="2512921" y="-1530652"/>
              <a:ext cx="1055755" cy="45838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b="1" dirty="0">
                  <a:solidFill>
                    <a:srgbClr val="0BD9AA"/>
                  </a:solidFill>
                  <a:latin typeface="Arial" panose="020B0604020202020204" pitchFamily="34" charset="0"/>
                  <a:cs typeface="Arial" panose="020B0604020202020204" pitchFamily="34" charset="0"/>
                </a:rPr>
                <a:t>TRUE (1)</a:t>
              </a:r>
            </a:p>
          </p:txBody>
        </p:sp>
        <p:sp>
          <p:nvSpPr>
            <p:cNvPr id="71" name="TextBox 70"/>
            <p:cNvSpPr txBox="1"/>
            <p:nvPr/>
          </p:nvSpPr>
          <p:spPr>
            <a:xfrm>
              <a:off x="4997062" y="-2307080"/>
              <a:ext cx="872525" cy="45838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b="1" dirty="0">
                  <a:solidFill>
                    <a:srgbClr val="0BD9AA"/>
                  </a:solidFill>
                  <a:latin typeface="Arial" panose="020B0604020202020204" pitchFamily="34" charset="0"/>
                  <a:cs typeface="Arial" panose="020B0604020202020204" pitchFamily="34" charset="0"/>
                </a:rPr>
                <a:t>TRUE (1)</a:t>
              </a:r>
            </a:p>
          </p:txBody>
        </p:sp>
        <p:sp>
          <p:nvSpPr>
            <p:cNvPr id="72" name="TextBox 71"/>
            <p:cNvSpPr txBox="1"/>
            <p:nvPr/>
          </p:nvSpPr>
          <p:spPr>
            <a:xfrm>
              <a:off x="7304909" y="-1923205"/>
              <a:ext cx="872525" cy="45838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b="1" dirty="0">
                  <a:solidFill>
                    <a:srgbClr val="0BD9AA"/>
                  </a:solidFill>
                  <a:latin typeface="Arial" panose="020B0604020202020204" pitchFamily="34" charset="0"/>
                  <a:cs typeface="Arial" panose="020B0604020202020204" pitchFamily="34" charset="0"/>
                </a:rPr>
                <a:t>TRUE (1)</a:t>
              </a:r>
            </a:p>
          </p:txBody>
        </p:sp>
        <p:sp>
          <p:nvSpPr>
            <p:cNvPr id="73" name="TextBox 72"/>
            <p:cNvSpPr txBox="1"/>
            <p:nvPr/>
          </p:nvSpPr>
          <p:spPr>
            <a:xfrm>
              <a:off x="390041" y="-2521723"/>
              <a:ext cx="1797364" cy="67077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dirty="0">
                  <a:latin typeface="Arial" panose="020B0604020202020204" pitchFamily="34" charset="0"/>
                  <a:cs typeface="Arial" panose="020B0604020202020204" pitchFamily="34" charset="0"/>
                </a:rPr>
                <a:t>Sensor detects</a:t>
              </a:r>
            </a:p>
            <a:p>
              <a:r>
                <a:rPr lang="en-GB" sz="1400" dirty="0">
                  <a:latin typeface="Arial" panose="020B0604020202020204" pitchFamily="34" charset="0"/>
                  <a:cs typeface="Arial" panose="020B0604020202020204" pitchFamily="34" charset="0"/>
                </a:rPr>
                <a:t>Movement = TRUE</a:t>
              </a:r>
            </a:p>
          </p:txBody>
        </p:sp>
        <p:sp>
          <p:nvSpPr>
            <p:cNvPr id="74" name="TextBox 73"/>
            <p:cNvSpPr txBox="1"/>
            <p:nvPr/>
          </p:nvSpPr>
          <p:spPr>
            <a:xfrm>
              <a:off x="312873" y="-1821348"/>
              <a:ext cx="1977100" cy="344212"/>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dirty="0">
                  <a:latin typeface="Arial" panose="020B0604020202020204" pitchFamily="34" charset="0"/>
                  <a:cs typeface="Arial" panose="020B0604020202020204" pitchFamily="34" charset="0"/>
                </a:rPr>
                <a:t>Night time = TRUE</a:t>
              </a:r>
            </a:p>
          </p:txBody>
        </p:sp>
        <p:sp>
          <p:nvSpPr>
            <p:cNvPr id="75" name="TextBox 74"/>
            <p:cNvSpPr txBox="1"/>
            <p:nvPr/>
          </p:nvSpPr>
          <p:spPr>
            <a:xfrm>
              <a:off x="424977" y="-1384042"/>
              <a:ext cx="1766524" cy="554357"/>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400" dirty="0">
                  <a:latin typeface="Arial" panose="020B0604020202020204" pitchFamily="34" charset="0"/>
                  <a:cs typeface="Arial" panose="020B0604020202020204" pitchFamily="34" charset="0"/>
                </a:rPr>
                <a:t>Manual override </a:t>
              </a:r>
            </a:p>
            <a:p>
              <a:r>
                <a:rPr lang="en-GB" sz="1400" dirty="0">
                  <a:latin typeface="Arial" panose="020B0604020202020204" pitchFamily="34" charset="0"/>
                  <a:cs typeface="Arial" panose="020B0604020202020204" pitchFamily="34" charset="0"/>
                </a:rPr>
                <a:t>Button = TRUE</a:t>
              </a:r>
            </a:p>
          </p:txBody>
        </p:sp>
      </p:grpSp>
    </p:spTree>
    <p:extLst>
      <p:ext uri="{BB962C8B-B14F-4D97-AF65-F5344CB8AC3E}">
        <p14:creationId xmlns:p14="http://schemas.microsoft.com/office/powerpoint/2010/main" val="3405606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a:t>
            </a:r>
            <a:r>
              <a:rPr lang="en-GB" b="1" dirty="0"/>
              <a:t>Task 3</a:t>
            </a:r>
            <a:r>
              <a:rPr lang="en-GB"/>
              <a:t>, </a:t>
            </a:r>
            <a:r>
              <a:rPr lang="en-GB" b="1"/>
              <a:t>Questions </a:t>
            </a:r>
            <a:r>
              <a:rPr lang="en-GB" b="1" dirty="0"/>
              <a:t>14-16</a:t>
            </a:r>
          </a:p>
        </p:txBody>
      </p:sp>
    </p:spTree>
    <p:extLst>
      <p:ext uri="{BB962C8B-B14F-4D97-AF65-F5344CB8AC3E}">
        <p14:creationId xmlns:p14="http://schemas.microsoft.com/office/powerpoint/2010/main" val="2666919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99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18184" y="1623760"/>
            <a:ext cx="4110181" cy="4693911"/>
          </a:xfrm>
          <a:prstGeom prst="rect">
            <a:avLst/>
          </a:prstGeom>
        </p:spPr>
      </p:pic>
      <p:sp>
        <p:nvSpPr>
          <p:cNvPr id="3" name="Content Placeholder 2"/>
          <p:cNvSpPr>
            <a:spLocks noGrp="1"/>
          </p:cNvSpPr>
          <p:nvPr>
            <p:ph type="body" sz="quarter" idx="13"/>
          </p:nvPr>
        </p:nvSpPr>
        <p:spPr/>
        <p:txBody>
          <a:bodyPr/>
          <a:lstStyle/>
          <a:p>
            <a:r>
              <a:rPr lang="en-GB"/>
              <a:t>Output true or false?</a:t>
            </a:r>
            <a:endParaRPr lang="en-GB" dirty="0"/>
          </a:p>
        </p:txBody>
      </p:sp>
      <p:sp>
        <p:nvSpPr>
          <p:cNvPr id="4" name="Text Placeholder 3"/>
          <p:cNvSpPr>
            <a:spLocks noGrp="1"/>
          </p:cNvSpPr>
          <p:nvPr>
            <p:ph type="body" sz="quarter" idx="14"/>
          </p:nvPr>
        </p:nvSpPr>
        <p:spPr/>
        <p:txBody>
          <a:bodyPr/>
          <a:lstStyle/>
          <a:p>
            <a:r>
              <a:rPr lang="en-GB"/>
              <a:t>Is the fridge door open?</a:t>
            </a:r>
            <a:endParaRPr lang="en-GB" dirty="0"/>
          </a:p>
          <a:p>
            <a:pPr lvl="1"/>
            <a:r>
              <a:rPr lang="en-GB"/>
              <a:t>IF </a:t>
            </a:r>
            <a:r>
              <a:rPr lang="en-GB" b="1"/>
              <a:t>open </a:t>
            </a:r>
            <a:r>
              <a:rPr lang="en-GB"/>
              <a:t>then light = </a:t>
            </a:r>
            <a:r>
              <a:rPr lang="en-GB" b="1" dirty="0"/>
              <a:t>TRUE</a:t>
            </a:r>
          </a:p>
          <a:p>
            <a:pPr lvl="1"/>
            <a:r>
              <a:rPr lang="en-GB" dirty="0"/>
              <a:t>IF </a:t>
            </a:r>
            <a:r>
              <a:rPr lang="en-GB" b="1"/>
              <a:t>not open </a:t>
            </a:r>
            <a:r>
              <a:rPr lang="en-GB"/>
              <a:t>then</a:t>
            </a:r>
            <a:r>
              <a:rPr lang="en-GB" b="1"/>
              <a:t> </a:t>
            </a:r>
            <a:r>
              <a:rPr lang="en-GB"/>
              <a:t>light = </a:t>
            </a:r>
            <a:r>
              <a:rPr lang="en-GB" b="1" dirty="0"/>
              <a:t>FALSE</a:t>
            </a:r>
          </a:p>
          <a:p>
            <a:endParaRPr lang="en-GB" dirty="0"/>
          </a:p>
          <a:p>
            <a:pPr marL="0" indent="0">
              <a:buNone/>
            </a:pPr>
            <a:endParaRPr lang="en-GB" dirty="0"/>
          </a:p>
        </p:txBody>
      </p:sp>
    </p:spTree>
    <p:extLst>
      <p:ext uri="{BB962C8B-B14F-4D97-AF65-F5344CB8AC3E}">
        <p14:creationId xmlns:p14="http://schemas.microsoft.com/office/powerpoint/2010/main" val="283951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Combining two conditions</a:t>
            </a:r>
          </a:p>
        </p:txBody>
      </p:sp>
      <p:sp>
        <p:nvSpPr>
          <p:cNvPr id="4" name="Text Placeholder 3"/>
          <p:cNvSpPr>
            <a:spLocks noGrp="1"/>
          </p:cNvSpPr>
          <p:nvPr>
            <p:ph type="body" sz="quarter" idx="14"/>
          </p:nvPr>
        </p:nvSpPr>
        <p:spPr>
          <a:xfrm>
            <a:off x="724280" y="1704179"/>
            <a:ext cx="4599158" cy="4415964"/>
          </a:xfrm>
        </p:spPr>
        <p:txBody>
          <a:bodyPr/>
          <a:lstStyle/>
          <a:p>
            <a:r>
              <a:rPr lang="en-GB"/>
              <a:t>Consider a safe with two keys</a:t>
            </a:r>
            <a:endParaRPr lang="en-GB" dirty="0"/>
          </a:p>
          <a:p>
            <a:r>
              <a:rPr lang="en-GB"/>
              <a:t>If both keys are used, the safe will open</a:t>
            </a:r>
            <a:endParaRPr lang="en-GB" dirty="0"/>
          </a:p>
          <a:p>
            <a:pPr lvl="1"/>
            <a:r>
              <a:rPr lang="en-GB" b="1"/>
              <a:t>IF</a:t>
            </a:r>
            <a:r>
              <a:rPr lang="en-GB"/>
              <a:t> Key1</a:t>
            </a:r>
            <a:r>
              <a:rPr lang="en-GB" b="1"/>
              <a:t> AND </a:t>
            </a:r>
            <a:r>
              <a:rPr lang="en-GB"/>
              <a:t>Key2 </a:t>
            </a:r>
            <a:r>
              <a:rPr lang="en-GB" b="1"/>
              <a:t>THEN</a:t>
            </a:r>
            <a:r>
              <a:rPr lang="en-GB"/>
              <a:t> </a:t>
            </a:r>
            <a:br>
              <a:rPr lang="en-GB"/>
            </a:br>
            <a:r>
              <a:rPr lang="en-GB"/>
              <a:t>Open </a:t>
            </a:r>
            <a:r>
              <a:rPr lang="en-GB" dirty="0"/>
              <a:t>= </a:t>
            </a:r>
            <a:r>
              <a:rPr lang="en-GB" b="1" dirty="0"/>
              <a:t>TRUE</a:t>
            </a:r>
          </a:p>
          <a:p>
            <a:pPr lvl="1"/>
            <a:r>
              <a:rPr lang="en-GB" dirty="0"/>
              <a:t>Otherwise</a:t>
            </a:r>
            <a:r>
              <a:rPr lang="en-GB"/>
              <a:t>, Open </a:t>
            </a:r>
            <a:r>
              <a:rPr lang="en-GB" dirty="0"/>
              <a:t>= </a:t>
            </a:r>
            <a:r>
              <a:rPr lang="en-GB" b="1" dirty="0"/>
              <a:t>FALSE</a:t>
            </a:r>
          </a:p>
          <a:p>
            <a:endParaRPr lang="en-GB" dirty="0"/>
          </a:p>
          <a:p>
            <a:pPr marL="0" indent="0">
              <a:buNone/>
            </a:pPr>
            <a:endParaRPr lang="en-GB"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314380" y="2000820"/>
            <a:ext cx="3186819" cy="4300392"/>
          </a:xfrm>
          <a:prstGeom prst="rect">
            <a:avLst/>
          </a:prstGeom>
        </p:spPr>
      </p:pic>
    </p:spTree>
    <p:extLst>
      <p:ext uri="{BB962C8B-B14F-4D97-AF65-F5344CB8AC3E}">
        <p14:creationId xmlns:p14="http://schemas.microsoft.com/office/powerpoint/2010/main" val="120419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True or false?</a:t>
            </a:r>
          </a:p>
        </p:txBody>
      </p:sp>
      <p:sp>
        <p:nvSpPr>
          <p:cNvPr id="4" name="Text Placeholder 3"/>
          <p:cNvSpPr>
            <a:spLocks noGrp="1"/>
          </p:cNvSpPr>
          <p:nvPr>
            <p:ph type="body" sz="quarter" idx="14"/>
          </p:nvPr>
        </p:nvSpPr>
        <p:spPr/>
        <p:txBody>
          <a:bodyPr/>
          <a:lstStyle/>
          <a:p>
            <a:pPr marL="0" indent="0">
              <a:buNone/>
            </a:pPr>
            <a:r>
              <a:rPr lang="en-GB"/>
              <a:t>Unlocking a smartphone</a:t>
            </a:r>
            <a:endParaRPr lang="en-GB" dirty="0"/>
          </a:p>
          <a:p>
            <a:r>
              <a:rPr lang="en-GB"/>
              <a:t>Using a known fingerprint or</a:t>
            </a:r>
            <a:endParaRPr lang="en-GB" dirty="0"/>
          </a:p>
          <a:p>
            <a:r>
              <a:rPr lang="en-GB"/>
              <a:t>Using a correct PIN code?</a:t>
            </a:r>
            <a:endParaRPr lang="en-GB" dirty="0"/>
          </a:p>
          <a:p>
            <a:pPr lvl="1"/>
            <a:r>
              <a:rPr lang="en-GB" b="1"/>
              <a:t>IF</a:t>
            </a:r>
            <a:r>
              <a:rPr lang="en-GB"/>
              <a:t> fingerprint </a:t>
            </a:r>
            <a:r>
              <a:rPr lang="en-GB" b="1"/>
              <a:t>OR </a:t>
            </a:r>
            <a:r>
              <a:rPr lang="en-GB"/>
              <a:t>correct</a:t>
            </a:r>
            <a:r>
              <a:rPr lang="en-GB" b="1"/>
              <a:t> </a:t>
            </a:r>
            <a:r>
              <a:rPr lang="en-GB"/>
              <a:t>PIN</a:t>
            </a:r>
            <a:br>
              <a:rPr lang="en-GB" b="1" dirty="0"/>
            </a:br>
            <a:r>
              <a:rPr lang="en-GB" b="1"/>
              <a:t>THEN </a:t>
            </a:r>
            <a:r>
              <a:rPr lang="en-GB"/>
              <a:t>unlock = </a:t>
            </a:r>
            <a:r>
              <a:rPr lang="en-GB" b="1" dirty="0"/>
              <a:t>TRUE</a:t>
            </a:r>
          </a:p>
          <a:p>
            <a:pPr lvl="1"/>
            <a:r>
              <a:rPr lang="en-GB" dirty="0"/>
              <a:t>Otherwise</a:t>
            </a:r>
            <a:r>
              <a:rPr lang="en-GB"/>
              <a:t>, unlock = </a:t>
            </a:r>
            <a:r>
              <a:rPr lang="en-GB" b="1" dirty="0"/>
              <a:t>FALSE</a:t>
            </a:r>
          </a:p>
          <a:p>
            <a:endParaRPr lang="en-GB" dirty="0"/>
          </a:p>
          <a:p>
            <a:pPr marL="0" indent="0">
              <a:buNone/>
            </a:pPr>
            <a:endParaRPr lang="en-GB"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966" y="1568712"/>
            <a:ext cx="2445428" cy="4748479"/>
          </a:xfrm>
          <a:prstGeom prst="rect">
            <a:avLst/>
          </a:prstGeom>
        </p:spPr>
      </p:pic>
    </p:spTree>
    <p:extLst>
      <p:ext uri="{BB962C8B-B14F-4D97-AF65-F5344CB8AC3E}">
        <p14:creationId xmlns:p14="http://schemas.microsoft.com/office/powerpoint/2010/main" val="348578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If it’s not true, it’s false</a:t>
            </a:r>
          </a:p>
        </p:txBody>
      </p:sp>
      <p:sp>
        <p:nvSpPr>
          <p:cNvPr id="4" name="Text Placeholder 3"/>
          <p:cNvSpPr>
            <a:spLocks noGrp="1"/>
          </p:cNvSpPr>
          <p:nvPr>
            <p:ph type="body" sz="quarter" idx="14"/>
          </p:nvPr>
        </p:nvSpPr>
        <p:spPr>
          <a:xfrm>
            <a:off x="724280" y="1704179"/>
            <a:ext cx="7797230" cy="3378809"/>
          </a:xfrm>
        </p:spPr>
        <p:txBody>
          <a:bodyPr/>
          <a:lstStyle/>
          <a:p>
            <a:r>
              <a:rPr lang="en-GB" dirty="0"/>
              <a:t>Did you pass the test?</a:t>
            </a:r>
          </a:p>
          <a:p>
            <a:pPr lvl="1"/>
            <a:r>
              <a:rPr lang="en-GB" b="1" dirty="0"/>
              <a:t>IF</a:t>
            </a:r>
            <a:r>
              <a:rPr lang="en-GB" dirty="0"/>
              <a:t> </a:t>
            </a:r>
            <a:r>
              <a:rPr lang="en-GB" b="1" dirty="0"/>
              <a:t>NOT</a:t>
            </a:r>
            <a:r>
              <a:rPr lang="en-GB" dirty="0"/>
              <a:t> pass test = </a:t>
            </a:r>
            <a:r>
              <a:rPr lang="en-GB" b="1" dirty="0"/>
              <a:t>TRUE</a:t>
            </a:r>
            <a:r>
              <a:rPr lang="en-GB" dirty="0"/>
              <a:t> </a:t>
            </a:r>
            <a:br>
              <a:rPr lang="en-GB" b="1" dirty="0"/>
            </a:br>
            <a:r>
              <a:rPr lang="en-GB" b="1" dirty="0"/>
              <a:t>THEN</a:t>
            </a:r>
            <a:r>
              <a:rPr lang="en-GB" dirty="0"/>
              <a:t> pass test = </a:t>
            </a:r>
            <a:r>
              <a:rPr lang="en-GB" b="1" dirty="0"/>
              <a:t>FALSE</a:t>
            </a:r>
          </a:p>
          <a:p>
            <a:r>
              <a:rPr lang="en-GB" dirty="0"/>
              <a:t>Or conversely,</a:t>
            </a:r>
          </a:p>
          <a:p>
            <a:pPr lvl="1"/>
            <a:r>
              <a:rPr lang="en-GB" b="1" dirty="0"/>
              <a:t>IF</a:t>
            </a:r>
            <a:r>
              <a:rPr lang="en-GB" dirty="0"/>
              <a:t> pass test = </a:t>
            </a:r>
            <a:r>
              <a:rPr lang="en-GB" b="1" dirty="0"/>
              <a:t>TRUE</a:t>
            </a:r>
            <a:r>
              <a:rPr lang="en-GB" dirty="0"/>
              <a:t> </a:t>
            </a:r>
            <a:br>
              <a:rPr lang="en-GB" b="1" dirty="0"/>
            </a:br>
            <a:r>
              <a:rPr lang="en-GB" b="1" dirty="0"/>
              <a:t>THEN</a:t>
            </a:r>
            <a:r>
              <a:rPr lang="en-GB" dirty="0"/>
              <a:t> </a:t>
            </a:r>
            <a:r>
              <a:rPr lang="en-GB" b="1" dirty="0"/>
              <a:t>NOT</a:t>
            </a:r>
            <a:r>
              <a:rPr lang="en-GB" dirty="0"/>
              <a:t> pass test </a:t>
            </a:r>
            <a:r>
              <a:rPr lang="en-GB"/>
              <a:t>= </a:t>
            </a:r>
            <a:r>
              <a:rPr lang="en-GB" b="1"/>
              <a:t>FALSE</a:t>
            </a:r>
            <a:endParaRPr lang="en-GB" b="1" dirty="0"/>
          </a:p>
          <a:p>
            <a:endParaRPr lang="en-GB" dirty="0"/>
          </a:p>
          <a:p>
            <a:pPr marL="0" indent="0">
              <a:buNone/>
            </a:pPr>
            <a:endParaRPr lang="en-GB" dirty="0"/>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39073" y="1611516"/>
            <a:ext cx="3204927" cy="4734963"/>
          </a:xfrm>
          <a:prstGeom prst="rect">
            <a:avLst/>
          </a:prstGeom>
        </p:spPr>
      </p:pic>
    </p:spTree>
    <p:extLst>
      <p:ext uri="{BB962C8B-B14F-4D97-AF65-F5344CB8AC3E}">
        <p14:creationId xmlns:p14="http://schemas.microsoft.com/office/powerpoint/2010/main" val="228680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Boolean functions</a:t>
            </a:r>
          </a:p>
        </p:txBody>
      </p:sp>
      <p:sp>
        <p:nvSpPr>
          <p:cNvPr id="3" name="Text Placeholder 2"/>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AND, OR and NOT are </a:t>
            </a:r>
            <a:r>
              <a:rPr lang="en-GB" dirty="0">
                <a:solidFill>
                  <a:srgbClr val="70D90B"/>
                </a:solidFill>
                <a:latin typeface="Arial" panose="020B0604020202020204" pitchFamily="34" charset="0"/>
                <a:cs typeface="Arial" panose="020B0604020202020204" pitchFamily="34" charset="0"/>
              </a:rPr>
              <a:t>Boolean functions</a:t>
            </a:r>
          </a:p>
          <a:p>
            <a:r>
              <a:rPr lang="en-GB" dirty="0">
                <a:latin typeface="Arial" panose="020B0604020202020204" pitchFamily="34" charset="0"/>
                <a:cs typeface="Arial" panose="020B0604020202020204" pitchFamily="34" charset="0"/>
              </a:rPr>
              <a:t>A computer can calculate the results of </a:t>
            </a:r>
            <a:r>
              <a:rPr lang="en-GB" b="1" dirty="0">
                <a:solidFill>
                  <a:srgbClr val="70D90B"/>
                </a:solidFill>
                <a:latin typeface="Arial" panose="020B0604020202020204" pitchFamily="34" charset="0"/>
                <a:cs typeface="Arial" panose="020B0604020202020204" pitchFamily="34" charset="0"/>
              </a:rPr>
              <a:t>A AND B</a:t>
            </a:r>
            <a:r>
              <a:rPr lang="en-GB">
                <a:latin typeface="Arial" panose="020B0604020202020204" pitchFamily="34" charset="0"/>
                <a:cs typeface="Arial" panose="020B0604020202020204" pitchFamily="34" charset="0"/>
              </a:rPr>
              <a:t>, </a:t>
            </a:r>
            <a:br>
              <a:rPr lang="en-GB">
                <a:latin typeface="Arial" panose="020B0604020202020204" pitchFamily="34" charset="0"/>
                <a:cs typeface="Arial" panose="020B0604020202020204" pitchFamily="34" charset="0"/>
              </a:rPr>
            </a:br>
            <a:r>
              <a:rPr lang="en-GB" b="1">
                <a:solidFill>
                  <a:srgbClr val="70D90B"/>
                </a:solidFill>
                <a:latin typeface="Arial" panose="020B0604020202020204" pitchFamily="34" charset="0"/>
                <a:cs typeface="Arial" panose="020B0604020202020204" pitchFamily="34" charset="0"/>
              </a:rPr>
              <a:t>A </a:t>
            </a:r>
            <a:r>
              <a:rPr lang="en-GB" b="1" dirty="0">
                <a:solidFill>
                  <a:srgbClr val="70D90B"/>
                </a:solidFill>
                <a:latin typeface="Arial" panose="020B0604020202020204" pitchFamily="34" charset="0"/>
                <a:cs typeface="Arial" panose="020B0604020202020204" pitchFamily="34" charset="0"/>
              </a:rPr>
              <a:t>OR </a:t>
            </a:r>
            <a:r>
              <a:rPr lang="en-GB" b="1">
                <a:solidFill>
                  <a:srgbClr val="70D90B"/>
                </a:solidFill>
                <a:latin typeface="Arial" panose="020B0604020202020204" pitchFamily="34" charset="0"/>
                <a:cs typeface="Arial" panose="020B0604020202020204" pitchFamily="34" charset="0"/>
              </a:rPr>
              <a:t>B</a:t>
            </a:r>
            <a:r>
              <a:rPr lang="en-GB">
                <a:latin typeface="Arial" panose="020B0604020202020204" pitchFamily="34" charset="0"/>
                <a:cs typeface="Arial" panose="020B0604020202020204" pitchFamily="34" charset="0"/>
              </a:rPr>
              <a:t>, or </a:t>
            </a:r>
            <a:r>
              <a:rPr lang="en-GB" b="1" dirty="0">
                <a:solidFill>
                  <a:srgbClr val="70D90B"/>
                </a:solidFill>
                <a:latin typeface="Arial" panose="020B0604020202020204" pitchFamily="34" charset="0"/>
                <a:cs typeface="Arial" panose="020B0604020202020204" pitchFamily="34" charset="0"/>
              </a:rPr>
              <a:t>NOT A </a:t>
            </a:r>
            <a:r>
              <a:rPr lang="en-GB" dirty="0">
                <a:latin typeface="Arial" panose="020B0604020202020204" pitchFamily="34" charset="0"/>
                <a:cs typeface="Arial" panose="020B0604020202020204" pitchFamily="34" charset="0"/>
              </a:rPr>
              <a:t>depending on whether A and B are TRUE </a:t>
            </a:r>
            <a:r>
              <a:rPr lang="en-GB">
                <a:latin typeface="Arial" panose="020B0604020202020204" pitchFamily="34" charset="0"/>
                <a:cs typeface="Arial" panose="020B0604020202020204" pitchFamily="34" charset="0"/>
              </a:rPr>
              <a:t>or FALSE</a:t>
            </a:r>
          </a:p>
          <a:p>
            <a:pPr lvl="1"/>
            <a:r>
              <a:rPr lang="en-GB">
                <a:latin typeface="Arial" panose="020B0604020202020204" pitchFamily="34" charset="0"/>
                <a:cs typeface="Arial" panose="020B0604020202020204" pitchFamily="34" charset="0"/>
              </a:rPr>
              <a:t>What do these two circuit diagrams represent?</a:t>
            </a:r>
          </a:p>
          <a:p>
            <a:pPr lvl="1"/>
            <a:endParaRPr lang="en-GB">
              <a:latin typeface="Arial" panose="020B0604020202020204" pitchFamily="34" charset="0"/>
              <a:cs typeface="Arial" panose="020B0604020202020204" pitchFamily="34" charset="0"/>
            </a:endParaRPr>
          </a:p>
          <a:p>
            <a:pPr lvl="1"/>
            <a:endParaRPr lang="en-GB">
              <a:latin typeface="Arial" panose="020B0604020202020204" pitchFamily="34" charset="0"/>
              <a:cs typeface="Arial" panose="020B0604020202020204" pitchFamily="34" charset="0"/>
            </a:endParaRPr>
          </a:p>
          <a:p>
            <a:pPr lvl="1"/>
            <a:endParaRPr lang="en-GB">
              <a:latin typeface="Arial" panose="020B0604020202020204" pitchFamily="34" charset="0"/>
              <a:cs typeface="Arial" panose="020B0604020202020204" pitchFamily="34" charset="0"/>
            </a:endParaRPr>
          </a:p>
          <a:p>
            <a:pPr lvl="1"/>
            <a:endParaRPr lang="en-GB">
              <a:latin typeface="Arial" panose="020B0604020202020204" pitchFamily="34" charset="0"/>
              <a:cs typeface="Arial" panose="020B0604020202020204" pitchFamily="34" charset="0"/>
            </a:endParaRPr>
          </a:p>
          <a:p>
            <a:pPr lvl="1"/>
            <a:r>
              <a:rPr lang="en-GB">
                <a:latin typeface="Arial" panose="020B0604020202020204" pitchFamily="34" charset="0"/>
                <a:cs typeface="Arial" panose="020B0604020202020204" pitchFamily="34" charset="0"/>
              </a:rPr>
              <a:t>How could you represent a Boolean </a:t>
            </a:r>
            <a:r>
              <a:rPr lang="en-GB" b="1">
                <a:latin typeface="Arial" panose="020B0604020202020204" pitchFamily="34" charset="0"/>
                <a:cs typeface="Arial" panose="020B0604020202020204" pitchFamily="34" charset="0"/>
              </a:rPr>
              <a:t>NOT</a:t>
            </a:r>
            <a:r>
              <a:rPr lang="en-GB">
                <a:latin typeface="Arial" panose="020B0604020202020204" pitchFamily="34" charset="0"/>
                <a:cs typeface="Arial" panose="020B0604020202020204" pitchFamily="34" charset="0"/>
              </a:rPr>
              <a:t> function?</a:t>
            </a:r>
          </a:p>
          <a:p>
            <a:pPr lvl="1"/>
            <a:endParaRPr lang="en-GB">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p:txBody>
      </p:sp>
      <p:grpSp>
        <p:nvGrpSpPr>
          <p:cNvPr id="15" name="Group 14"/>
          <p:cNvGrpSpPr/>
          <p:nvPr/>
        </p:nvGrpSpPr>
        <p:grpSpPr>
          <a:xfrm>
            <a:off x="2023739" y="4903286"/>
            <a:ext cx="5157497" cy="972425"/>
            <a:chOff x="241947" y="4630894"/>
            <a:chExt cx="5157497" cy="972425"/>
          </a:xfrm>
        </p:grpSpPr>
        <p:cxnSp>
          <p:nvCxnSpPr>
            <p:cNvPr id="27" name="Straight Connector 26"/>
            <p:cNvCxnSpPr/>
            <p:nvPr/>
          </p:nvCxnSpPr>
          <p:spPr>
            <a:xfrm>
              <a:off x="1851497" y="4825134"/>
              <a:ext cx="0" cy="463015"/>
            </a:xfrm>
            <a:prstGeom prst="line">
              <a:avLst/>
            </a:prstGeom>
            <a:effectLst/>
          </p:spPr>
          <p:style>
            <a:lnRef idx="2">
              <a:schemeClr val="dk1"/>
            </a:lnRef>
            <a:fillRef idx="0">
              <a:schemeClr val="dk1"/>
            </a:fillRef>
            <a:effectRef idx="1">
              <a:schemeClr val="dk1"/>
            </a:effectRef>
            <a:fontRef idx="minor">
              <a:schemeClr val="tx1"/>
            </a:fontRef>
          </p:style>
        </p:cxnSp>
        <p:sp>
          <p:nvSpPr>
            <p:cNvPr id="28" name="Oval 27"/>
            <p:cNvSpPr/>
            <p:nvPr/>
          </p:nvSpPr>
          <p:spPr>
            <a:xfrm>
              <a:off x="2555933" y="4758060"/>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29" name="Straight Connector 28"/>
            <p:cNvCxnSpPr/>
            <p:nvPr/>
          </p:nvCxnSpPr>
          <p:spPr>
            <a:xfrm flipV="1">
              <a:off x="2637539" y="4630894"/>
              <a:ext cx="330567" cy="200012"/>
            </a:xfrm>
            <a:prstGeom prst="line">
              <a:avLst/>
            </a:prstGeom>
            <a:ln w="28575"/>
            <a:effectLst/>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853122" y="4830906"/>
              <a:ext cx="719289"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a:off x="3137715" y="4837256"/>
              <a:ext cx="708313" cy="0"/>
            </a:xfrm>
            <a:prstGeom prst="line">
              <a:avLst/>
            </a:prstGeom>
            <a:effectLst/>
          </p:spPr>
          <p:style>
            <a:lnRef idx="2">
              <a:schemeClr val="dk1"/>
            </a:lnRef>
            <a:fillRef idx="0">
              <a:schemeClr val="dk1"/>
            </a:fillRef>
            <a:effectRef idx="1">
              <a:schemeClr val="dk1"/>
            </a:effectRef>
            <a:fontRef idx="minor">
              <a:schemeClr val="tx1"/>
            </a:fontRef>
          </p:style>
        </p:cxnSp>
        <p:sp>
          <p:nvSpPr>
            <p:cNvPr id="68" name="Oval 67"/>
            <p:cNvSpPr/>
            <p:nvPr/>
          </p:nvSpPr>
          <p:spPr>
            <a:xfrm>
              <a:off x="3031476" y="475806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71" name="Oval 70"/>
            <p:cNvSpPr/>
            <p:nvPr/>
          </p:nvSpPr>
          <p:spPr>
            <a:xfrm>
              <a:off x="3782454" y="4990815"/>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72" name="Straight Connector 71"/>
            <p:cNvCxnSpPr/>
            <p:nvPr/>
          </p:nvCxnSpPr>
          <p:spPr>
            <a:xfrm>
              <a:off x="3851285" y="5060949"/>
              <a:ext cx="570266" cy="0"/>
            </a:xfrm>
            <a:prstGeom prst="line">
              <a:avLst/>
            </a:prstGeom>
            <a:effectLst/>
          </p:spPr>
          <p:style>
            <a:lnRef idx="2">
              <a:schemeClr val="dk1"/>
            </a:lnRef>
            <a:fillRef idx="0">
              <a:schemeClr val="dk1"/>
            </a:fillRef>
            <a:effectRef idx="1">
              <a:schemeClr val="dk1"/>
            </a:effectRef>
            <a:fontRef idx="minor">
              <a:schemeClr val="tx1"/>
            </a:fontRef>
          </p:style>
        </p:cxnSp>
        <p:sp>
          <p:nvSpPr>
            <p:cNvPr id="73" name="TextBox 72"/>
            <p:cNvSpPr txBox="1"/>
            <p:nvPr/>
          </p:nvSpPr>
          <p:spPr>
            <a:xfrm>
              <a:off x="4388097" y="4860880"/>
              <a:ext cx="1011347"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Output</a:t>
              </a:r>
            </a:p>
          </p:txBody>
        </p:sp>
        <p:sp>
          <p:nvSpPr>
            <p:cNvPr id="74" name="Oval 73"/>
            <p:cNvSpPr/>
            <p:nvPr/>
          </p:nvSpPr>
          <p:spPr>
            <a:xfrm>
              <a:off x="1790247" y="4981762"/>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75" name="Straight Connector 74"/>
            <p:cNvCxnSpPr/>
            <p:nvPr/>
          </p:nvCxnSpPr>
          <p:spPr>
            <a:xfrm>
              <a:off x="1158809" y="5060949"/>
              <a:ext cx="701741" cy="0"/>
            </a:xfrm>
            <a:prstGeom prst="line">
              <a:avLst/>
            </a:prstGeom>
            <a:effectLst/>
          </p:spPr>
          <p:style>
            <a:lnRef idx="2">
              <a:schemeClr val="dk1"/>
            </a:lnRef>
            <a:fillRef idx="0">
              <a:schemeClr val="dk1"/>
            </a:fillRef>
            <a:effectRef idx="1">
              <a:schemeClr val="dk1"/>
            </a:effectRef>
            <a:fontRef idx="minor">
              <a:schemeClr val="tx1"/>
            </a:fontRef>
          </p:style>
        </p:cxnSp>
        <p:sp>
          <p:nvSpPr>
            <p:cNvPr id="76" name="TextBox 75"/>
            <p:cNvSpPr txBox="1"/>
            <p:nvPr/>
          </p:nvSpPr>
          <p:spPr>
            <a:xfrm>
              <a:off x="2745283" y="4688189"/>
              <a:ext cx="251660" cy="400110"/>
            </a:xfrm>
            <a:prstGeom prst="rect">
              <a:avLst/>
            </a:prstGeom>
            <a:noFill/>
            <a:effectLst/>
          </p:spPr>
          <p:txBody>
            <a:bodyPr wrap="square" rtlCol="0">
              <a:spAutoFit/>
            </a:bodyPr>
            <a:lstStyle/>
            <a:p>
              <a:pPr algn="ctr"/>
              <a:r>
                <a:rPr lang="en-GB" sz="2000" dirty="0">
                  <a:latin typeface="Arial" panose="020B0604020202020204" pitchFamily="34" charset="0"/>
                  <a:cs typeface="Arial" panose="020B0604020202020204" pitchFamily="34" charset="0"/>
                </a:rPr>
                <a:t>A</a:t>
              </a:r>
            </a:p>
          </p:txBody>
        </p:sp>
        <p:sp>
          <p:nvSpPr>
            <p:cNvPr id="77" name="TextBox 76"/>
            <p:cNvSpPr txBox="1"/>
            <p:nvPr/>
          </p:nvSpPr>
          <p:spPr>
            <a:xfrm>
              <a:off x="2743485" y="5203209"/>
              <a:ext cx="251660" cy="400110"/>
            </a:xfrm>
            <a:prstGeom prst="rect">
              <a:avLst/>
            </a:prstGeom>
            <a:noFill/>
            <a:effectLst/>
          </p:spPr>
          <p:txBody>
            <a:bodyPr wrap="square" rtlCol="0">
              <a:spAutoFit/>
            </a:bodyPr>
            <a:lstStyle/>
            <a:p>
              <a:pPr algn="ctr"/>
              <a:r>
                <a:rPr lang="en-GB" sz="2000" dirty="0">
                  <a:latin typeface="Arial" panose="020B0604020202020204" pitchFamily="34" charset="0"/>
                  <a:cs typeface="Arial" panose="020B0604020202020204" pitchFamily="34" charset="0"/>
                </a:rPr>
                <a:t>B</a:t>
              </a:r>
            </a:p>
          </p:txBody>
        </p:sp>
        <p:cxnSp>
          <p:nvCxnSpPr>
            <p:cNvPr id="50" name="Straight Connector 49"/>
            <p:cNvCxnSpPr/>
            <p:nvPr/>
          </p:nvCxnSpPr>
          <p:spPr>
            <a:xfrm>
              <a:off x="3848397" y="4825134"/>
              <a:ext cx="0" cy="463015"/>
            </a:xfrm>
            <a:prstGeom prst="line">
              <a:avLst/>
            </a:prstGeom>
            <a:effectLst/>
          </p:spPr>
          <p:style>
            <a:lnRef idx="2">
              <a:schemeClr val="dk1"/>
            </a:lnRef>
            <a:fillRef idx="0">
              <a:schemeClr val="dk1"/>
            </a:fillRef>
            <a:effectRef idx="1">
              <a:schemeClr val="dk1"/>
            </a:effectRef>
            <a:fontRef idx="minor">
              <a:schemeClr val="tx1"/>
            </a:fontRef>
          </p:style>
        </p:cxnSp>
        <p:sp>
          <p:nvSpPr>
            <p:cNvPr id="53" name="Oval 52"/>
            <p:cNvSpPr/>
            <p:nvPr/>
          </p:nvSpPr>
          <p:spPr>
            <a:xfrm>
              <a:off x="2555933" y="5208953"/>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54" name="Straight Connector 53"/>
            <p:cNvCxnSpPr/>
            <p:nvPr/>
          </p:nvCxnSpPr>
          <p:spPr>
            <a:xfrm flipV="1">
              <a:off x="2637539" y="5081787"/>
              <a:ext cx="330567" cy="200012"/>
            </a:xfrm>
            <a:prstGeom prst="line">
              <a:avLst/>
            </a:prstGeom>
            <a:ln w="28575"/>
            <a:effectLst/>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1853122" y="5281799"/>
              <a:ext cx="719289"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a:off x="3137715" y="5288149"/>
              <a:ext cx="708313" cy="0"/>
            </a:xfrm>
            <a:prstGeom prst="line">
              <a:avLst/>
            </a:prstGeom>
            <a:effectLst/>
          </p:spPr>
          <p:style>
            <a:lnRef idx="2">
              <a:schemeClr val="dk1"/>
            </a:lnRef>
            <a:fillRef idx="0">
              <a:schemeClr val="dk1"/>
            </a:fillRef>
            <a:effectRef idx="1">
              <a:schemeClr val="dk1"/>
            </a:effectRef>
            <a:fontRef idx="minor">
              <a:schemeClr val="tx1"/>
            </a:fontRef>
          </p:style>
        </p:cxnSp>
        <p:sp>
          <p:nvSpPr>
            <p:cNvPr id="57" name="Oval 56"/>
            <p:cNvSpPr/>
            <p:nvPr/>
          </p:nvSpPr>
          <p:spPr>
            <a:xfrm>
              <a:off x="3031476" y="5208961"/>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 name="TextBox 40"/>
            <p:cNvSpPr txBox="1"/>
            <p:nvPr/>
          </p:nvSpPr>
          <p:spPr>
            <a:xfrm>
              <a:off x="241947" y="4860880"/>
              <a:ext cx="1011347"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Input</a:t>
              </a:r>
              <a:endParaRPr lang="en-GB" sz="2000" dirty="0">
                <a:latin typeface="Arial" panose="020B0604020202020204" pitchFamily="34" charset="0"/>
                <a:cs typeface="Arial" panose="020B0604020202020204" pitchFamily="34" charset="0"/>
              </a:endParaRPr>
            </a:p>
          </p:txBody>
        </p:sp>
      </p:grpSp>
      <p:grpSp>
        <p:nvGrpSpPr>
          <p:cNvPr id="17" name="Group 16"/>
          <p:cNvGrpSpPr/>
          <p:nvPr/>
        </p:nvGrpSpPr>
        <p:grpSpPr>
          <a:xfrm>
            <a:off x="2022115" y="4164341"/>
            <a:ext cx="5156894" cy="664126"/>
            <a:chOff x="1526264" y="3611898"/>
            <a:chExt cx="5156894" cy="664126"/>
          </a:xfrm>
        </p:grpSpPr>
        <p:sp>
          <p:nvSpPr>
            <p:cNvPr id="24" name="TextBox 23"/>
            <p:cNvSpPr txBox="1"/>
            <p:nvPr/>
          </p:nvSpPr>
          <p:spPr>
            <a:xfrm>
              <a:off x="5671811" y="3611898"/>
              <a:ext cx="1011347"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Output</a:t>
              </a:r>
            </a:p>
          </p:txBody>
        </p:sp>
        <p:grpSp>
          <p:nvGrpSpPr>
            <p:cNvPr id="14" name="Group 13"/>
            <p:cNvGrpSpPr/>
            <p:nvPr/>
          </p:nvGrpSpPr>
          <p:grpSpPr>
            <a:xfrm>
              <a:off x="2444750" y="3611942"/>
              <a:ext cx="3262742" cy="664082"/>
              <a:chOff x="2444750" y="3611942"/>
              <a:chExt cx="3262742" cy="664082"/>
            </a:xfrm>
          </p:grpSpPr>
          <p:sp>
            <p:nvSpPr>
              <p:cNvPr id="22" name="TextBox 21"/>
              <p:cNvSpPr txBox="1"/>
              <p:nvPr/>
            </p:nvSpPr>
            <p:spPr>
              <a:xfrm>
                <a:off x="3219169" y="3875914"/>
                <a:ext cx="251660"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A</a:t>
                </a:r>
              </a:p>
            </p:txBody>
          </p:sp>
          <p:sp>
            <p:nvSpPr>
              <p:cNvPr id="23" name="TextBox 22"/>
              <p:cNvSpPr txBox="1"/>
              <p:nvPr/>
            </p:nvSpPr>
            <p:spPr>
              <a:xfrm>
                <a:off x="4825996" y="3875914"/>
                <a:ext cx="251660"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B</a:t>
                </a:r>
              </a:p>
            </p:txBody>
          </p:sp>
          <p:grpSp>
            <p:nvGrpSpPr>
              <p:cNvPr id="7" name="Group 6"/>
              <p:cNvGrpSpPr/>
              <p:nvPr/>
            </p:nvGrpSpPr>
            <p:grpSpPr>
              <a:xfrm>
                <a:off x="2444750" y="3611942"/>
                <a:ext cx="3262742" cy="279573"/>
                <a:chOff x="2444750" y="3611942"/>
                <a:chExt cx="3262742" cy="279573"/>
              </a:xfrm>
              <a:effectLst/>
            </p:grpSpPr>
            <p:grpSp>
              <p:nvGrpSpPr>
                <p:cNvPr id="21" name="Group 20"/>
                <p:cNvGrpSpPr/>
                <p:nvPr/>
              </p:nvGrpSpPr>
              <p:grpSpPr>
                <a:xfrm>
                  <a:off x="3076762" y="3611942"/>
                  <a:ext cx="2096352" cy="279573"/>
                  <a:chOff x="2225862" y="3558440"/>
                  <a:chExt cx="2096352" cy="279573"/>
                </a:xfrm>
              </p:grpSpPr>
              <p:sp>
                <p:nvSpPr>
                  <p:cNvPr id="8" name="Oval 7"/>
                  <p:cNvSpPr/>
                  <p:nvPr/>
                </p:nvSpPr>
                <p:spPr>
                  <a:xfrm>
                    <a:off x="2225862" y="3685614"/>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1" name="Oval 10"/>
                  <p:cNvSpPr/>
                  <p:nvPr/>
                </p:nvSpPr>
                <p:spPr>
                  <a:xfrm>
                    <a:off x="2601652" y="3685614"/>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2" name="Oval 11"/>
                  <p:cNvSpPr/>
                  <p:nvPr/>
                </p:nvSpPr>
                <p:spPr>
                  <a:xfrm>
                    <a:off x="3836619" y="369233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3" name="Oval 12"/>
                  <p:cNvSpPr/>
                  <p:nvPr/>
                </p:nvSpPr>
                <p:spPr>
                  <a:xfrm>
                    <a:off x="4188412" y="369233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16" name="Straight Connector 15"/>
                  <p:cNvCxnSpPr/>
                  <p:nvPr/>
                </p:nvCxnSpPr>
                <p:spPr>
                  <a:xfrm flipV="1">
                    <a:off x="2289362" y="3558440"/>
                    <a:ext cx="330567" cy="200012"/>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3896189" y="3558440"/>
                    <a:ext cx="330567" cy="200012"/>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37" name="Straight Connector 36"/>
                <p:cNvCxnSpPr/>
                <p:nvPr/>
              </p:nvCxnSpPr>
              <p:spPr>
                <a:xfrm>
                  <a:off x="2444750" y="3811954"/>
                  <a:ext cx="632012"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38" name="Straight Connector 37"/>
                <p:cNvCxnSpPr>
                  <a:endCxn id="12" idx="2"/>
                </p:cNvCxnSpPr>
                <p:nvPr/>
              </p:nvCxnSpPr>
              <p:spPr>
                <a:xfrm>
                  <a:off x="3529755" y="3811954"/>
                  <a:ext cx="1157764" cy="6724"/>
                </a:xfrm>
                <a:prstGeom prst="line">
                  <a:avLst/>
                </a:prstGeom>
                <a:effectLst/>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5137226" y="3811954"/>
                  <a:ext cx="570266" cy="0"/>
                </a:xfrm>
                <a:prstGeom prst="line">
                  <a:avLst/>
                </a:prstGeom>
                <a:effectLst/>
              </p:spPr>
              <p:style>
                <a:lnRef idx="2">
                  <a:schemeClr val="dk1"/>
                </a:lnRef>
                <a:fillRef idx="0">
                  <a:schemeClr val="dk1"/>
                </a:fillRef>
                <a:effectRef idx="1">
                  <a:schemeClr val="dk1"/>
                </a:effectRef>
                <a:fontRef idx="minor">
                  <a:schemeClr val="tx1"/>
                </a:fontRef>
              </p:style>
            </p:cxnSp>
          </p:grpSp>
        </p:grpSp>
        <p:sp>
          <p:nvSpPr>
            <p:cNvPr id="42" name="TextBox 41"/>
            <p:cNvSpPr txBox="1"/>
            <p:nvPr/>
          </p:nvSpPr>
          <p:spPr>
            <a:xfrm>
              <a:off x="1526264" y="3611898"/>
              <a:ext cx="1011347" cy="400110"/>
            </a:xfrm>
            <a:prstGeom prst="rect">
              <a:avLst/>
            </a:prstGeom>
            <a:noFill/>
          </p:spPr>
          <p:txBody>
            <a:bodyPr wrap="square" rtlCol="0">
              <a:spAutoFit/>
            </a:bodyPr>
            <a:lstStyle/>
            <a:p>
              <a:pPr algn="ctr"/>
              <a:r>
                <a:rPr lang="en-GB" sz="2000">
                  <a:latin typeface="Arial" panose="020B0604020202020204" pitchFamily="34" charset="0"/>
                  <a:cs typeface="Arial" panose="020B0604020202020204" pitchFamily="34" charset="0"/>
                </a:rPr>
                <a:t>Input</a:t>
              </a:r>
              <a:endParaRPr lang="en-GB"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9836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Truth tables</a:t>
            </a:r>
            <a:endParaRPr lang="en-GB" dirty="0"/>
          </a:p>
          <a:p>
            <a:endParaRPr lang="en-GB" dirty="0"/>
          </a:p>
        </p:txBody>
      </p:sp>
      <p:sp>
        <p:nvSpPr>
          <p:cNvPr id="4" name="Text Placeholder 3"/>
          <p:cNvSpPr>
            <a:spLocks noGrp="1"/>
          </p:cNvSpPr>
          <p:nvPr>
            <p:ph type="body" sz="quarter" idx="14"/>
          </p:nvPr>
        </p:nvSpPr>
        <p:spPr>
          <a:xfrm>
            <a:off x="724279" y="1704179"/>
            <a:ext cx="8185051" cy="3453607"/>
          </a:xfrm>
        </p:spPr>
        <p:txBody>
          <a:bodyPr/>
          <a:lstStyle/>
          <a:p>
            <a:r>
              <a:rPr lang="en-GB" dirty="0"/>
              <a:t>A </a:t>
            </a:r>
            <a:r>
              <a:rPr lang="en-GB" b="1" dirty="0">
                <a:solidFill>
                  <a:srgbClr val="70D90B"/>
                </a:solidFill>
              </a:rPr>
              <a:t>truth table </a:t>
            </a:r>
            <a:r>
              <a:rPr lang="en-GB" dirty="0"/>
              <a:t>shows the output from all possible combinations of inputs from a Boolean function</a:t>
            </a:r>
          </a:p>
          <a:p>
            <a:r>
              <a:rPr lang="en-GB" dirty="0"/>
              <a:t>If there are two inputs A and B, there are four possible combinations of TRUE and FALSE</a:t>
            </a:r>
          </a:p>
          <a:p>
            <a:pPr lvl="1"/>
            <a:r>
              <a:rPr lang="en-GB" dirty="0"/>
              <a:t>The truth table representing the AND function is shown below</a:t>
            </a:r>
          </a:p>
          <a:p>
            <a:pPr lvl="1"/>
            <a:endParaRPr lang="en-GB" dirty="0"/>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547126317"/>
              </p:ext>
            </p:extLst>
          </p:nvPr>
        </p:nvGraphicFramePr>
        <p:xfrm>
          <a:off x="3009496" y="4233226"/>
          <a:ext cx="3146460" cy="1849120"/>
        </p:xfrm>
        <a:graphic>
          <a:graphicData uri="http://schemas.openxmlformats.org/drawingml/2006/table">
            <a:tbl>
              <a:tblPr firstRow="1" bandRow="1">
                <a:tableStyleId>{5C22544A-7EE6-4342-B048-85BDC9FD1C3A}</a:tableStyleId>
              </a:tblPr>
              <a:tblGrid>
                <a:gridCol w="981484">
                  <a:extLst>
                    <a:ext uri="{9D8B030D-6E8A-4147-A177-3AD203B41FA5}">
                      <a16:colId xmlns:a16="http://schemas.microsoft.com/office/drawing/2014/main" val="20000"/>
                    </a:ext>
                  </a:extLst>
                </a:gridCol>
                <a:gridCol w="995082">
                  <a:extLst>
                    <a:ext uri="{9D8B030D-6E8A-4147-A177-3AD203B41FA5}">
                      <a16:colId xmlns:a16="http://schemas.microsoft.com/office/drawing/2014/main" val="20001"/>
                    </a:ext>
                  </a:extLst>
                </a:gridCol>
                <a:gridCol w="1169894">
                  <a:extLst>
                    <a:ext uri="{9D8B030D-6E8A-4147-A177-3AD203B41FA5}">
                      <a16:colId xmlns:a16="http://schemas.microsoft.com/office/drawing/2014/main" val="20002"/>
                    </a:ext>
                  </a:extLst>
                </a:gridCol>
              </a:tblGrid>
              <a:tr h="355541">
                <a:tc>
                  <a:txBody>
                    <a:bodyPr/>
                    <a:lstStyle/>
                    <a:p>
                      <a:pPr algn="ctr"/>
                      <a:r>
                        <a:rPr lang="en-GB" dirty="0">
                          <a:solidFill>
                            <a:schemeClr val="bg1"/>
                          </a:solidFill>
                          <a:latin typeface="Arial" panose="020B0604020202020204" pitchFamily="34" charset="0"/>
                          <a:cs typeface="Arial" panose="020B0604020202020204" pitchFamily="34" charset="0"/>
                        </a:rPr>
                        <a:t>Input 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dirty="0">
                          <a:solidFill>
                            <a:schemeClr val="bg1"/>
                          </a:solidFill>
                          <a:latin typeface="Arial" panose="020B0604020202020204" pitchFamily="34" charset="0"/>
                          <a:cs typeface="Arial" panose="020B0604020202020204" pitchFamily="34" charset="0"/>
                        </a:rPr>
                        <a:t>Input 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D9AA"/>
                    </a:solidFill>
                  </a:tcPr>
                </a:tc>
                <a:tc>
                  <a:txBody>
                    <a:bodyPr/>
                    <a:lstStyle/>
                    <a:p>
                      <a:pPr algn="ctr"/>
                      <a:r>
                        <a:rPr lang="en-GB" dirty="0">
                          <a:solidFill>
                            <a:schemeClr val="bg1"/>
                          </a:solidFill>
                          <a:latin typeface="Arial" panose="020B0604020202020204" pitchFamily="34" charset="0"/>
                          <a:cs typeface="Arial" panose="020B0604020202020204" pitchFamily="34" charset="0"/>
                        </a:rPr>
                        <a:t>Output 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D90B"/>
                    </a:solidFill>
                  </a:tcPr>
                </a:tc>
                <a:extLst>
                  <a:ext uri="{0D108BD9-81ED-4DB2-BD59-A6C34878D82A}">
                    <a16:rowId xmlns:a16="http://schemas.microsoft.com/office/drawing/2014/main" val="10000"/>
                  </a:ext>
                </a:extLst>
              </a:tr>
              <a:tr h="370840">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dirty="0">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FALSE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dirty="0">
                          <a:latin typeface="Arial" panose="020B0604020202020204" pitchFamily="34" charset="0"/>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latin typeface="Arial" panose="020B0604020202020204" pitchFamily="34" charset="0"/>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D90B"/>
                      </a:solidFill>
                      <a:prstDash val="solid"/>
                      <a:round/>
                      <a:headEnd type="none" w="med" len="med"/>
                      <a:tailEnd type="none" w="med" len="med"/>
                    </a:lnT>
                    <a:lnB w="12700" cap="flat" cmpd="sng" algn="ctr">
                      <a:solidFill>
                        <a:srgbClr val="70D9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87072241"/>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IGCSE Unit 3 Hardware</Template>
  <TotalTime>1825</TotalTime>
  <Words>1381</Words>
  <Application>Microsoft Office PowerPoint</Application>
  <PresentationFormat>On-screen Show (4:3)</PresentationFormat>
  <Paragraphs>507</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Museo 500</vt:lpstr>
      <vt:lpstr>Museo 100</vt:lpstr>
      <vt:lpstr>Museo 700</vt:lpstr>
      <vt:lpstr>Calibri</vt:lpstr>
      <vt:lpstr>Museo900-Regular</vt:lpstr>
      <vt:lpstr>Museo 900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Archway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CA. Sargent</dc:creator>
  <cp:lastModifiedBy>Robert Heathcote</cp:lastModifiedBy>
  <cp:revision>117</cp:revision>
  <dcterms:created xsi:type="dcterms:W3CDTF">2015-04-23T06:51:47Z</dcterms:created>
  <dcterms:modified xsi:type="dcterms:W3CDTF">2016-08-26T10:12:20Z</dcterms:modified>
</cp:coreProperties>
</file>