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2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0" r:id="rId14"/>
    <p:sldId id="281" r:id="rId15"/>
    <p:sldId id="268" r:id="rId16"/>
    <p:sldId id="278" r:id="rId17"/>
    <p:sldId id="277" r:id="rId18"/>
    <p:sldId id="279" r:id="rId19"/>
    <p:sldId id="269" r:id="rId20"/>
    <p:sldId id="270" r:id="rId21"/>
    <p:sldId id="271" r:id="rId22"/>
    <p:sldId id="272" r:id="rId23"/>
    <p:sldId id="273" r:id="rId24"/>
    <p:sldId id="274" r:id="rId25"/>
    <p:sldId id="275" r:id="rId26"/>
    <p:sldId id="276" r:id="rId27"/>
  </p:sldIdLst>
  <p:sldSz cx="9144000" cy="6858000" type="screen4x3"/>
  <p:notesSz cx="6858000" cy="9144000"/>
  <p:embeddedFontLst>
    <p:embeddedFont>
      <p:font typeface="Museo900-Regular" panose="02000000000000000000" pitchFamily="2" charset="0"/>
      <p:bold r:id="rId29"/>
    </p:embeddedFont>
    <p:embeddedFont>
      <p:font typeface="Museo300-Regular" panose="02000000000000000000" pitchFamily="2" charset="0"/>
      <p:regular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guide id="6" orient="horz" pos="12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6078"/>
    <a:srgbClr val="F2F2F2"/>
    <a:srgbClr val="C0F9EC"/>
    <a:srgbClr val="F0D7DE"/>
    <a:srgbClr val="CC360A"/>
    <a:srgbClr val="E6FF83"/>
    <a:srgbClr val="00682B"/>
    <a:srgbClr val="D90B8C"/>
    <a:srgbClr val="F9D3E1"/>
    <a:srgbClr val="D90B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94660"/>
  </p:normalViewPr>
  <p:slideViewPr>
    <p:cSldViewPr snapToGrid="0" snapToObjects="1" showGuides="1">
      <p:cViewPr varScale="1">
        <p:scale>
          <a:sx n="150" d="100"/>
          <a:sy n="150" d="100"/>
        </p:scale>
        <p:origin x="1986" y="126"/>
      </p:cViewPr>
      <p:guideLst>
        <p:guide orient="horz" pos="1245"/>
        <p:guide orient="horz" pos="3232"/>
        <p:guide orient="horz" pos="1912"/>
        <p:guide pos="5380"/>
        <p:guide pos="2959"/>
        <p:guide orient="horz" pos="1211"/>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13/10/2017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Unit 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6" name="Text Placeholder 19"/>
          <p:cNvSpPr>
            <a:spLocks noGrp="1"/>
          </p:cNvSpPr>
          <p:nvPr>
            <p:ph type="body" sz="quarter" idx="11"/>
          </p:nvPr>
        </p:nvSpPr>
        <p:spPr>
          <a:xfrm>
            <a:off x="1803400" y="1798632"/>
            <a:ext cx="5765800" cy="2201863"/>
          </a:xfrm>
          <a:prstGeom prst="rect">
            <a:avLst/>
          </a:prstGeom>
        </p:spPr>
        <p:txBody>
          <a:bodyPr vert="horz" lIns="0"/>
          <a:lstStyle>
            <a:lvl1pPr marL="0" indent="0">
              <a:lnSpc>
                <a:spcPts val="4000"/>
              </a:lnSpc>
              <a:spcBef>
                <a:spcPts val="0"/>
              </a:spcBef>
              <a:spcAft>
                <a:spcPts val="1000"/>
              </a:spcAft>
              <a:buNone/>
              <a:defRPr sz="4000" b="0" i="0" kern="0" spc="-60">
                <a:solidFill>
                  <a:schemeClr val="bg1"/>
                </a:solidFill>
                <a:latin typeface="Museo900-Regular"/>
                <a:cs typeface="Museo900-Regular"/>
              </a:defRPr>
            </a:lvl1pPr>
            <a:lvl2pPr marL="0" indent="0">
              <a:lnSpc>
                <a:spcPts val="2000"/>
              </a:lnSpc>
              <a:spcBef>
                <a:spcPts val="500"/>
              </a:spcBef>
              <a:buNone/>
              <a:defRPr sz="2500" b="0" i="0">
                <a:solidFill>
                  <a:schemeClr val="bg1"/>
                </a:solidFill>
                <a:latin typeface="Museo300-Regular"/>
                <a:cs typeface="Museo300-Regular"/>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9" name="Picture 8" descr="Arrow Unit 7.ai"/>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306800" y="4248000"/>
            <a:ext cx="685800" cy="6858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F6078"/>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30977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60018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C0F9EC"/>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8" name="Picture 17" descr="Unit 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F6078"/>
                </a:solidFill>
                <a:latin typeface="Arial"/>
                <a:cs typeface="Arial"/>
              </a:defRPr>
            </a:lvl2pPr>
            <a:lvl3pPr marL="723900" indent="-279400">
              <a:lnSpc>
                <a:spcPct val="100000"/>
              </a:lnSpc>
              <a:buFont typeface="Arial"/>
              <a:buChar char="•"/>
              <a:defRPr lang="en-US" sz="2000" kern="1200" baseline="0" dirty="0" smtClean="0">
                <a:solidFill>
                  <a:srgbClr val="C0F9EC"/>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Understanding binary</a:t>
            </a:r>
          </a:p>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Understanding computers</a:t>
            </a:r>
          </a:p>
        </p:txBody>
      </p:sp>
      <p:pic>
        <p:nvPicPr>
          <p:cNvPr id="5" name="Picture 4" descr="Logo Unit 7.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9" name="Picture 18" descr="Unit 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F6078"/>
                </a:solidFill>
                <a:latin typeface="Arial"/>
                <a:cs typeface="Arial"/>
              </a:defRPr>
            </a:lvl2pPr>
            <a:lvl3pPr marL="723900" indent="-279400">
              <a:lnSpc>
                <a:spcPct val="100000"/>
              </a:lnSpc>
              <a:buFont typeface="Arial"/>
              <a:buChar char="•"/>
              <a:defRPr lang="en-US" sz="2000" kern="1200" baseline="0" dirty="0" smtClean="0">
                <a:solidFill>
                  <a:srgbClr val="C0F9EC"/>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24" name="Picture 23" descr="Logo Unit 7.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Understanding binary</a:t>
            </a:r>
          </a:p>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Understanding computers</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9" name="Picture 18" descr="Unit 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20" name="Picture 19"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2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F6078"/>
                </a:solidFill>
                <a:latin typeface="Arial"/>
                <a:cs typeface="Arial"/>
              </a:defRPr>
            </a:lvl2pPr>
            <a:lvl3pPr marL="723900" indent="-279400">
              <a:lnSpc>
                <a:spcPct val="100000"/>
              </a:lnSpc>
              <a:buFont typeface="Arial"/>
              <a:buChar char="•"/>
              <a:defRPr lang="en-US" sz="2000" kern="1200" baseline="0" dirty="0" smtClean="0">
                <a:solidFill>
                  <a:srgbClr val="C0F9EC"/>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Understanding binary</a:t>
            </a:r>
          </a:p>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Understanding computers</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8" name="Picture 17" descr="Unit 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0"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F6078"/>
                </a:solidFill>
                <a:latin typeface="Arial"/>
                <a:cs typeface="Arial"/>
              </a:defRPr>
            </a:lvl2pPr>
            <a:lvl3pPr marL="723900" indent="-279400">
              <a:lnSpc>
                <a:spcPct val="100000"/>
              </a:lnSpc>
              <a:buFont typeface="Arial"/>
              <a:buChar char="•"/>
              <a:defRPr lang="en-US" sz="2000" kern="1200" baseline="0" dirty="0" smtClean="0">
                <a:solidFill>
                  <a:srgbClr val="C0F9EC"/>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6" name="TextBox 5"/>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Understanding binary</a:t>
            </a:r>
          </a:p>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Understanding computers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19" name="Picture 18" descr="Unit 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24" name="Picture 23" descr="Logo Unit 7.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Understanding binary</a:t>
            </a:r>
          </a:p>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Understanding computers</a:t>
            </a:r>
          </a:p>
        </p:txBody>
      </p:sp>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641155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4" r:id="rId3"/>
    <p:sldLayoutId id="2147483652" r:id="rId4"/>
    <p:sldLayoutId id="2147483653" r:id="rId5"/>
    <p:sldLayoutId id="2147483655" r:id="rId6"/>
    <p:sldLayoutId id="2147483656" r:id="rId7"/>
    <p:sldLayoutId id="214748366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Understanding binary</a:t>
            </a:r>
          </a:p>
          <a:p>
            <a:pPr lvl="1"/>
            <a:r>
              <a:rPr lang="en-US" dirty="0"/>
              <a:t>Understanding computers</a:t>
            </a:r>
          </a:p>
          <a:p>
            <a:pPr lvl="1">
              <a:spcBef>
                <a:spcPts val="2400"/>
              </a:spcBef>
            </a:pPr>
            <a:r>
              <a:rPr lang="en-GB" dirty="0">
                <a:solidFill>
                  <a:srgbClr val="B9E6D7"/>
                </a:solidFill>
              </a:rPr>
              <a:t>3</a:t>
            </a:r>
            <a:r>
              <a:rPr lang="en-US" baseline="30000" dirty="0" err="1">
                <a:solidFill>
                  <a:srgbClr val="B9E6D7"/>
                </a:solidFill>
              </a:rPr>
              <a:t>rd</a:t>
            </a:r>
            <a:r>
              <a:rPr lang="en-US">
                <a:solidFill>
                  <a:srgbClr val="B9E6D7"/>
                </a:solidFill>
              </a:rPr>
              <a:t> Edition</a:t>
            </a:r>
            <a:endParaRPr lang="en-US" dirty="0"/>
          </a:p>
        </p:txBody>
      </p:sp>
    </p:spTree>
    <p:extLst>
      <p:ext uri="{BB962C8B-B14F-4D97-AF65-F5344CB8AC3E}">
        <p14:creationId xmlns:p14="http://schemas.microsoft.com/office/powerpoint/2010/main" val="3673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How our decimal number system works</a:t>
            </a:r>
          </a:p>
        </p:txBody>
      </p:sp>
      <p:sp>
        <p:nvSpPr>
          <p:cNvPr id="3" name="Text Placeholder 2"/>
          <p:cNvSpPr>
            <a:spLocks noGrp="1"/>
          </p:cNvSpPr>
          <p:nvPr>
            <p:ph type="body" sz="quarter" idx="14"/>
          </p:nvPr>
        </p:nvSpPr>
        <p:spPr>
          <a:xfrm>
            <a:off x="724280" y="2266887"/>
            <a:ext cx="7797230" cy="3453607"/>
          </a:xfrm>
        </p:spPr>
        <p:txBody>
          <a:bodyPr/>
          <a:lstStyle/>
          <a:p>
            <a:endParaRPr lang="en-GB" dirty="0"/>
          </a:p>
          <a:p>
            <a:endParaRPr lang="en-GB" dirty="0"/>
          </a:p>
          <a:p>
            <a:endParaRPr lang="en-GB" dirty="0"/>
          </a:p>
          <a:p>
            <a:r>
              <a:rPr lang="en-GB" dirty="0"/>
              <a:t>The number 583 represents five 100s + eight 10s + three 1s. </a:t>
            </a:r>
            <a:r>
              <a:rPr lang="en-GB" b="1" dirty="0"/>
              <a:t>500</a:t>
            </a:r>
            <a:r>
              <a:rPr lang="en-GB" dirty="0"/>
              <a:t> + </a:t>
            </a:r>
            <a:r>
              <a:rPr lang="en-GB" b="1" dirty="0"/>
              <a:t>80</a:t>
            </a:r>
            <a:r>
              <a:rPr lang="en-GB" dirty="0"/>
              <a:t> + </a:t>
            </a:r>
            <a:r>
              <a:rPr lang="en-GB" b="1" dirty="0"/>
              <a:t>3</a:t>
            </a:r>
            <a:endParaRPr lang="en-GB" dirty="0"/>
          </a:p>
          <a:p>
            <a:r>
              <a:rPr lang="en-GB" dirty="0"/>
              <a:t>As we move from right to left, each digit is worth ten times the previous one</a:t>
            </a:r>
          </a:p>
          <a:p>
            <a:endParaRPr lang="en-GB" dirty="0"/>
          </a:p>
        </p:txBody>
      </p:sp>
      <p:grpSp>
        <p:nvGrpSpPr>
          <p:cNvPr id="4" name="Group 3"/>
          <p:cNvGrpSpPr/>
          <p:nvPr/>
        </p:nvGrpSpPr>
        <p:grpSpPr>
          <a:xfrm>
            <a:off x="2617197" y="1969955"/>
            <a:ext cx="3183876" cy="1870784"/>
            <a:chOff x="4768745" y="3310734"/>
            <a:chExt cx="2976548" cy="1748961"/>
          </a:xfrm>
        </p:grpSpPr>
        <p:sp>
          <p:nvSpPr>
            <p:cNvPr id="5" name="Rectangle 4"/>
            <p:cNvSpPr/>
            <p:nvPr/>
          </p:nvSpPr>
          <p:spPr>
            <a:xfrm>
              <a:off x="6111425" y="3310734"/>
              <a:ext cx="972905" cy="949524"/>
            </a:xfrm>
            <a:prstGeom prst="rect">
              <a:avLst/>
            </a:prstGeom>
          </p:spPr>
          <p:txBody>
            <a:bodyPr wrap="none">
              <a:spAutoFit/>
            </a:bodyPr>
            <a:lstStyle/>
            <a:p>
              <a:pPr lvl="0" algn="ctr"/>
              <a:r>
                <a:rPr lang="en-GB" sz="6000" b="1" dirty="0">
                  <a:solidFill>
                    <a:srgbClr val="0F6078"/>
                  </a:solidFill>
                  <a:latin typeface="Arial" panose="020B0604020202020204" pitchFamily="34" charset="0"/>
                  <a:cs typeface="Arial" panose="020B0604020202020204" pitchFamily="34" charset="0"/>
                </a:rPr>
                <a:t>10</a:t>
              </a:r>
            </a:p>
          </p:txBody>
        </p:sp>
        <p:sp>
          <p:nvSpPr>
            <p:cNvPr id="6" name="Rectangle 5"/>
            <p:cNvSpPr/>
            <p:nvPr/>
          </p:nvSpPr>
          <p:spPr>
            <a:xfrm>
              <a:off x="7172519" y="3310734"/>
              <a:ext cx="572772" cy="949524"/>
            </a:xfrm>
            <a:prstGeom prst="rect">
              <a:avLst/>
            </a:prstGeom>
          </p:spPr>
          <p:txBody>
            <a:bodyPr wrap="none">
              <a:spAutoFit/>
            </a:bodyPr>
            <a:lstStyle/>
            <a:p>
              <a:pPr lvl="0" algn="ctr"/>
              <a:r>
                <a:rPr lang="en-GB" sz="6000" b="1" dirty="0">
                  <a:solidFill>
                    <a:srgbClr val="0F6078"/>
                  </a:solidFill>
                  <a:latin typeface="Arial" panose="020B0604020202020204" pitchFamily="34" charset="0"/>
                  <a:cs typeface="Arial" panose="020B0604020202020204" pitchFamily="34" charset="0"/>
                </a:rPr>
                <a:t>1</a:t>
              </a:r>
            </a:p>
          </p:txBody>
        </p:sp>
        <p:sp>
          <p:nvSpPr>
            <p:cNvPr id="7" name="Rectangle 6"/>
            <p:cNvSpPr/>
            <p:nvPr/>
          </p:nvSpPr>
          <p:spPr>
            <a:xfrm>
              <a:off x="6311492" y="4110171"/>
              <a:ext cx="572772" cy="949524"/>
            </a:xfrm>
            <a:prstGeom prst="rect">
              <a:avLst/>
            </a:prstGeom>
          </p:spPr>
          <p:txBody>
            <a:bodyPr wrap="none">
              <a:spAutoFit/>
            </a:bodyPr>
            <a:lstStyle/>
            <a:p>
              <a:pPr lvl="0" algn="ctr"/>
              <a:r>
                <a:rPr lang="en-GB" sz="6000" dirty="0">
                  <a:solidFill>
                    <a:prstClr val="black"/>
                  </a:solidFill>
                  <a:latin typeface="Arial" panose="020B0604020202020204" pitchFamily="34" charset="0"/>
                  <a:cs typeface="Arial" panose="020B0604020202020204" pitchFamily="34" charset="0"/>
                </a:rPr>
                <a:t>8</a:t>
              </a:r>
            </a:p>
          </p:txBody>
        </p:sp>
        <p:sp>
          <p:nvSpPr>
            <p:cNvPr id="8" name="Rectangle 7"/>
            <p:cNvSpPr/>
            <p:nvPr/>
          </p:nvSpPr>
          <p:spPr>
            <a:xfrm>
              <a:off x="7172521" y="4110171"/>
              <a:ext cx="572772" cy="949524"/>
            </a:xfrm>
            <a:prstGeom prst="rect">
              <a:avLst/>
            </a:prstGeom>
          </p:spPr>
          <p:txBody>
            <a:bodyPr wrap="none">
              <a:spAutoFit/>
            </a:bodyPr>
            <a:lstStyle/>
            <a:p>
              <a:pPr lvl="0" algn="ctr"/>
              <a:r>
                <a:rPr lang="en-GB" sz="6000" dirty="0">
                  <a:solidFill>
                    <a:prstClr val="black"/>
                  </a:solidFill>
                  <a:latin typeface="Arial" panose="020B0604020202020204" pitchFamily="34" charset="0"/>
                  <a:cs typeface="Arial" panose="020B0604020202020204" pitchFamily="34" charset="0"/>
                </a:rPr>
                <a:t>3</a:t>
              </a:r>
            </a:p>
          </p:txBody>
        </p:sp>
        <p:sp>
          <p:nvSpPr>
            <p:cNvPr id="9" name="Rectangle 8"/>
            <p:cNvSpPr/>
            <p:nvPr/>
          </p:nvSpPr>
          <p:spPr>
            <a:xfrm>
              <a:off x="4768745" y="3310734"/>
              <a:ext cx="1373035" cy="949524"/>
            </a:xfrm>
            <a:prstGeom prst="rect">
              <a:avLst/>
            </a:prstGeom>
          </p:spPr>
          <p:txBody>
            <a:bodyPr wrap="none">
              <a:spAutoFit/>
            </a:bodyPr>
            <a:lstStyle/>
            <a:p>
              <a:pPr lvl="0" algn="ctr"/>
              <a:r>
                <a:rPr lang="en-GB" sz="6000" b="1" dirty="0">
                  <a:solidFill>
                    <a:srgbClr val="0F6078"/>
                  </a:solidFill>
                  <a:latin typeface="Arial" panose="020B0604020202020204" pitchFamily="34" charset="0"/>
                  <a:cs typeface="Arial" panose="020B0604020202020204" pitchFamily="34" charset="0"/>
                </a:rPr>
                <a:t>100</a:t>
              </a:r>
            </a:p>
          </p:txBody>
        </p:sp>
        <p:sp>
          <p:nvSpPr>
            <p:cNvPr id="10" name="Rectangle 9"/>
            <p:cNvSpPr/>
            <p:nvPr/>
          </p:nvSpPr>
          <p:spPr>
            <a:xfrm>
              <a:off x="5168874" y="4110171"/>
              <a:ext cx="572772" cy="949524"/>
            </a:xfrm>
            <a:prstGeom prst="rect">
              <a:avLst/>
            </a:prstGeom>
          </p:spPr>
          <p:txBody>
            <a:bodyPr wrap="none">
              <a:spAutoFit/>
            </a:bodyPr>
            <a:lstStyle/>
            <a:p>
              <a:pPr lvl="0" algn="ctr"/>
              <a:r>
                <a:rPr lang="en-GB" sz="6000" dirty="0">
                  <a:solidFill>
                    <a:prstClr val="black"/>
                  </a:solidFill>
                  <a:latin typeface="Arial" panose="020B0604020202020204" pitchFamily="34" charset="0"/>
                  <a:cs typeface="Arial" panose="020B0604020202020204" pitchFamily="34" charset="0"/>
                </a:rPr>
                <a:t>5</a:t>
              </a:r>
            </a:p>
          </p:txBody>
        </p:sp>
      </p:grpSp>
    </p:spTree>
    <p:extLst>
      <p:ext uri="{BB962C8B-B14F-4D97-AF65-F5344CB8AC3E}">
        <p14:creationId xmlns:p14="http://schemas.microsoft.com/office/powerpoint/2010/main" val="1633956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Binary system</a:t>
            </a:r>
          </a:p>
        </p:txBody>
      </p:sp>
      <p:sp>
        <p:nvSpPr>
          <p:cNvPr id="3" name="Text Placeholder 2"/>
          <p:cNvSpPr>
            <a:spLocks noGrp="1"/>
          </p:cNvSpPr>
          <p:nvPr>
            <p:ph type="body" sz="quarter" idx="14"/>
          </p:nvPr>
        </p:nvSpPr>
        <p:spPr/>
        <p:txBody>
          <a:bodyPr/>
          <a:lstStyle/>
          <a:p>
            <a:endParaRPr lang="en-GB" dirty="0"/>
          </a:p>
          <a:p>
            <a:endParaRPr lang="en-GB" dirty="0"/>
          </a:p>
          <a:p>
            <a:endParaRPr lang="en-GB" dirty="0"/>
          </a:p>
          <a:p>
            <a:endParaRPr lang="en-GB" dirty="0"/>
          </a:p>
          <a:p>
            <a:r>
              <a:rPr lang="en-GB" dirty="0"/>
              <a:t>In Binary, there are only two digits, 0 and 1 </a:t>
            </a:r>
          </a:p>
          <a:p>
            <a:r>
              <a:rPr lang="en-GB" dirty="0"/>
              <a:t>As we move from right to left, each digit is worth twice as much as the previous one</a:t>
            </a:r>
          </a:p>
          <a:p>
            <a:r>
              <a:rPr lang="en-GB" dirty="0"/>
              <a:t>What decimal number does the binary number above translate into?</a:t>
            </a:r>
          </a:p>
        </p:txBody>
      </p:sp>
      <p:grpSp>
        <p:nvGrpSpPr>
          <p:cNvPr id="4" name="Group 3"/>
          <p:cNvGrpSpPr/>
          <p:nvPr/>
        </p:nvGrpSpPr>
        <p:grpSpPr>
          <a:xfrm>
            <a:off x="3296970" y="1923775"/>
            <a:ext cx="2504103" cy="1870784"/>
            <a:chOff x="5404253" y="3310734"/>
            <a:chExt cx="2341040" cy="1748961"/>
          </a:xfrm>
        </p:grpSpPr>
        <p:sp>
          <p:nvSpPr>
            <p:cNvPr id="5" name="Rectangle 4"/>
            <p:cNvSpPr/>
            <p:nvPr/>
          </p:nvSpPr>
          <p:spPr>
            <a:xfrm>
              <a:off x="6311493" y="3310734"/>
              <a:ext cx="572771" cy="949524"/>
            </a:xfrm>
            <a:prstGeom prst="rect">
              <a:avLst/>
            </a:prstGeom>
          </p:spPr>
          <p:txBody>
            <a:bodyPr wrap="none">
              <a:spAutoFit/>
            </a:bodyPr>
            <a:lstStyle/>
            <a:p>
              <a:pPr lvl="0" algn="ctr"/>
              <a:r>
                <a:rPr lang="en-GB" sz="6000" b="1" dirty="0">
                  <a:solidFill>
                    <a:srgbClr val="0F6078"/>
                  </a:solidFill>
                  <a:latin typeface="Arial" panose="020B0604020202020204" pitchFamily="34" charset="0"/>
                  <a:cs typeface="Arial" panose="020B0604020202020204" pitchFamily="34" charset="0"/>
                </a:rPr>
                <a:t>2</a:t>
              </a:r>
            </a:p>
          </p:txBody>
        </p:sp>
        <p:sp>
          <p:nvSpPr>
            <p:cNvPr id="6" name="Rectangle 5"/>
            <p:cNvSpPr/>
            <p:nvPr/>
          </p:nvSpPr>
          <p:spPr>
            <a:xfrm>
              <a:off x="7172521" y="3310734"/>
              <a:ext cx="572771" cy="949524"/>
            </a:xfrm>
            <a:prstGeom prst="rect">
              <a:avLst/>
            </a:prstGeom>
          </p:spPr>
          <p:txBody>
            <a:bodyPr wrap="none">
              <a:spAutoFit/>
            </a:bodyPr>
            <a:lstStyle/>
            <a:p>
              <a:pPr lvl="0" algn="ctr"/>
              <a:r>
                <a:rPr lang="en-GB" sz="6000" b="1" dirty="0">
                  <a:solidFill>
                    <a:srgbClr val="0F6078"/>
                  </a:solidFill>
                  <a:latin typeface="Arial" panose="020B0604020202020204" pitchFamily="34" charset="0"/>
                  <a:cs typeface="Arial" panose="020B0604020202020204" pitchFamily="34" charset="0"/>
                </a:rPr>
                <a:t>1</a:t>
              </a:r>
            </a:p>
          </p:txBody>
        </p:sp>
        <p:sp>
          <p:nvSpPr>
            <p:cNvPr id="7" name="Rectangle 6"/>
            <p:cNvSpPr/>
            <p:nvPr/>
          </p:nvSpPr>
          <p:spPr>
            <a:xfrm>
              <a:off x="6311492" y="4110171"/>
              <a:ext cx="572771" cy="949524"/>
            </a:xfrm>
            <a:prstGeom prst="rect">
              <a:avLst/>
            </a:prstGeom>
          </p:spPr>
          <p:txBody>
            <a:bodyPr wrap="none">
              <a:spAutoFit/>
            </a:bodyPr>
            <a:lstStyle/>
            <a:p>
              <a:pPr lvl="0" algn="ctr"/>
              <a:r>
                <a:rPr lang="en-GB" sz="6000" dirty="0">
                  <a:solidFill>
                    <a:prstClr val="black"/>
                  </a:solidFill>
                  <a:latin typeface="Arial" panose="020B0604020202020204" pitchFamily="34" charset="0"/>
                  <a:cs typeface="Arial" panose="020B0604020202020204" pitchFamily="34" charset="0"/>
                </a:rPr>
                <a:t>0</a:t>
              </a:r>
            </a:p>
          </p:txBody>
        </p:sp>
        <p:sp>
          <p:nvSpPr>
            <p:cNvPr id="8" name="Rectangle 7"/>
            <p:cNvSpPr/>
            <p:nvPr/>
          </p:nvSpPr>
          <p:spPr>
            <a:xfrm>
              <a:off x="7172522" y="4110171"/>
              <a:ext cx="572771" cy="949524"/>
            </a:xfrm>
            <a:prstGeom prst="rect">
              <a:avLst/>
            </a:prstGeom>
          </p:spPr>
          <p:txBody>
            <a:bodyPr wrap="none">
              <a:spAutoFit/>
            </a:bodyPr>
            <a:lstStyle/>
            <a:p>
              <a:pPr lvl="0" algn="ctr"/>
              <a:r>
                <a:rPr lang="en-GB" sz="6000" dirty="0">
                  <a:solidFill>
                    <a:prstClr val="black"/>
                  </a:solidFill>
                  <a:latin typeface="Arial" panose="020B0604020202020204" pitchFamily="34" charset="0"/>
                  <a:cs typeface="Arial" panose="020B0604020202020204" pitchFamily="34" charset="0"/>
                </a:rPr>
                <a:t>1</a:t>
              </a:r>
            </a:p>
          </p:txBody>
        </p:sp>
        <p:sp>
          <p:nvSpPr>
            <p:cNvPr id="9" name="Rectangle 8"/>
            <p:cNvSpPr/>
            <p:nvPr/>
          </p:nvSpPr>
          <p:spPr>
            <a:xfrm>
              <a:off x="5404253" y="3310734"/>
              <a:ext cx="572771" cy="949524"/>
            </a:xfrm>
            <a:prstGeom prst="rect">
              <a:avLst/>
            </a:prstGeom>
          </p:spPr>
          <p:txBody>
            <a:bodyPr wrap="none">
              <a:spAutoFit/>
            </a:bodyPr>
            <a:lstStyle/>
            <a:p>
              <a:pPr lvl="0" algn="ctr"/>
              <a:r>
                <a:rPr lang="en-GB" sz="6000" b="1" dirty="0">
                  <a:solidFill>
                    <a:srgbClr val="0F6078"/>
                  </a:solidFill>
                  <a:latin typeface="Arial" panose="020B0604020202020204" pitchFamily="34" charset="0"/>
                  <a:cs typeface="Arial" panose="020B0604020202020204" pitchFamily="34" charset="0"/>
                </a:rPr>
                <a:t>4</a:t>
              </a:r>
            </a:p>
          </p:txBody>
        </p:sp>
        <p:sp>
          <p:nvSpPr>
            <p:cNvPr id="10" name="Rectangle 9"/>
            <p:cNvSpPr/>
            <p:nvPr/>
          </p:nvSpPr>
          <p:spPr>
            <a:xfrm>
              <a:off x="5404253" y="4110171"/>
              <a:ext cx="572771" cy="949524"/>
            </a:xfrm>
            <a:prstGeom prst="rect">
              <a:avLst/>
            </a:prstGeom>
          </p:spPr>
          <p:txBody>
            <a:bodyPr wrap="none">
              <a:spAutoFit/>
            </a:bodyPr>
            <a:lstStyle/>
            <a:p>
              <a:pPr lvl="0" algn="ctr"/>
              <a:r>
                <a:rPr lang="en-GB" sz="6000" dirty="0">
                  <a:solidFill>
                    <a:prstClr val="black"/>
                  </a:solidFill>
                  <a:latin typeface="Arial" panose="020B0604020202020204" pitchFamily="34" charset="0"/>
                  <a:cs typeface="Arial" panose="020B0604020202020204" pitchFamily="34" charset="0"/>
                </a:rPr>
                <a:t>1</a:t>
              </a:r>
            </a:p>
          </p:txBody>
        </p:sp>
      </p:grpSp>
    </p:spTree>
    <p:extLst>
      <p:ext uri="{BB962C8B-B14F-4D97-AF65-F5344CB8AC3E}">
        <p14:creationId xmlns:p14="http://schemas.microsoft.com/office/powerpoint/2010/main" val="1929037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Binary to Decimal conversion</a:t>
            </a:r>
          </a:p>
        </p:txBody>
      </p:sp>
      <p:sp>
        <p:nvSpPr>
          <p:cNvPr id="3" name="Text Placeholder 2"/>
          <p:cNvSpPr>
            <a:spLocks noGrp="1"/>
          </p:cNvSpPr>
          <p:nvPr>
            <p:ph type="body" sz="quarter" idx="14"/>
          </p:nvPr>
        </p:nvSpPr>
        <p:spPr>
          <a:xfrm>
            <a:off x="724280" y="1704179"/>
            <a:ext cx="3539989" cy="3453607"/>
          </a:xfrm>
        </p:spPr>
        <p:txBody>
          <a:bodyPr/>
          <a:lstStyle/>
          <a:p>
            <a:r>
              <a:rPr lang="en-GB" dirty="0"/>
              <a:t>Work out the Binary numbers from 0 to 10</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452138229"/>
              </p:ext>
            </p:extLst>
          </p:nvPr>
        </p:nvGraphicFramePr>
        <p:xfrm>
          <a:off x="4720802" y="1772816"/>
          <a:ext cx="3240360" cy="4475480"/>
        </p:xfrm>
        <a:graphic>
          <a:graphicData uri="http://schemas.openxmlformats.org/drawingml/2006/table">
            <a:tbl>
              <a:tblPr firstRow="1" bandRow="1">
                <a:tableStyleId>{5C22544A-7EE6-4342-B048-85BDC9FD1C3A}</a:tableStyleId>
              </a:tblPr>
              <a:tblGrid>
                <a:gridCol w="1651186">
                  <a:extLst>
                    <a:ext uri="{9D8B030D-6E8A-4147-A177-3AD203B41FA5}">
                      <a16:colId xmlns:a16="http://schemas.microsoft.com/office/drawing/2014/main" val="20000"/>
                    </a:ext>
                  </a:extLst>
                </a:gridCol>
                <a:gridCol w="1589174">
                  <a:extLst>
                    <a:ext uri="{9D8B030D-6E8A-4147-A177-3AD203B41FA5}">
                      <a16:colId xmlns:a16="http://schemas.microsoft.com/office/drawing/2014/main" val="20001"/>
                    </a:ext>
                  </a:extLst>
                </a:gridCol>
              </a:tblGrid>
              <a:tr h="370840">
                <a:tc>
                  <a:txBody>
                    <a:bodyPr/>
                    <a:lstStyle/>
                    <a:p>
                      <a:pPr algn="ctr"/>
                      <a:r>
                        <a:rPr lang="en-GB" sz="2000" b="1" dirty="0">
                          <a:solidFill>
                            <a:schemeClr val="bg1"/>
                          </a:solidFill>
                          <a:latin typeface="Arial" panose="020B0604020202020204" pitchFamily="34" charset="0"/>
                          <a:cs typeface="Arial" panose="020B0604020202020204" pitchFamily="34" charset="0"/>
                        </a:rPr>
                        <a:t>Decimal</a:t>
                      </a: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solidFill>
                      <a:srgbClr val="0F6078"/>
                    </a:solidFill>
                  </a:tcPr>
                </a:tc>
                <a:tc>
                  <a:txBody>
                    <a:bodyPr/>
                    <a:lstStyle/>
                    <a:p>
                      <a:pPr algn="ctr"/>
                      <a:r>
                        <a:rPr lang="en-GB" sz="2000" b="1" dirty="0">
                          <a:solidFill>
                            <a:schemeClr val="bg1"/>
                          </a:solidFill>
                          <a:latin typeface="Arial" panose="020B0604020202020204" pitchFamily="34" charset="0"/>
                          <a:cs typeface="Arial" panose="020B0604020202020204" pitchFamily="34" charset="0"/>
                        </a:rPr>
                        <a:t>Binary</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solidFill>
                      <a:srgbClr val="0F6078"/>
                    </a:solidFill>
                  </a:tcPr>
                </a:tc>
                <a:extLst>
                  <a:ext uri="{0D108BD9-81ED-4DB2-BD59-A6C34878D82A}">
                    <a16:rowId xmlns:a16="http://schemas.microsoft.com/office/drawing/2014/main" val="10000"/>
                  </a:ext>
                </a:extLst>
              </a:tr>
              <a:tr h="370840">
                <a:tc>
                  <a:txBody>
                    <a:bodyPr/>
                    <a:lstStyle/>
                    <a:p>
                      <a:pPr algn="ctr"/>
                      <a:r>
                        <a:rPr lang="en-GB" sz="1800" b="1" dirty="0">
                          <a:latin typeface="Arial" panose="020B0604020202020204" pitchFamily="34" charset="0"/>
                          <a:cs typeface="Arial" panose="020B0604020202020204" pitchFamily="34" charset="0"/>
                        </a:rPr>
                        <a:t>0</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tabLst>
                          <a:tab pos="990600" algn="l"/>
                        </a:tabLst>
                      </a:pPr>
                      <a:endParaRPr lang="en-GB" sz="1800" b="1"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sz="1800" b="1" dirty="0">
                          <a:latin typeface="Arial" panose="020B0604020202020204" pitchFamily="34" charset="0"/>
                          <a:cs typeface="Arial" panose="020B0604020202020204" pitchFamily="34" charset="0"/>
                        </a:rPr>
                        <a:t>1</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800" b="1"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GB" sz="1800" b="1" dirty="0">
                          <a:latin typeface="Arial" panose="020B0604020202020204" pitchFamily="34" charset="0"/>
                          <a:cs typeface="Arial" panose="020B0604020202020204" pitchFamily="34" charset="0"/>
                        </a:rPr>
                        <a:t>2</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800" b="1"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sz="1800" b="1" dirty="0">
                          <a:latin typeface="Arial" panose="020B0604020202020204" pitchFamily="34" charset="0"/>
                          <a:cs typeface="Arial" panose="020B0604020202020204" pitchFamily="34" charset="0"/>
                        </a:rPr>
                        <a:t>3</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800" b="1"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ctr"/>
                      <a:r>
                        <a:rPr lang="en-GB" sz="1800" b="1" dirty="0">
                          <a:latin typeface="Arial" panose="020B0604020202020204" pitchFamily="34" charset="0"/>
                          <a:cs typeface="Arial" panose="020B0604020202020204" pitchFamily="34" charset="0"/>
                        </a:rPr>
                        <a:t>4</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800" b="1"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algn="ctr"/>
                      <a:r>
                        <a:rPr lang="en-GB" sz="1800" b="1" dirty="0">
                          <a:latin typeface="Arial" panose="020B0604020202020204" pitchFamily="34" charset="0"/>
                          <a:cs typeface="Arial" panose="020B0604020202020204" pitchFamily="34" charset="0"/>
                        </a:rPr>
                        <a:t>5</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800" b="1"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pPr algn="ctr"/>
                      <a:r>
                        <a:rPr lang="en-GB" sz="1800" b="1" dirty="0">
                          <a:latin typeface="Arial" panose="020B0604020202020204" pitchFamily="34" charset="0"/>
                          <a:cs typeface="Arial" panose="020B0604020202020204" pitchFamily="34" charset="0"/>
                        </a:rPr>
                        <a:t>6</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800" b="1"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a:txBody>
                    <a:bodyPr/>
                    <a:lstStyle/>
                    <a:p>
                      <a:pPr algn="ctr"/>
                      <a:r>
                        <a:rPr lang="en-GB" sz="1800" b="1" dirty="0">
                          <a:latin typeface="Arial" panose="020B0604020202020204" pitchFamily="34" charset="0"/>
                          <a:cs typeface="Arial" panose="020B0604020202020204" pitchFamily="34" charset="0"/>
                        </a:rPr>
                        <a:t>7</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800" b="1"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0840">
                <a:tc>
                  <a:txBody>
                    <a:bodyPr/>
                    <a:lstStyle/>
                    <a:p>
                      <a:pPr algn="ctr"/>
                      <a:r>
                        <a:rPr lang="en-GB" sz="1800" b="1" dirty="0">
                          <a:latin typeface="Arial" panose="020B0604020202020204" pitchFamily="34" charset="0"/>
                          <a:cs typeface="Arial" panose="020B0604020202020204" pitchFamily="34" charset="0"/>
                        </a:rPr>
                        <a:t>8</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800" b="1"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70840">
                <a:tc>
                  <a:txBody>
                    <a:bodyPr/>
                    <a:lstStyle/>
                    <a:p>
                      <a:pPr algn="ctr"/>
                      <a:r>
                        <a:rPr lang="en-GB" sz="1800" b="1" dirty="0">
                          <a:latin typeface="Arial" panose="020B0604020202020204" pitchFamily="34" charset="0"/>
                          <a:cs typeface="Arial" panose="020B0604020202020204" pitchFamily="34" charset="0"/>
                        </a:rPr>
                        <a:t>9</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800" b="1"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70840">
                <a:tc>
                  <a:txBody>
                    <a:bodyPr/>
                    <a:lstStyle/>
                    <a:p>
                      <a:pPr algn="ctr"/>
                      <a:r>
                        <a:rPr lang="en-GB" sz="1800" b="1" dirty="0">
                          <a:latin typeface="Arial" panose="020B0604020202020204" pitchFamily="34" charset="0"/>
                          <a:cs typeface="Arial" panose="020B0604020202020204" pitchFamily="34" charset="0"/>
                        </a:rPr>
                        <a:t>10</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800" b="1"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500950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Binary to Decimal conversion</a:t>
            </a:r>
          </a:p>
        </p:txBody>
      </p:sp>
      <p:sp>
        <p:nvSpPr>
          <p:cNvPr id="3" name="Text Placeholder 2"/>
          <p:cNvSpPr>
            <a:spLocks noGrp="1"/>
          </p:cNvSpPr>
          <p:nvPr>
            <p:ph type="body" sz="quarter" idx="14"/>
          </p:nvPr>
        </p:nvSpPr>
        <p:spPr>
          <a:xfrm>
            <a:off x="724280" y="1704179"/>
            <a:ext cx="3539989" cy="3453607"/>
          </a:xfrm>
        </p:spPr>
        <p:txBody>
          <a:bodyPr/>
          <a:lstStyle/>
          <a:p>
            <a:r>
              <a:rPr lang="en-GB" dirty="0"/>
              <a:t>Work out the Binary numbers from 0 to 10</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27745438"/>
              </p:ext>
            </p:extLst>
          </p:nvPr>
        </p:nvGraphicFramePr>
        <p:xfrm>
          <a:off x="4720802" y="1772816"/>
          <a:ext cx="3240360" cy="4475480"/>
        </p:xfrm>
        <a:graphic>
          <a:graphicData uri="http://schemas.openxmlformats.org/drawingml/2006/table">
            <a:tbl>
              <a:tblPr firstRow="1" bandRow="1">
                <a:tableStyleId>{5C22544A-7EE6-4342-B048-85BDC9FD1C3A}</a:tableStyleId>
              </a:tblPr>
              <a:tblGrid>
                <a:gridCol w="1651186">
                  <a:extLst>
                    <a:ext uri="{9D8B030D-6E8A-4147-A177-3AD203B41FA5}">
                      <a16:colId xmlns:a16="http://schemas.microsoft.com/office/drawing/2014/main" val="20000"/>
                    </a:ext>
                  </a:extLst>
                </a:gridCol>
                <a:gridCol w="1589174">
                  <a:extLst>
                    <a:ext uri="{9D8B030D-6E8A-4147-A177-3AD203B41FA5}">
                      <a16:colId xmlns:a16="http://schemas.microsoft.com/office/drawing/2014/main" val="20001"/>
                    </a:ext>
                  </a:extLst>
                </a:gridCol>
              </a:tblGrid>
              <a:tr h="370840">
                <a:tc>
                  <a:txBody>
                    <a:bodyPr/>
                    <a:lstStyle/>
                    <a:p>
                      <a:pPr algn="ctr"/>
                      <a:r>
                        <a:rPr lang="en-GB" sz="2000" b="1" dirty="0">
                          <a:solidFill>
                            <a:schemeClr val="bg1"/>
                          </a:solidFill>
                          <a:latin typeface="Arial" panose="020B0604020202020204" pitchFamily="34" charset="0"/>
                          <a:cs typeface="Arial" panose="020B0604020202020204" pitchFamily="34" charset="0"/>
                        </a:rPr>
                        <a:t>Decimal</a:t>
                      </a: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solidFill>
                      <a:srgbClr val="0F6078"/>
                    </a:solidFill>
                  </a:tcPr>
                </a:tc>
                <a:tc>
                  <a:txBody>
                    <a:bodyPr/>
                    <a:lstStyle/>
                    <a:p>
                      <a:pPr algn="ctr"/>
                      <a:r>
                        <a:rPr lang="en-GB" sz="2000" b="1" dirty="0">
                          <a:solidFill>
                            <a:schemeClr val="bg1"/>
                          </a:solidFill>
                          <a:latin typeface="Arial" panose="020B0604020202020204" pitchFamily="34" charset="0"/>
                          <a:cs typeface="Arial" panose="020B0604020202020204" pitchFamily="34" charset="0"/>
                        </a:rPr>
                        <a:t>Binary</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solidFill>
                      <a:srgbClr val="0F6078"/>
                    </a:solidFill>
                  </a:tcPr>
                </a:tc>
                <a:extLst>
                  <a:ext uri="{0D108BD9-81ED-4DB2-BD59-A6C34878D82A}">
                    <a16:rowId xmlns:a16="http://schemas.microsoft.com/office/drawing/2014/main" val="10000"/>
                  </a:ext>
                </a:extLst>
              </a:tr>
              <a:tr h="370840">
                <a:tc>
                  <a:txBody>
                    <a:bodyPr/>
                    <a:lstStyle/>
                    <a:p>
                      <a:pPr algn="ctr"/>
                      <a:r>
                        <a:rPr lang="en-GB" sz="1800" b="1" dirty="0">
                          <a:latin typeface="Arial" panose="020B0604020202020204" pitchFamily="34" charset="0"/>
                          <a:cs typeface="Arial" panose="020B0604020202020204" pitchFamily="34" charset="0"/>
                        </a:rPr>
                        <a:t>0</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tabLst>
                          <a:tab pos="990600" algn="l"/>
                        </a:tabLst>
                      </a:pPr>
                      <a:r>
                        <a:rPr lang="en-GB" sz="1800" b="1" dirty="0">
                          <a:solidFill>
                            <a:srgbClr val="FF0000"/>
                          </a:solidFill>
                          <a:latin typeface="Arial" panose="020B0604020202020204" pitchFamily="34" charset="0"/>
                          <a:cs typeface="Arial" panose="020B0604020202020204" pitchFamily="34" charset="0"/>
                        </a:rPr>
                        <a:t>0</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sz="1800" b="1" dirty="0">
                          <a:latin typeface="Arial" panose="020B0604020202020204" pitchFamily="34" charset="0"/>
                          <a:cs typeface="Arial" panose="020B0604020202020204" pitchFamily="34" charset="0"/>
                        </a:rPr>
                        <a:t>1</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1" dirty="0">
                          <a:solidFill>
                            <a:srgbClr val="FF0000"/>
                          </a:solidFill>
                          <a:latin typeface="Arial" panose="020B0604020202020204" pitchFamily="34" charset="0"/>
                          <a:cs typeface="Arial" panose="020B0604020202020204" pitchFamily="34" charset="0"/>
                        </a:rPr>
                        <a:t>01</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GB" sz="1800" b="1" dirty="0">
                          <a:latin typeface="Arial" panose="020B0604020202020204" pitchFamily="34" charset="0"/>
                          <a:cs typeface="Arial" panose="020B0604020202020204" pitchFamily="34" charset="0"/>
                        </a:rPr>
                        <a:t>2</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1" dirty="0">
                          <a:solidFill>
                            <a:srgbClr val="FF0000"/>
                          </a:solidFill>
                          <a:latin typeface="Arial" panose="020B0604020202020204" pitchFamily="34" charset="0"/>
                          <a:cs typeface="Arial" panose="020B0604020202020204" pitchFamily="34" charset="0"/>
                        </a:rPr>
                        <a:t>10</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sz="1800" b="1" dirty="0">
                          <a:latin typeface="Arial" panose="020B0604020202020204" pitchFamily="34" charset="0"/>
                          <a:cs typeface="Arial" panose="020B0604020202020204" pitchFamily="34" charset="0"/>
                        </a:rPr>
                        <a:t>3</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1" dirty="0">
                          <a:solidFill>
                            <a:srgbClr val="FF0000"/>
                          </a:solidFill>
                          <a:latin typeface="Arial" panose="020B0604020202020204" pitchFamily="34" charset="0"/>
                          <a:cs typeface="Arial" panose="020B0604020202020204" pitchFamily="34" charset="0"/>
                        </a:rPr>
                        <a:t>11</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ctr"/>
                      <a:r>
                        <a:rPr lang="en-GB" sz="1800" b="1" dirty="0">
                          <a:latin typeface="Arial" panose="020B0604020202020204" pitchFamily="34" charset="0"/>
                          <a:cs typeface="Arial" panose="020B0604020202020204" pitchFamily="34" charset="0"/>
                        </a:rPr>
                        <a:t>4</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1" dirty="0">
                          <a:solidFill>
                            <a:srgbClr val="FF0000"/>
                          </a:solidFill>
                          <a:latin typeface="Arial" panose="020B0604020202020204" pitchFamily="34" charset="0"/>
                          <a:cs typeface="Arial" panose="020B0604020202020204" pitchFamily="34" charset="0"/>
                        </a:rPr>
                        <a:t>100</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algn="ctr"/>
                      <a:r>
                        <a:rPr lang="en-GB" sz="1800" b="1" dirty="0">
                          <a:latin typeface="Arial" panose="020B0604020202020204" pitchFamily="34" charset="0"/>
                          <a:cs typeface="Arial" panose="020B0604020202020204" pitchFamily="34" charset="0"/>
                        </a:rPr>
                        <a:t>5</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1" dirty="0">
                          <a:solidFill>
                            <a:srgbClr val="FF0000"/>
                          </a:solidFill>
                          <a:latin typeface="Arial" panose="020B0604020202020204" pitchFamily="34" charset="0"/>
                          <a:cs typeface="Arial" panose="020B0604020202020204" pitchFamily="34" charset="0"/>
                        </a:rPr>
                        <a:t>101</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pPr algn="ctr"/>
                      <a:r>
                        <a:rPr lang="en-GB" sz="1800" b="1" dirty="0">
                          <a:latin typeface="Arial" panose="020B0604020202020204" pitchFamily="34" charset="0"/>
                          <a:cs typeface="Arial" panose="020B0604020202020204" pitchFamily="34" charset="0"/>
                        </a:rPr>
                        <a:t>6</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1" dirty="0">
                          <a:solidFill>
                            <a:srgbClr val="FF0000"/>
                          </a:solidFill>
                          <a:latin typeface="Arial" panose="020B0604020202020204" pitchFamily="34" charset="0"/>
                          <a:cs typeface="Arial" panose="020B0604020202020204" pitchFamily="34" charset="0"/>
                        </a:rPr>
                        <a:t>110</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a:txBody>
                    <a:bodyPr/>
                    <a:lstStyle/>
                    <a:p>
                      <a:pPr algn="ctr"/>
                      <a:r>
                        <a:rPr lang="en-GB" sz="1800" b="1" dirty="0">
                          <a:latin typeface="Arial" panose="020B0604020202020204" pitchFamily="34" charset="0"/>
                          <a:cs typeface="Arial" panose="020B0604020202020204" pitchFamily="34" charset="0"/>
                        </a:rPr>
                        <a:t>7</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1" dirty="0">
                          <a:solidFill>
                            <a:srgbClr val="FF0000"/>
                          </a:solidFill>
                          <a:latin typeface="Arial" panose="020B0604020202020204" pitchFamily="34" charset="0"/>
                          <a:cs typeface="Arial" panose="020B0604020202020204" pitchFamily="34" charset="0"/>
                        </a:rPr>
                        <a:t>111</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0840">
                <a:tc>
                  <a:txBody>
                    <a:bodyPr/>
                    <a:lstStyle/>
                    <a:p>
                      <a:pPr algn="ctr"/>
                      <a:r>
                        <a:rPr lang="en-GB" sz="1800" b="1" dirty="0">
                          <a:latin typeface="Arial" panose="020B0604020202020204" pitchFamily="34" charset="0"/>
                          <a:cs typeface="Arial" panose="020B0604020202020204" pitchFamily="34" charset="0"/>
                        </a:rPr>
                        <a:t>8</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1" dirty="0">
                          <a:solidFill>
                            <a:srgbClr val="FF0000"/>
                          </a:solidFill>
                          <a:latin typeface="Arial" panose="020B0604020202020204" pitchFamily="34" charset="0"/>
                          <a:cs typeface="Arial" panose="020B0604020202020204" pitchFamily="34" charset="0"/>
                        </a:rPr>
                        <a:t>1000</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70840">
                <a:tc>
                  <a:txBody>
                    <a:bodyPr/>
                    <a:lstStyle/>
                    <a:p>
                      <a:pPr algn="ctr"/>
                      <a:r>
                        <a:rPr lang="en-GB" sz="1800" b="1" dirty="0">
                          <a:latin typeface="Arial" panose="020B0604020202020204" pitchFamily="34" charset="0"/>
                          <a:cs typeface="Arial" panose="020B0604020202020204" pitchFamily="34" charset="0"/>
                        </a:rPr>
                        <a:t>9</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1" dirty="0">
                          <a:solidFill>
                            <a:srgbClr val="FF0000"/>
                          </a:solidFill>
                          <a:latin typeface="Arial" panose="020B0604020202020204" pitchFamily="34" charset="0"/>
                          <a:cs typeface="Arial" panose="020B0604020202020204" pitchFamily="34" charset="0"/>
                        </a:rPr>
                        <a:t>1001</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70840">
                <a:tc>
                  <a:txBody>
                    <a:bodyPr/>
                    <a:lstStyle/>
                    <a:p>
                      <a:pPr algn="ctr"/>
                      <a:r>
                        <a:rPr lang="en-GB" sz="1800" b="1" dirty="0">
                          <a:latin typeface="Arial" panose="020B0604020202020204" pitchFamily="34" charset="0"/>
                          <a:cs typeface="Arial" panose="020B0604020202020204" pitchFamily="34" charset="0"/>
                        </a:rPr>
                        <a:t>10</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b="1" dirty="0">
                          <a:solidFill>
                            <a:srgbClr val="FF0000"/>
                          </a:solidFill>
                          <a:latin typeface="Arial" panose="020B0604020202020204" pitchFamily="34" charset="0"/>
                          <a:cs typeface="Arial" panose="020B0604020202020204" pitchFamily="34" charset="0"/>
                        </a:rPr>
                        <a:t>1010</a:t>
                      </a:r>
                    </a:p>
                  </a:txBody>
                  <a:tcPr>
                    <a:lnL w="12700" cmpd="sng">
                      <a:noFill/>
                    </a:lnL>
                    <a:lnR w="12700" cmpd="sng">
                      <a:noFill/>
                    </a:lnR>
                    <a:lnT w="12700" cap="flat" cmpd="sng" algn="ctr">
                      <a:solidFill>
                        <a:srgbClr val="0F6078"/>
                      </a:solidFill>
                      <a:prstDash val="solid"/>
                      <a:round/>
                      <a:headEnd type="none" w="med" len="med"/>
                      <a:tailEnd type="none" w="med" len="med"/>
                    </a:lnT>
                    <a:lnB w="12700" cap="flat" cmpd="sng" algn="ctr">
                      <a:solidFill>
                        <a:srgbClr val="0F60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13456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3a</a:t>
            </a:r>
          </a:p>
        </p:txBody>
      </p:sp>
      <p:sp>
        <p:nvSpPr>
          <p:cNvPr id="3" name="Text Placeholder 2"/>
          <p:cNvSpPr>
            <a:spLocks noGrp="1"/>
          </p:cNvSpPr>
          <p:nvPr>
            <p:ph type="body" sz="quarter" idx="14"/>
          </p:nvPr>
        </p:nvSpPr>
        <p:spPr/>
        <p:txBody>
          <a:bodyPr/>
          <a:lstStyle/>
          <a:p>
            <a:r>
              <a:rPr lang="en-GB" dirty="0"/>
              <a:t>Try Challenge 1 on the worksheet</a:t>
            </a:r>
          </a:p>
        </p:txBody>
      </p:sp>
    </p:spTree>
    <p:extLst>
      <p:ext uri="{BB962C8B-B14F-4D97-AF65-F5344CB8AC3E}">
        <p14:creationId xmlns:p14="http://schemas.microsoft.com/office/powerpoint/2010/main" val="771522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Decimal to Binary</a:t>
            </a:r>
          </a:p>
        </p:txBody>
      </p:sp>
      <p:sp>
        <p:nvSpPr>
          <p:cNvPr id="3" name="Text Placeholder 2"/>
          <p:cNvSpPr>
            <a:spLocks noGrp="1"/>
          </p:cNvSpPr>
          <p:nvPr>
            <p:ph type="body" sz="quarter" idx="14"/>
          </p:nvPr>
        </p:nvSpPr>
        <p:spPr>
          <a:xfrm>
            <a:off x="724280" y="1774800"/>
            <a:ext cx="7797230" cy="3453607"/>
          </a:xfrm>
        </p:spPr>
        <p:txBody>
          <a:bodyPr/>
          <a:lstStyle/>
          <a:p>
            <a:pPr>
              <a:lnSpc>
                <a:spcPct val="80000"/>
              </a:lnSpc>
            </a:pPr>
            <a:r>
              <a:rPr lang="en-GB" dirty="0"/>
              <a:t>Convert 28 to Binary</a:t>
            </a:r>
          </a:p>
          <a:p>
            <a:pPr>
              <a:lnSpc>
                <a:spcPct val="80000"/>
              </a:lnSpc>
            </a:pPr>
            <a:r>
              <a:rPr lang="en-GB" dirty="0"/>
              <a:t>Method</a:t>
            </a:r>
          </a:p>
          <a:p>
            <a:pPr>
              <a:lnSpc>
                <a:spcPct val="80000"/>
              </a:lnSpc>
            </a:pPr>
            <a:r>
              <a:rPr lang="en-GB" sz="2500" dirty="0">
                <a:solidFill>
                  <a:schemeClr val="tx1"/>
                </a:solidFill>
              </a:rPr>
              <a:t>Working right to left write out the numbers 1, 2, 4, 8 and so on doubling each time to 128</a:t>
            </a:r>
          </a:p>
          <a:p>
            <a:pPr lvl="1"/>
            <a:endParaRPr lang="en-GB" sz="3200" dirty="0"/>
          </a:p>
          <a:p>
            <a:pPr lvl="1"/>
            <a:endParaRPr lang="en-GB" sz="3200" dirty="0"/>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6519594"/>
              </p:ext>
            </p:extLst>
          </p:nvPr>
        </p:nvGraphicFramePr>
        <p:xfrm>
          <a:off x="1547448" y="3574800"/>
          <a:ext cx="6096216" cy="506116"/>
        </p:xfrm>
        <a:graphic>
          <a:graphicData uri="http://schemas.openxmlformats.org/drawingml/2006/table">
            <a:tbl>
              <a:tblPr firstRow="1" bandRow="1">
                <a:tableStyleId>{5C22544A-7EE6-4342-B048-85BDC9FD1C3A}</a:tableStyleId>
              </a:tblPr>
              <a:tblGrid>
                <a:gridCol w="762027">
                  <a:extLst>
                    <a:ext uri="{9D8B030D-6E8A-4147-A177-3AD203B41FA5}">
                      <a16:colId xmlns:a16="http://schemas.microsoft.com/office/drawing/2014/main" val="20000"/>
                    </a:ext>
                  </a:extLst>
                </a:gridCol>
                <a:gridCol w="762027">
                  <a:extLst>
                    <a:ext uri="{9D8B030D-6E8A-4147-A177-3AD203B41FA5}">
                      <a16:colId xmlns:a16="http://schemas.microsoft.com/office/drawing/2014/main" val="20001"/>
                    </a:ext>
                  </a:extLst>
                </a:gridCol>
                <a:gridCol w="762027">
                  <a:extLst>
                    <a:ext uri="{9D8B030D-6E8A-4147-A177-3AD203B41FA5}">
                      <a16:colId xmlns:a16="http://schemas.microsoft.com/office/drawing/2014/main" val="20002"/>
                    </a:ext>
                  </a:extLst>
                </a:gridCol>
                <a:gridCol w="762027">
                  <a:extLst>
                    <a:ext uri="{9D8B030D-6E8A-4147-A177-3AD203B41FA5}">
                      <a16:colId xmlns:a16="http://schemas.microsoft.com/office/drawing/2014/main" val="20003"/>
                    </a:ext>
                  </a:extLst>
                </a:gridCol>
                <a:gridCol w="762027">
                  <a:extLst>
                    <a:ext uri="{9D8B030D-6E8A-4147-A177-3AD203B41FA5}">
                      <a16:colId xmlns:a16="http://schemas.microsoft.com/office/drawing/2014/main" val="20004"/>
                    </a:ext>
                  </a:extLst>
                </a:gridCol>
                <a:gridCol w="762027">
                  <a:extLst>
                    <a:ext uri="{9D8B030D-6E8A-4147-A177-3AD203B41FA5}">
                      <a16:colId xmlns:a16="http://schemas.microsoft.com/office/drawing/2014/main" val="20005"/>
                    </a:ext>
                  </a:extLst>
                </a:gridCol>
                <a:gridCol w="762027">
                  <a:extLst>
                    <a:ext uri="{9D8B030D-6E8A-4147-A177-3AD203B41FA5}">
                      <a16:colId xmlns:a16="http://schemas.microsoft.com/office/drawing/2014/main" val="20006"/>
                    </a:ext>
                  </a:extLst>
                </a:gridCol>
                <a:gridCol w="762027">
                  <a:extLst>
                    <a:ext uri="{9D8B030D-6E8A-4147-A177-3AD203B41FA5}">
                      <a16:colId xmlns:a16="http://schemas.microsoft.com/office/drawing/2014/main" val="20007"/>
                    </a:ext>
                  </a:extLst>
                </a:gridCol>
              </a:tblGrid>
              <a:tr h="506116">
                <a:tc>
                  <a:txBody>
                    <a:bodyPr/>
                    <a:lstStyle/>
                    <a:p>
                      <a:pPr algn="ctr"/>
                      <a:r>
                        <a:rPr lang="en-GB" sz="2400" b="1" dirty="0">
                          <a:solidFill>
                            <a:srgbClr val="0F6078"/>
                          </a:solidFill>
                          <a:latin typeface="Arial" panose="020B0604020202020204" pitchFamily="34" charset="0"/>
                          <a:cs typeface="Arial" panose="020B0604020202020204" pitchFamily="34" charset="0"/>
                        </a:rPr>
                        <a:t>128</a:t>
                      </a:r>
                    </a:p>
                  </a:txBody>
                  <a:tcPr>
                    <a:noFill/>
                  </a:tcPr>
                </a:tc>
                <a:tc>
                  <a:txBody>
                    <a:bodyPr/>
                    <a:lstStyle/>
                    <a:p>
                      <a:pPr algn="ctr"/>
                      <a:r>
                        <a:rPr lang="en-GB" sz="2400" b="1" dirty="0">
                          <a:solidFill>
                            <a:srgbClr val="0F6078"/>
                          </a:solidFill>
                          <a:latin typeface="Arial" panose="020B0604020202020204" pitchFamily="34" charset="0"/>
                          <a:cs typeface="Arial" panose="020B0604020202020204" pitchFamily="34" charset="0"/>
                        </a:rPr>
                        <a:t>64</a:t>
                      </a:r>
                    </a:p>
                  </a:txBody>
                  <a:tcPr>
                    <a:noFill/>
                  </a:tcPr>
                </a:tc>
                <a:tc>
                  <a:txBody>
                    <a:bodyPr/>
                    <a:lstStyle/>
                    <a:p>
                      <a:pPr algn="ctr"/>
                      <a:r>
                        <a:rPr lang="en-GB" sz="2400" b="1" dirty="0">
                          <a:solidFill>
                            <a:srgbClr val="0F6078"/>
                          </a:solidFill>
                          <a:latin typeface="Arial" panose="020B0604020202020204" pitchFamily="34" charset="0"/>
                          <a:cs typeface="Arial" panose="020B0604020202020204" pitchFamily="34" charset="0"/>
                        </a:rPr>
                        <a:t>32</a:t>
                      </a:r>
                    </a:p>
                  </a:txBody>
                  <a:tcPr>
                    <a:noFill/>
                  </a:tcPr>
                </a:tc>
                <a:tc>
                  <a:txBody>
                    <a:bodyPr/>
                    <a:lstStyle/>
                    <a:p>
                      <a:pPr algn="ctr"/>
                      <a:r>
                        <a:rPr lang="en-GB" sz="2400" b="1" dirty="0">
                          <a:solidFill>
                            <a:srgbClr val="0F6078"/>
                          </a:solidFill>
                          <a:latin typeface="Arial" panose="020B0604020202020204" pitchFamily="34" charset="0"/>
                          <a:cs typeface="Arial" panose="020B0604020202020204" pitchFamily="34" charset="0"/>
                        </a:rPr>
                        <a:t>16</a:t>
                      </a:r>
                    </a:p>
                  </a:txBody>
                  <a:tcPr>
                    <a:noFill/>
                  </a:tcPr>
                </a:tc>
                <a:tc>
                  <a:txBody>
                    <a:bodyPr/>
                    <a:lstStyle/>
                    <a:p>
                      <a:pPr algn="ctr"/>
                      <a:r>
                        <a:rPr lang="en-GB" sz="2400" b="1" dirty="0">
                          <a:solidFill>
                            <a:srgbClr val="0F6078"/>
                          </a:solidFill>
                          <a:latin typeface="Arial" panose="020B0604020202020204" pitchFamily="34" charset="0"/>
                          <a:cs typeface="Arial" panose="020B0604020202020204" pitchFamily="34" charset="0"/>
                        </a:rPr>
                        <a:t>8</a:t>
                      </a:r>
                    </a:p>
                  </a:txBody>
                  <a:tcPr>
                    <a:noFill/>
                  </a:tcPr>
                </a:tc>
                <a:tc>
                  <a:txBody>
                    <a:bodyPr/>
                    <a:lstStyle/>
                    <a:p>
                      <a:pPr algn="ctr"/>
                      <a:r>
                        <a:rPr lang="en-GB" sz="2400" b="1" dirty="0">
                          <a:solidFill>
                            <a:srgbClr val="0F6078"/>
                          </a:solidFill>
                          <a:latin typeface="Arial" panose="020B0604020202020204" pitchFamily="34" charset="0"/>
                          <a:cs typeface="Arial" panose="020B0604020202020204" pitchFamily="34" charset="0"/>
                        </a:rPr>
                        <a:t>4</a:t>
                      </a:r>
                    </a:p>
                  </a:txBody>
                  <a:tcPr>
                    <a:noFill/>
                  </a:tcPr>
                </a:tc>
                <a:tc>
                  <a:txBody>
                    <a:bodyPr/>
                    <a:lstStyle/>
                    <a:p>
                      <a:pPr algn="ctr"/>
                      <a:r>
                        <a:rPr lang="en-GB" sz="2400" b="1" dirty="0">
                          <a:solidFill>
                            <a:srgbClr val="0F6078"/>
                          </a:solidFill>
                          <a:latin typeface="Arial" panose="020B0604020202020204" pitchFamily="34" charset="0"/>
                          <a:cs typeface="Arial" panose="020B0604020202020204" pitchFamily="34" charset="0"/>
                        </a:rPr>
                        <a:t>2</a:t>
                      </a:r>
                    </a:p>
                  </a:txBody>
                  <a:tcPr>
                    <a:noFill/>
                  </a:tcPr>
                </a:tc>
                <a:tc>
                  <a:txBody>
                    <a:bodyPr/>
                    <a:lstStyle/>
                    <a:p>
                      <a:pPr algn="ctr"/>
                      <a:r>
                        <a:rPr lang="en-GB" sz="2400" b="1" dirty="0">
                          <a:solidFill>
                            <a:srgbClr val="0F6078"/>
                          </a:solidFill>
                          <a:latin typeface="Arial" panose="020B0604020202020204" pitchFamily="34" charset="0"/>
                          <a:cs typeface="Arial" panose="020B0604020202020204" pitchFamily="34" charset="0"/>
                        </a:rPr>
                        <a:t>1</a:t>
                      </a:r>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59075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Decimal to Binary</a:t>
            </a:r>
          </a:p>
        </p:txBody>
      </p:sp>
      <p:sp>
        <p:nvSpPr>
          <p:cNvPr id="3" name="Text Placeholder 2"/>
          <p:cNvSpPr>
            <a:spLocks noGrp="1"/>
          </p:cNvSpPr>
          <p:nvPr>
            <p:ph type="body" sz="quarter" idx="14"/>
          </p:nvPr>
        </p:nvSpPr>
        <p:spPr>
          <a:xfrm>
            <a:off x="724280" y="1774800"/>
            <a:ext cx="7797230" cy="3453607"/>
          </a:xfrm>
        </p:spPr>
        <p:txBody>
          <a:bodyPr/>
          <a:lstStyle/>
          <a:p>
            <a:pPr>
              <a:lnSpc>
                <a:spcPct val="80000"/>
              </a:lnSpc>
            </a:pPr>
            <a:r>
              <a:rPr lang="en-GB" dirty="0"/>
              <a:t>Convert 28 to Binary</a:t>
            </a:r>
          </a:p>
          <a:p>
            <a:pPr>
              <a:lnSpc>
                <a:spcPct val="80000"/>
              </a:lnSpc>
            </a:pPr>
            <a:r>
              <a:rPr lang="en-GB" dirty="0"/>
              <a:t>Method</a:t>
            </a:r>
          </a:p>
          <a:p>
            <a:pPr>
              <a:lnSpc>
                <a:spcPct val="80000"/>
              </a:lnSpc>
            </a:pPr>
            <a:r>
              <a:rPr lang="en-GB" sz="2500" dirty="0">
                <a:solidFill>
                  <a:schemeClr val="tx1"/>
                </a:solidFill>
              </a:rPr>
              <a:t>Working right to left write out the numbers 1, 2, 4, 8 and so on doubling each time to 128</a:t>
            </a:r>
          </a:p>
          <a:p>
            <a:pPr lvl="1"/>
            <a:endParaRPr lang="en-GB" sz="3200" dirty="0"/>
          </a:p>
          <a:p>
            <a:pPr lvl="1"/>
            <a:endParaRPr lang="en-GB" sz="3200" dirty="0"/>
          </a:p>
          <a:p>
            <a:pPr marL="444500" lvl="1" indent="0">
              <a:buNone/>
            </a:pPr>
            <a:r>
              <a:rPr lang="en-GB" sz="2500" dirty="0">
                <a:solidFill>
                  <a:srgbClr val="FF0000"/>
                </a:solidFill>
              </a:rPr>
              <a:t>28 has a 16 in it, with remainder 12</a:t>
            </a:r>
          </a:p>
          <a:p>
            <a:pPr marL="444500" lvl="1" indent="0">
              <a:buNone/>
            </a:pPr>
            <a:r>
              <a:rPr lang="en-GB" sz="2500" dirty="0">
                <a:solidFill>
                  <a:srgbClr val="FF0000"/>
                </a:solidFill>
              </a:rPr>
              <a:t>Put a 1 under the number 16 </a:t>
            </a:r>
          </a:p>
        </p:txBody>
      </p:sp>
      <p:graphicFrame>
        <p:nvGraphicFramePr>
          <p:cNvPr id="6" name="Table 5"/>
          <p:cNvGraphicFramePr>
            <a:graphicFrameLocks noGrp="1"/>
          </p:cNvGraphicFramePr>
          <p:nvPr>
            <p:extLst>
              <p:ext uri="{D42A27DB-BD31-4B8C-83A1-F6EECF244321}">
                <p14:modId xmlns:p14="http://schemas.microsoft.com/office/powerpoint/2010/main" val="1186549123"/>
              </p:ext>
            </p:extLst>
          </p:nvPr>
        </p:nvGraphicFramePr>
        <p:xfrm>
          <a:off x="1547448" y="3574800"/>
          <a:ext cx="6096216" cy="1012232"/>
        </p:xfrm>
        <a:graphic>
          <a:graphicData uri="http://schemas.openxmlformats.org/drawingml/2006/table">
            <a:tbl>
              <a:tblPr firstRow="1" bandRow="1">
                <a:tableStyleId>{5C22544A-7EE6-4342-B048-85BDC9FD1C3A}</a:tableStyleId>
              </a:tblPr>
              <a:tblGrid>
                <a:gridCol w="762027">
                  <a:extLst>
                    <a:ext uri="{9D8B030D-6E8A-4147-A177-3AD203B41FA5}">
                      <a16:colId xmlns:a16="http://schemas.microsoft.com/office/drawing/2014/main" val="20000"/>
                    </a:ext>
                  </a:extLst>
                </a:gridCol>
                <a:gridCol w="762027">
                  <a:extLst>
                    <a:ext uri="{9D8B030D-6E8A-4147-A177-3AD203B41FA5}">
                      <a16:colId xmlns:a16="http://schemas.microsoft.com/office/drawing/2014/main" val="20001"/>
                    </a:ext>
                  </a:extLst>
                </a:gridCol>
                <a:gridCol w="762027">
                  <a:extLst>
                    <a:ext uri="{9D8B030D-6E8A-4147-A177-3AD203B41FA5}">
                      <a16:colId xmlns:a16="http://schemas.microsoft.com/office/drawing/2014/main" val="20002"/>
                    </a:ext>
                  </a:extLst>
                </a:gridCol>
                <a:gridCol w="762027">
                  <a:extLst>
                    <a:ext uri="{9D8B030D-6E8A-4147-A177-3AD203B41FA5}">
                      <a16:colId xmlns:a16="http://schemas.microsoft.com/office/drawing/2014/main" val="20003"/>
                    </a:ext>
                  </a:extLst>
                </a:gridCol>
                <a:gridCol w="762027">
                  <a:extLst>
                    <a:ext uri="{9D8B030D-6E8A-4147-A177-3AD203B41FA5}">
                      <a16:colId xmlns:a16="http://schemas.microsoft.com/office/drawing/2014/main" val="20004"/>
                    </a:ext>
                  </a:extLst>
                </a:gridCol>
                <a:gridCol w="762027">
                  <a:extLst>
                    <a:ext uri="{9D8B030D-6E8A-4147-A177-3AD203B41FA5}">
                      <a16:colId xmlns:a16="http://schemas.microsoft.com/office/drawing/2014/main" val="20005"/>
                    </a:ext>
                  </a:extLst>
                </a:gridCol>
                <a:gridCol w="762027">
                  <a:extLst>
                    <a:ext uri="{9D8B030D-6E8A-4147-A177-3AD203B41FA5}">
                      <a16:colId xmlns:a16="http://schemas.microsoft.com/office/drawing/2014/main" val="20006"/>
                    </a:ext>
                  </a:extLst>
                </a:gridCol>
                <a:gridCol w="762027">
                  <a:extLst>
                    <a:ext uri="{9D8B030D-6E8A-4147-A177-3AD203B41FA5}">
                      <a16:colId xmlns:a16="http://schemas.microsoft.com/office/drawing/2014/main" val="20007"/>
                    </a:ext>
                  </a:extLst>
                </a:gridCol>
              </a:tblGrid>
              <a:tr h="506116">
                <a:tc>
                  <a:txBody>
                    <a:bodyPr/>
                    <a:lstStyle/>
                    <a:p>
                      <a:pPr algn="ctr"/>
                      <a:r>
                        <a:rPr lang="en-GB" sz="2400" b="1" dirty="0">
                          <a:solidFill>
                            <a:srgbClr val="0F6078"/>
                          </a:solidFill>
                          <a:latin typeface="Arial" panose="020B0604020202020204" pitchFamily="34" charset="0"/>
                          <a:cs typeface="Arial" panose="020B0604020202020204" pitchFamily="34" charset="0"/>
                        </a:rPr>
                        <a:t>128</a:t>
                      </a:r>
                    </a:p>
                  </a:txBody>
                  <a:tcPr>
                    <a:noFill/>
                  </a:tcPr>
                </a:tc>
                <a:tc>
                  <a:txBody>
                    <a:bodyPr/>
                    <a:lstStyle/>
                    <a:p>
                      <a:pPr algn="ctr"/>
                      <a:r>
                        <a:rPr lang="en-GB" sz="2400" b="1" dirty="0">
                          <a:solidFill>
                            <a:srgbClr val="0F6078"/>
                          </a:solidFill>
                          <a:latin typeface="Arial" panose="020B0604020202020204" pitchFamily="34" charset="0"/>
                          <a:cs typeface="Arial" panose="020B0604020202020204" pitchFamily="34" charset="0"/>
                        </a:rPr>
                        <a:t>64</a:t>
                      </a:r>
                    </a:p>
                  </a:txBody>
                  <a:tcPr>
                    <a:noFill/>
                  </a:tcPr>
                </a:tc>
                <a:tc>
                  <a:txBody>
                    <a:bodyPr/>
                    <a:lstStyle/>
                    <a:p>
                      <a:pPr algn="ctr"/>
                      <a:r>
                        <a:rPr lang="en-GB" sz="2400" b="1" dirty="0">
                          <a:solidFill>
                            <a:srgbClr val="0F6078"/>
                          </a:solidFill>
                          <a:latin typeface="Arial" panose="020B0604020202020204" pitchFamily="34" charset="0"/>
                          <a:cs typeface="Arial" panose="020B0604020202020204" pitchFamily="34" charset="0"/>
                        </a:rPr>
                        <a:t>32</a:t>
                      </a:r>
                    </a:p>
                  </a:txBody>
                  <a:tcPr>
                    <a:noFill/>
                  </a:tcPr>
                </a:tc>
                <a:tc>
                  <a:txBody>
                    <a:bodyPr/>
                    <a:lstStyle/>
                    <a:p>
                      <a:pPr algn="ctr"/>
                      <a:r>
                        <a:rPr lang="en-GB" sz="2400" b="1" dirty="0">
                          <a:solidFill>
                            <a:srgbClr val="0F6078"/>
                          </a:solidFill>
                          <a:latin typeface="Arial" panose="020B0604020202020204" pitchFamily="34" charset="0"/>
                          <a:cs typeface="Arial" panose="020B0604020202020204" pitchFamily="34" charset="0"/>
                        </a:rPr>
                        <a:t>16</a:t>
                      </a:r>
                    </a:p>
                  </a:txBody>
                  <a:tcPr>
                    <a:noFill/>
                  </a:tcPr>
                </a:tc>
                <a:tc>
                  <a:txBody>
                    <a:bodyPr/>
                    <a:lstStyle/>
                    <a:p>
                      <a:pPr algn="ctr"/>
                      <a:r>
                        <a:rPr lang="en-GB" sz="2400" b="1" dirty="0">
                          <a:solidFill>
                            <a:srgbClr val="0F6078"/>
                          </a:solidFill>
                          <a:latin typeface="Arial" panose="020B0604020202020204" pitchFamily="34" charset="0"/>
                          <a:cs typeface="Arial" panose="020B0604020202020204" pitchFamily="34" charset="0"/>
                        </a:rPr>
                        <a:t>8</a:t>
                      </a:r>
                    </a:p>
                  </a:txBody>
                  <a:tcPr>
                    <a:noFill/>
                  </a:tcPr>
                </a:tc>
                <a:tc>
                  <a:txBody>
                    <a:bodyPr/>
                    <a:lstStyle/>
                    <a:p>
                      <a:pPr algn="ctr"/>
                      <a:r>
                        <a:rPr lang="en-GB" sz="2400" b="1" dirty="0">
                          <a:solidFill>
                            <a:srgbClr val="0F6078"/>
                          </a:solidFill>
                          <a:latin typeface="Arial" panose="020B0604020202020204" pitchFamily="34" charset="0"/>
                          <a:cs typeface="Arial" panose="020B0604020202020204" pitchFamily="34" charset="0"/>
                        </a:rPr>
                        <a:t>4</a:t>
                      </a:r>
                    </a:p>
                  </a:txBody>
                  <a:tcPr>
                    <a:noFill/>
                  </a:tcPr>
                </a:tc>
                <a:tc>
                  <a:txBody>
                    <a:bodyPr/>
                    <a:lstStyle/>
                    <a:p>
                      <a:pPr algn="ctr"/>
                      <a:r>
                        <a:rPr lang="en-GB" sz="2400" b="1" dirty="0">
                          <a:solidFill>
                            <a:srgbClr val="0F6078"/>
                          </a:solidFill>
                          <a:latin typeface="Arial" panose="020B0604020202020204" pitchFamily="34" charset="0"/>
                          <a:cs typeface="Arial" panose="020B0604020202020204" pitchFamily="34" charset="0"/>
                        </a:rPr>
                        <a:t>2</a:t>
                      </a:r>
                    </a:p>
                  </a:txBody>
                  <a:tcPr>
                    <a:noFill/>
                  </a:tcPr>
                </a:tc>
                <a:tc>
                  <a:txBody>
                    <a:bodyPr/>
                    <a:lstStyle/>
                    <a:p>
                      <a:pPr algn="ctr"/>
                      <a:r>
                        <a:rPr lang="en-GB" sz="2400" b="1" dirty="0">
                          <a:solidFill>
                            <a:srgbClr val="0F6078"/>
                          </a:solidFill>
                          <a:latin typeface="Arial" panose="020B0604020202020204" pitchFamily="34" charset="0"/>
                          <a:cs typeface="Arial" panose="020B0604020202020204" pitchFamily="34" charset="0"/>
                        </a:rPr>
                        <a:t>1</a:t>
                      </a:r>
                    </a:p>
                  </a:txBody>
                  <a:tcPr>
                    <a:noFill/>
                  </a:tcPr>
                </a:tc>
                <a:extLst>
                  <a:ext uri="{0D108BD9-81ED-4DB2-BD59-A6C34878D82A}">
                    <a16:rowId xmlns:a16="http://schemas.microsoft.com/office/drawing/2014/main" val="10000"/>
                  </a:ext>
                </a:extLst>
              </a:tr>
              <a:tr h="506116">
                <a:tc>
                  <a:txBody>
                    <a:bodyPr/>
                    <a:lstStyle/>
                    <a:p>
                      <a:pPr algn="ctr"/>
                      <a:r>
                        <a:rPr lang="en-GB" sz="2400" b="1" dirty="0">
                          <a:solidFill>
                            <a:schemeClr val="tx1"/>
                          </a:solidFill>
                          <a:latin typeface="Arial" panose="020B0604020202020204" pitchFamily="34" charset="0"/>
                          <a:cs typeface="Arial" panose="020B0604020202020204" pitchFamily="34" charset="0"/>
                        </a:rPr>
                        <a:t>0</a:t>
                      </a:r>
                    </a:p>
                  </a:txBody>
                  <a:tcPr>
                    <a:noFill/>
                  </a:tcPr>
                </a:tc>
                <a:tc>
                  <a:txBody>
                    <a:bodyPr/>
                    <a:lstStyle/>
                    <a:p>
                      <a:pPr algn="ctr"/>
                      <a:r>
                        <a:rPr lang="en-GB" sz="2400" b="1" dirty="0">
                          <a:solidFill>
                            <a:schemeClr val="tx1"/>
                          </a:solidFill>
                          <a:latin typeface="Arial" panose="020B0604020202020204" pitchFamily="34" charset="0"/>
                          <a:cs typeface="Arial" panose="020B0604020202020204" pitchFamily="34" charset="0"/>
                        </a:rPr>
                        <a:t>0</a:t>
                      </a:r>
                    </a:p>
                  </a:txBody>
                  <a:tcPr>
                    <a:noFill/>
                  </a:tcPr>
                </a:tc>
                <a:tc>
                  <a:txBody>
                    <a:bodyPr/>
                    <a:lstStyle/>
                    <a:p>
                      <a:pPr algn="ctr"/>
                      <a:r>
                        <a:rPr lang="en-GB" sz="2400" b="1" dirty="0">
                          <a:solidFill>
                            <a:schemeClr val="tx1"/>
                          </a:solidFill>
                          <a:latin typeface="Arial" panose="020B0604020202020204" pitchFamily="34" charset="0"/>
                          <a:cs typeface="Arial" panose="020B0604020202020204" pitchFamily="34" charset="0"/>
                        </a:rPr>
                        <a:t>0</a:t>
                      </a:r>
                    </a:p>
                  </a:txBody>
                  <a:tcPr>
                    <a:noFill/>
                  </a:tcPr>
                </a:tc>
                <a:tc>
                  <a:txBody>
                    <a:bodyPr/>
                    <a:lstStyle/>
                    <a:p>
                      <a:pPr algn="ctr"/>
                      <a:r>
                        <a:rPr lang="en-GB" sz="2400" b="1" dirty="0">
                          <a:solidFill>
                            <a:schemeClr val="tx1"/>
                          </a:solidFill>
                          <a:latin typeface="Arial" panose="020B0604020202020204" pitchFamily="34" charset="0"/>
                          <a:cs typeface="Arial" panose="020B0604020202020204" pitchFamily="34" charset="0"/>
                        </a:rPr>
                        <a:t>1</a:t>
                      </a:r>
                    </a:p>
                  </a:txBody>
                  <a:tcPr>
                    <a:noFill/>
                  </a:tcPr>
                </a:tc>
                <a:tc>
                  <a:txBody>
                    <a:bodyPr/>
                    <a:lstStyle/>
                    <a:p>
                      <a:pPr algn="ctr"/>
                      <a:r>
                        <a:rPr lang="en-GB" sz="2400" b="1" dirty="0">
                          <a:solidFill>
                            <a:schemeClr val="tx1"/>
                          </a:solidFill>
                          <a:latin typeface="Arial" panose="020B0604020202020204" pitchFamily="34" charset="0"/>
                          <a:cs typeface="Arial" panose="020B0604020202020204" pitchFamily="34" charset="0"/>
                        </a:rPr>
                        <a:t>0</a:t>
                      </a:r>
                    </a:p>
                  </a:txBody>
                  <a:tcPr>
                    <a:noFill/>
                  </a:tcPr>
                </a:tc>
                <a:tc>
                  <a:txBody>
                    <a:bodyPr/>
                    <a:lstStyle/>
                    <a:p>
                      <a:pPr algn="ctr"/>
                      <a:r>
                        <a:rPr lang="en-GB" sz="2400" b="1" dirty="0">
                          <a:solidFill>
                            <a:schemeClr val="tx1"/>
                          </a:solidFill>
                          <a:latin typeface="Arial" panose="020B0604020202020204" pitchFamily="34" charset="0"/>
                          <a:cs typeface="Arial" panose="020B0604020202020204" pitchFamily="34" charset="0"/>
                        </a:rPr>
                        <a:t>0</a:t>
                      </a:r>
                    </a:p>
                  </a:txBody>
                  <a:tcPr>
                    <a:noFill/>
                  </a:tcPr>
                </a:tc>
                <a:tc>
                  <a:txBody>
                    <a:bodyPr/>
                    <a:lstStyle/>
                    <a:p>
                      <a:pPr algn="ctr"/>
                      <a:r>
                        <a:rPr lang="en-GB" sz="2400" b="1" dirty="0">
                          <a:solidFill>
                            <a:schemeClr val="tx1"/>
                          </a:solidFill>
                          <a:latin typeface="Arial" panose="020B0604020202020204" pitchFamily="34" charset="0"/>
                          <a:cs typeface="Arial" panose="020B0604020202020204" pitchFamily="34" charset="0"/>
                        </a:rPr>
                        <a:t>0</a:t>
                      </a:r>
                    </a:p>
                  </a:txBody>
                  <a:tcPr>
                    <a:noFill/>
                  </a:tcPr>
                </a:tc>
                <a:tc>
                  <a:txBody>
                    <a:bodyPr/>
                    <a:lstStyle/>
                    <a:p>
                      <a:pPr algn="ctr"/>
                      <a:r>
                        <a:rPr lang="en-GB" sz="2400" b="1" dirty="0">
                          <a:solidFill>
                            <a:schemeClr val="tx1"/>
                          </a:solidFill>
                          <a:latin typeface="Arial" panose="020B0604020202020204" pitchFamily="34" charset="0"/>
                          <a:cs typeface="Arial" panose="020B0604020202020204" pitchFamily="34" charset="0"/>
                        </a:rPr>
                        <a:t>0</a:t>
                      </a:r>
                    </a:p>
                  </a:txBody>
                  <a:tcP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01594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Decimal to Binary</a:t>
            </a:r>
          </a:p>
        </p:txBody>
      </p:sp>
      <p:sp>
        <p:nvSpPr>
          <p:cNvPr id="3" name="Text Placeholder 2"/>
          <p:cNvSpPr>
            <a:spLocks noGrp="1"/>
          </p:cNvSpPr>
          <p:nvPr>
            <p:ph type="body" sz="quarter" idx="14"/>
          </p:nvPr>
        </p:nvSpPr>
        <p:spPr>
          <a:xfrm>
            <a:off x="724280" y="1774800"/>
            <a:ext cx="7797230" cy="3453607"/>
          </a:xfrm>
        </p:spPr>
        <p:txBody>
          <a:bodyPr/>
          <a:lstStyle/>
          <a:p>
            <a:pPr>
              <a:lnSpc>
                <a:spcPct val="80000"/>
              </a:lnSpc>
            </a:pPr>
            <a:r>
              <a:rPr lang="en-GB" dirty="0"/>
              <a:t>Convert 28 to Binary</a:t>
            </a:r>
          </a:p>
          <a:p>
            <a:pPr>
              <a:lnSpc>
                <a:spcPct val="80000"/>
              </a:lnSpc>
            </a:pPr>
            <a:r>
              <a:rPr lang="en-GB" dirty="0"/>
              <a:t>Method</a:t>
            </a:r>
          </a:p>
          <a:p>
            <a:pPr>
              <a:lnSpc>
                <a:spcPct val="80000"/>
              </a:lnSpc>
            </a:pPr>
            <a:r>
              <a:rPr lang="en-GB" sz="2500" dirty="0">
                <a:solidFill>
                  <a:schemeClr val="tx1"/>
                </a:solidFill>
              </a:rPr>
              <a:t>Working right to left write out the numbers 1, 2, 4, 8 and so on doubling each time to 128</a:t>
            </a:r>
          </a:p>
          <a:p>
            <a:pPr lvl="1"/>
            <a:endParaRPr lang="en-GB" sz="3200" dirty="0"/>
          </a:p>
          <a:p>
            <a:pPr lvl="1"/>
            <a:endParaRPr lang="en-GB" sz="3200" dirty="0"/>
          </a:p>
          <a:p>
            <a:pPr marL="444500" lvl="1" indent="0">
              <a:buNone/>
            </a:pPr>
            <a:r>
              <a:rPr lang="en-GB" sz="2500" dirty="0">
                <a:solidFill>
                  <a:srgbClr val="FF0000"/>
                </a:solidFill>
              </a:rPr>
              <a:t>12 has an 8 in it, remainder 4</a:t>
            </a:r>
          </a:p>
          <a:p>
            <a:pPr marL="444500" lvl="1" indent="0">
              <a:buNone/>
            </a:pPr>
            <a:r>
              <a:rPr lang="en-GB" sz="2500" dirty="0">
                <a:solidFill>
                  <a:srgbClr val="FF0000"/>
                </a:solidFill>
              </a:rPr>
              <a:t>Put a 1 under the number 8 </a:t>
            </a:r>
          </a:p>
          <a:p>
            <a:pPr marL="444500" lvl="1" indent="0">
              <a:buNone/>
            </a:pPr>
            <a:endParaRPr lang="en-GB" sz="3200" dirty="0"/>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297064792"/>
              </p:ext>
            </p:extLst>
          </p:nvPr>
        </p:nvGraphicFramePr>
        <p:xfrm>
          <a:off x="1547448" y="3574800"/>
          <a:ext cx="6096216" cy="1012232"/>
        </p:xfrm>
        <a:graphic>
          <a:graphicData uri="http://schemas.openxmlformats.org/drawingml/2006/table">
            <a:tbl>
              <a:tblPr firstRow="1" bandRow="1">
                <a:tableStyleId>{5C22544A-7EE6-4342-B048-85BDC9FD1C3A}</a:tableStyleId>
              </a:tblPr>
              <a:tblGrid>
                <a:gridCol w="762027">
                  <a:extLst>
                    <a:ext uri="{9D8B030D-6E8A-4147-A177-3AD203B41FA5}">
                      <a16:colId xmlns:a16="http://schemas.microsoft.com/office/drawing/2014/main" val="20000"/>
                    </a:ext>
                  </a:extLst>
                </a:gridCol>
                <a:gridCol w="762027">
                  <a:extLst>
                    <a:ext uri="{9D8B030D-6E8A-4147-A177-3AD203B41FA5}">
                      <a16:colId xmlns:a16="http://schemas.microsoft.com/office/drawing/2014/main" val="20001"/>
                    </a:ext>
                  </a:extLst>
                </a:gridCol>
                <a:gridCol w="762027">
                  <a:extLst>
                    <a:ext uri="{9D8B030D-6E8A-4147-A177-3AD203B41FA5}">
                      <a16:colId xmlns:a16="http://schemas.microsoft.com/office/drawing/2014/main" val="20002"/>
                    </a:ext>
                  </a:extLst>
                </a:gridCol>
                <a:gridCol w="762027">
                  <a:extLst>
                    <a:ext uri="{9D8B030D-6E8A-4147-A177-3AD203B41FA5}">
                      <a16:colId xmlns:a16="http://schemas.microsoft.com/office/drawing/2014/main" val="20003"/>
                    </a:ext>
                  </a:extLst>
                </a:gridCol>
                <a:gridCol w="762027">
                  <a:extLst>
                    <a:ext uri="{9D8B030D-6E8A-4147-A177-3AD203B41FA5}">
                      <a16:colId xmlns:a16="http://schemas.microsoft.com/office/drawing/2014/main" val="20004"/>
                    </a:ext>
                  </a:extLst>
                </a:gridCol>
                <a:gridCol w="762027">
                  <a:extLst>
                    <a:ext uri="{9D8B030D-6E8A-4147-A177-3AD203B41FA5}">
                      <a16:colId xmlns:a16="http://schemas.microsoft.com/office/drawing/2014/main" val="20005"/>
                    </a:ext>
                  </a:extLst>
                </a:gridCol>
                <a:gridCol w="762027">
                  <a:extLst>
                    <a:ext uri="{9D8B030D-6E8A-4147-A177-3AD203B41FA5}">
                      <a16:colId xmlns:a16="http://schemas.microsoft.com/office/drawing/2014/main" val="20006"/>
                    </a:ext>
                  </a:extLst>
                </a:gridCol>
                <a:gridCol w="762027">
                  <a:extLst>
                    <a:ext uri="{9D8B030D-6E8A-4147-A177-3AD203B41FA5}">
                      <a16:colId xmlns:a16="http://schemas.microsoft.com/office/drawing/2014/main" val="20007"/>
                    </a:ext>
                  </a:extLst>
                </a:gridCol>
              </a:tblGrid>
              <a:tr h="506116">
                <a:tc>
                  <a:txBody>
                    <a:bodyPr/>
                    <a:lstStyle/>
                    <a:p>
                      <a:pPr algn="ctr"/>
                      <a:r>
                        <a:rPr lang="en-GB" sz="2400" b="1" dirty="0">
                          <a:solidFill>
                            <a:srgbClr val="0F6078"/>
                          </a:solidFill>
                          <a:latin typeface="Arial" panose="020B0604020202020204" pitchFamily="34" charset="0"/>
                          <a:cs typeface="Arial" panose="020B0604020202020204" pitchFamily="34" charset="0"/>
                        </a:rPr>
                        <a:t>128</a:t>
                      </a:r>
                    </a:p>
                  </a:txBody>
                  <a:tcPr>
                    <a:noFill/>
                  </a:tcPr>
                </a:tc>
                <a:tc>
                  <a:txBody>
                    <a:bodyPr/>
                    <a:lstStyle/>
                    <a:p>
                      <a:pPr algn="ctr"/>
                      <a:r>
                        <a:rPr lang="en-GB" sz="2400" b="1" dirty="0">
                          <a:solidFill>
                            <a:srgbClr val="0F6078"/>
                          </a:solidFill>
                          <a:latin typeface="Arial" panose="020B0604020202020204" pitchFamily="34" charset="0"/>
                          <a:cs typeface="Arial" panose="020B0604020202020204" pitchFamily="34" charset="0"/>
                        </a:rPr>
                        <a:t>64</a:t>
                      </a:r>
                    </a:p>
                  </a:txBody>
                  <a:tcPr>
                    <a:noFill/>
                  </a:tcPr>
                </a:tc>
                <a:tc>
                  <a:txBody>
                    <a:bodyPr/>
                    <a:lstStyle/>
                    <a:p>
                      <a:pPr algn="ctr"/>
                      <a:r>
                        <a:rPr lang="en-GB" sz="2400" b="1" dirty="0">
                          <a:solidFill>
                            <a:srgbClr val="0F6078"/>
                          </a:solidFill>
                          <a:latin typeface="Arial" panose="020B0604020202020204" pitchFamily="34" charset="0"/>
                          <a:cs typeface="Arial" panose="020B0604020202020204" pitchFamily="34" charset="0"/>
                        </a:rPr>
                        <a:t>32</a:t>
                      </a:r>
                    </a:p>
                  </a:txBody>
                  <a:tcPr>
                    <a:noFill/>
                  </a:tcPr>
                </a:tc>
                <a:tc>
                  <a:txBody>
                    <a:bodyPr/>
                    <a:lstStyle/>
                    <a:p>
                      <a:pPr algn="ctr"/>
                      <a:r>
                        <a:rPr lang="en-GB" sz="2400" b="1" dirty="0">
                          <a:solidFill>
                            <a:srgbClr val="0F6078"/>
                          </a:solidFill>
                          <a:latin typeface="Arial" panose="020B0604020202020204" pitchFamily="34" charset="0"/>
                          <a:cs typeface="Arial" panose="020B0604020202020204" pitchFamily="34" charset="0"/>
                        </a:rPr>
                        <a:t>16</a:t>
                      </a:r>
                    </a:p>
                  </a:txBody>
                  <a:tcPr>
                    <a:noFill/>
                  </a:tcPr>
                </a:tc>
                <a:tc>
                  <a:txBody>
                    <a:bodyPr/>
                    <a:lstStyle/>
                    <a:p>
                      <a:pPr algn="ctr"/>
                      <a:r>
                        <a:rPr lang="en-GB" sz="2400" b="1" dirty="0">
                          <a:solidFill>
                            <a:srgbClr val="0F6078"/>
                          </a:solidFill>
                          <a:latin typeface="Arial" panose="020B0604020202020204" pitchFamily="34" charset="0"/>
                          <a:cs typeface="Arial" panose="020B0604020202020204" pitchFamily="34" charset="0"/>
                        </a:rPr>
                        <a:t>8</a:t>
                      </a:r>
                    </a:p>
                  </a:txBody>
                  <a:tcPr>
                    <a:noFill/>
                  </a:tcPr>
                </a:tc>
                <a:tc>
                  <a:txBody>
                    <a:bodyPr/>
                    <a:lstStyle/>
                    <a:p>
                      <a:pPr algn="ctr"/>
                      <a:r>
                        <a:rPr lang="en-GB" sz="2400" b="1" dirty="0">
                          <a:solidFill>
                            <a:srgbClr val="0F6078"/>
                          </a:solidFill>
                          <a:latin typeface="Arial" panose="020B0604020202020204" pitchFamily="34" charset="0"/>
                          <a:cs typeface="Arial" panose="020B0604020202020204" pitchFamily="34" charset="0"/>
                        </a:rPr>
                        <a:t>4</a:t>
                      </a:r>
                    </a:p>
                  </a:txBody>
                  <a:tcPr>
                    <a:noFill/>
                  </a:tcPr>
                </a:tc>
                <a:tc>
                  <a:txBody>
                    <a:bodyPr/>
                    <a:lstStyle/>
                    <a:p>
                      <a:pPr algn="ctr"/>
                      <a:r>
                        <a:rPr lang="en-GB" sz="2400" b="1" dirty="0">
                          <a:solidFill>
                            <a:srgbClr val="0F6078"/>
                          </a:solidFill>
                          <a:latin typeface="Arial" panose="020B0604020202020204" pitchFamily="34" charset="0"/>
                          <a:cs typeface="Arial" panose="020B0604020202020204" pitchFamily="34" charset="0"/>
                        </a:rPr>
                        <a:t>2</a:t>
                      </a:r>
                    </a:p>
                  </a:txBody>
                  <a:tcPr>
                    <a:noFill/>
                  </a:tcPr>
                </a:tc>
                <a:tc>
                  <a:txBody>
                    <a:bodyPr/>
                    <a:lstStyle/>
                    <a:p>
                      <a:pPr algn="ctr"/>
                      <a:r>
                        <a:rPr lang="en-GB" sz="2400" b="1" dirty="0">
                          <a:solidFill>
                            <a:srgbClr val="0F6078"/>
                          </a:solidFill>
                          <a:latin typeface="Arial" panose="020B0604020202020204" pitchFamily="34" charset="0"/>
                          <a:cs typeface="Arial" panose="020B0604020202020204" pitchFamily="34" charset="0"/>
                        </a:rPr>
                        <a:t>1</a:t>
                      </a:r>
                    </a:p>
                  </a:txBody>
                  <a:tcPr>
                    <a:noFill/>
                  </a:tcPr>
                </a:tc>
                <a:extLst>
                  <a:ext uri="{0D108BD9-81ED-4DB2-BD59-A6C34878D82A}">
                    <a16:rowId xmlns:a16="http://schemas.microsoft.com/office/drawing/2014/main" val="10000"/>
                  </a:ext>
                </a:extLst>
              </a:tr>
              <a:tr h="506116">
                <a:tc>
                  <a:txBody>
                    <a:bodyPr/>
                    <a:lstStyle/>
                    <a:p>
                      <a:pPr algn="ctr"/>
                      <a:r>
                        <a:rPr lang="en-GB" sz="2400" b="1" dirty="0">
                          <a:solidFill>
                            <a:schemeClr val="tx1"/>
                          </a:solidFill>
                          <a:latin typeface="Arial" panose="020B0604020202020204" pitchFamily="34" charset="0"/>
                          <a:cs typeface="Arial" panose="020B0604020202020204" pitchFamily="34" charset="0"/>
                        </a:rPr>
                        <a:t>0</a:t>
                      </a:r>
                    </a:p>
                  </a:txBody>
                  <a:tcPr>
                    <a:noFill/>
                  </a:tcPr>
                </a:tc>
                <a:tc>
                  <a:txBody>
                    <a:bodyPr/>
                    <a:lstStyle/>
                    <a:p>
                      <a:pPr algn="ctr"/>
                      <a:r>
                        <a:rPr lang="en-GB" sz="2400" b="1" dirty="0">
                          <a:solidFill>
                            <a:schemeClr val="tx1"/>
                          </a:solidFill>
                          <a:latin typeface="Arial" panose="020B0604020202020204" pitchFamily="34" charset="0"/>
                          <a:cs typeface="Arial" panose="020B0604020202020204" pitchFamily="34" charset="0"/>
                        </a:rPr>
                        <a:t>0</a:t>
                      </a:r>
                    </a:p>
                  </a:txBody>
                  <a:tcPr>
                    <a:noFill/>
                  </a:tcPr>
                </a:tc>
                <a:tc>
                  <a:txBody>
                    <a:bodyPr/>
                    <a:lstStyle/>
                    <a:p>
                      <a:pPr algn="ctr"/>
                      <a:r>
                        <a:rPr lang="en-GB" sz="2400" b="1" dirty="0">
                          <a:solidFill>
                            <a:schemeClr val="tx1"/>
                          </a:solidFill>
                          <a:latin typeface="Arial" panose="020B0604020202020204" pitchFamily="34" charset="0"/>
                          <a:cs typeface="Arial" panose="020B0604020202020204" pitchFamily="34" charset="0"/>
                        </a:rPr>
                        <a:t>0</a:t>
                      </a:r>
                    </a:p>
                  </a:txBody>
                  <a:tcPr>
                    <a:noFill/>
                  </a:tcPr>
                </a:tc>
                <a:tc>
                  <a:txBody>
                    <a:bodyPr/>
                    <a:lstStyle/>
                    <a:p>
                      <a:pPr algn="ctr"/>
                      <a:r>
                        <a:rPr lang="en-GB" sz="2400" b="1" dirty="0">
                          <a:solidFill>
                            <a:schemeClr val="tx1"/>
                          </a:solidFill>
                          <a:latin typeface="Arial" panose="020B0604020202020204" pitchFamily="34" charset="0"/>
                          <a:cs typeface="Arial" panose="020B0604020202020204" pitchFamily="34" charset="0"/>
                        </a:rPr>
                        <a:t>1</a:t>
                      </a:r>
                    </a:p>
                  </a:txBody>
                  <a:tcPr>
                    <a:noFill/>
                  </a:tcPr>
                </a:tc>
                <a:tc>
                  <a:txBody>
                    <a:bodyPr/>
                    <a:lstStyle/>
                    <a:p>
                      <a:pPr algn="ctr"/>
                      <a:r>
                        <a:rPr lang="en-GB" sz="2400" b="1" dirty="0">
                          <a:solidFill>
                            <a:schemeClr val="tx1"/>
                          </a:solidFill>
                          <a:latin typeface="Arial" panose="020B0604020202020204" pitchFamily="34" charset="0"/>
                          <a:cs typeface="Arial" panose="020B0604020202020204" pitchFamily="34" charset="0"/>
                        </a:rPr>
                        <a:t>1</a:t>
                      </a:r>
                    </a:p>
                  </a:txBody>
                  <a:tcPr>
                    <a:noFill/>
                  </a:tcPr>
                </a:tc>
                <a:tc>
                  <a:txBody>
                    <a:bodyPr/>
                    <a:lstStyle/>
                    <a:p>
                      <a:pPr algn="ctr"/>
                      <a:r>
                        <a:rPr lang="en-GB" sz="2400" b="1" dirty="0">
                          <a:solidFill>
                            <a:schemeClr val="tx1"/>
                          </a:solidFill>
                          <a:latin typeface="Arial" panose="020B0604020202020204" pitchFamily="34" charset="0"/>
                          <a:cs typeface="Arial" panose="020B0604020202020204" pitchFamily="34" charset="0"/>
                        </a:rPr>
                        <a:t>0</a:t>
                      </a:r>
                    </a:p>
                  </a:txBody>
                  <a:tcPr>
                    <a:noFill/>
                  </a:tcPr>
                </a:tc>
                <a:tc>
                  <a:txBody>
                    <a:bodyPr/>
                    <a:lstStyle/>
                    <a:p>
                      <a:pPr algn="ctr"/>
                      <a:r>
                        <a:rPr lang="en-GB" sz="2400" b="1" dirty="0">
                          <a:solidFill>
                            <a:schemeClr val="tx1"/>
                          </a:solidFill>
                          <a:latin typeface="Arial" panose="020B0604020202020204" pitchFamily="34" charset="0"/>
                          <a:cs typeface="Arial" panose="020B0604020202020204" pitchFamily="34" charset="0"/>
                        </a:rPr>
                        <a:t>0</a:t>
                      </a:r>
                    </a:p>
                  </a:txBody>
                  <a:tcPr>
                    <a:noFill/>
                  </a:tcPr>
                </a:tc>
                <a:tc>
                  <a:txBody>
                    <a:bodyPr/>
                    <a:lstStyle/>
                    <a:p>
                      <a:pPr algn="ctr"/>
                      <a:r>
                        <a:rPr lang="en-GB" sz="2400" b="1" dirty="0">
                          <a:solidFill>
                            <a:schemeClr val="tx1"/>
                          </a:solidFill>
                          <a:latin typeface="Arial" panose="020B0604020202020204" pitchFamily="34" charset="0"/>
                          <a:cs typeface="Arial" panose="020B0604020202020204" pitchFamily="34" charset="0"/>
                        </a:rPr>
                        <a:t>0</a:t>
                      </a:r>
                    </a:p>
                  </a:txBody>
                  <a:tcP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57661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Decimal to Binary</a:t>
            </a:r>
          </a:p>
        </p:txBody>
      </p:sp>
      <p:sp>
        <p:nvSpPr>
          <p:cNvPr id="3" name="Text Placeholder 2"/>
          <p:cNvSpPr>
            <a:spLocks noGrp="1"/>
          </p:cNvSpPr>
          <p:nvPr>
            <p:ph type="body" sz="quarter" idx="14"/>
          </p:nvPr>
        </p:nvSpPr>
        <p:spPr>
          <a:xfrm>
            <a:off x="724280" y="1774800"/>
            <a:ext cx="7797230" cy="3453607"/>
          </a:xfrm>
        </p:spPr>
        <p:txBody>
          <a:bodyPr/>
          <a:lstStyle/>
          <a:p>
            <a:pPr>
              <a:lnSpc>
                <a:spcPct val="80000"/>
              </a:lnSpc>
            </a:pPr>
            <a:r>
              <a:rPr lang="en-GB" dirty="0"/>
              <a:t>Convert 28 to Binary</a:t>
            </a:r>
          </a:p>
          <a:p>
            <a:pPr>
              <a:lnSpc>
                <a:spcPct val="80000"/>
              </a:lnSpc>
            </a:pPr>
            <a:r>
              <a:rPr lang="en-GB" dirty="0"/>
              <a:t>Method</a:t>
            </a:r>
          </a:p>
          <a:p>
            <a:pPr>
              <a:lnSpc>
                <a:spcPct val="80000"/>
              </a:lnSpc>
            </a:pPr>
            <a:r>
              <a:rPr lang="en-GB" sz="2500" dirty="0">
                <a:solidFill>
                  <a:schemeClr val="tx1"/>
                </a:solidFill>
              </a:rPr>
              <a:t>Working right to left write out the numbers 1, 2, 4, 8 and so on doubling each time to 128</a:t>
            </a:r>
          </a:p>
          <a:p>
            <a:pPr lvl="1"/>
            <a:endParaRPr lang="en-GB" sz="3200" dirty="0"/>
          </a:p>
          <a:p>
            <a:pPr lvl="1"/>
            <a:endParaRPr lang="en-GB" sz="3200" dirty="0"/>
          </a:p>
          <a:p>
            <a:pPr marL="444500" lvl="1" indent="0">
              <a:buNone/>
            </a:pPr>
            <a:r>
              <a:rPr lang="en-GB" sz="2500" dirty="0">
                <a:solidFill>
                  <a:srgbClr val="FF0000"/>
                </a:solidFill>
              </a:rPr>
              <a:t>Put a 1 under the number 4 </a:t>
            </a:r>
          </a:p>
          <a:p>
            <a:pPr marL="444500" lvl="1" indent="0">
              <a:buNone/>
            </a:pPr>
            <a:r>
              <a:rPr lang="en-GB" sz="2500" dirty="0">
                <a:solidFill>
                  <a:srgbClr val="FF0000"/>
                </a:solidFill>
              </a:rPr>
              <a:t>28 = 16 + 8 + 4</a:t>
            </a:r>
          </a:p>
          <a:p>
            <a:pPr marL="444500" lvl="1" indent="0">
              <a:buNone/>
            </a:pPr>
            <a:r>
              <a:rPr lang="en-GB" sz="2500" dirty="0">
                <a:solidFill>
                  <a:srgbClr val="FF0000"/>
                </a:solidFill>
              </a:rPr>
              <a:t>The binary number is 00011100</a:t>
            </a:r>
          </a:p>
          <a:p>
            <a:pPr marL="444500" lvl="1" indent="0">
              <a:buNone/>
            </a:pPr>
            <a:endParaRPr lang="en-GB" sz="3200" dirty="0"/>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591970120"/>
              </p:ext>
            </p:extLst>
          </p:nvPr>
        </p:nvGraphicFramePr>
        <p:xfrm>
          <a:off x="1547448" y="3574800"/>
          <a:ext cx="6096216" cy="1012232"/>
        </p:xfrm>
        <a:graphic>
          <a:graphicData uri="http://schemas.openxmlformats.org/drawingml/2006/table">
            <a:tbl>
              <a:tblPr firstRow="1" bandRow="1">
                <a:tableStyleId>{5C22544A-7EE6-4342-B048-85BDC9FD1C3A}</a:tableStyleId>
              </a:tblPr>
              <a:tblGrid>
                <a:gridCol w="762027">
                  <a:extLst>
                    <a:ext uri="{9D8B030D-6E8A-4147-A177-3AD203B41FA5}">
                      <a16:colId xmlns:a16="http://schemas.microsoft.com/office/drawing/2014/main" val="20000"/>
                    </a:ext>
                  </a:extLst>
                </a:gridCol>
                <a:gridCol w="762027">
                  <a:extLst>
                    <a:ext uri="{9D8B030D-6E8A-4147-A177-3AD203B41FA5}">
                      <a16:colId xmlns:a16="http://schemas.microsoft.com/office/drawing/2014/main" val="20001"/>
                    </a:ext>
                  </a:extLst>
                </a:gridCol>
                <a:gridCol w="762027">
                  <a:extLst>
                    <a:ext uri="{9D8B030D-6E8A-4147-A177-3AD203B41FA5}">
                      <a16:colId xmlns:a16="http://schemas.microsoft.com/office/drawing/2014/main" val="20002"/>
                    </a:ext>
                  </a:extLst>
                </a:gridCol>
                <a:gridCol w="762027">
                  <a:extLst>
                    <a:ext uri="{9D8B030D-6E8A-4147-A177-3AD203B41FA5}">
                      <a16:colId xmlns:a16="http://schemas.microsoft.com/office/drawing/2014/main" val="20003"/>
                    </a:ext>
                  </a:extLst>
                </a:gridCol>
                <a:gridCol w="762027">
                  <a:extLst>
                    <a:ext uri="{9D8B030D-6E8A-4147-A177-3AD203B41FA5}">
                      <a16:colId xmlns:a16="http://schemas.microsoft.com/office/drawing/2014/main" val="20004"/>
                    </a:ext>
                  </a:extLst>
                </a:gridCol>
                <a:gridCol w="762027">
                  <a:extLst>
                    <a:ext uri="{9D8B030D-6E8A-4147-A177-3AD203B41FA5}">
                      <a16:colId xmlns:a16="http://schemas.microsoft.com/office/drawing/2014/main" val="20005"/>
                    </a:ext>
                  </a:extLst>
                </a:gridCol>
                <a:gridCol w="762027">
                  <a:extLst>
                    <a:ext uri="{9D8B030D-6E8A-4147-A177-3AD203B41FA5}">
                      <a16:colId xmlns:a16="http://schemas.microsoft.com/office/drawing/2014/main" val="20006"/>
                    </a:ext>
                  </a:extLst>
                </a:gridCol>
                <a:gridCol w="762027">
                  <a:extLst>
                    <a:ext uri="{9D8B030D-6E8A-4147-A177-3AD203B41FA5}">
                      <a16:colId xmlns:a16="http://schemas.microsoft.com/office/drawing/2014/main" val="20007"/>
                    </a:ext>
                  </a:extLst>
                </a:gridCol>
              </a:tblGrid>
              <a:tr h="506116">
                <a:tc>
                  <a:txBody>
                    <a:bodyPr/>
                    <a:lstStyle/>
                    <a:p>
                      <a:pPr algn="ctr"/>
                      <a:r>
                        <a:rPr lang="en-GB" sz="2400" b="1" dirty="0">
                          <a:solidFill>
                            <a:srgbClr val="0F6078"/>
                          </a:solidFill>
                          <a:latin typeface="Arial" panose="020B0604020202020204" pitchFamily="34" charset="0"/>
                          <a:cs typeface="Arial" panose="020B0604020202020204" pitchFamily="34" charset="0"/>
                        </a:rPr>
                        <a:t>128</a:t>
                      </a:r>
                    </a:p>
                  </a:txBody>
                  <a:tcPr>
                    <a:noFill/>
                  </a:tcPr>
                </a:tc>
                <a:tc>
                  <a:txBody>
                    <a:bodyPr/>
                    <a:lstStyle/>
                    <a:p>
                      <a:pPr algn="ctr"/>
                      <a:r>
                        <a:rPr lang="en-GB" sz="2400" b="1" dirty="0">
                          <a:solidFill>
                            <a:srgbClr val="0F6078"/>
                          </a:solidFill>
                          <a:latin typeface="Arial" panose="020B0604020202020204" pitchFamily="34" charset="0"/>
                          <a:cs typeface="Arial" panose="020B0604020202020204" pitchFamily="34" charset="0"/>
                        </a:rPr>
                        <a:t>64</a:t>
                      </a:r>
                    </a:p>
                  </a:txBody>
                  <a:tcPr>
                    <a:noFill/>
                  </a:tcPr>
                </a:tc>
                <a:tc>
                  <a:txBody>
                    <a:bodyPr/>
                    <a:lstStyle/>
                    <a:p>
                      <a:pPr algn="ctr"/>
                      <a:r>
                        <a:rPr lang="en-GB" sz="2400" b="1" dirty="0">
                          <a:solidFill>
                            <a:srgbClr val="0F6078"/>
                          </a:solidFill>
                          <a:latin typeface="Arial" panose="020B0604020202020204" pitchFamily="34" charset="0"/>
                          <a:cs typeface="Arial" panose="020B0604020202020204" pitchFamily="34" charset="0"/>
                        </a:rPr>
                        <a:t>32</a:t>
                      </a:r>
                    </a:p>
                  </a:txBody>
                  <a:tcPr>
                    <a:noFill/>
                  </a:tcPr>
                </a:tc>
                <a:tc>
                  <a:txBody>
                    <a:bodyPr/>
                    <a:lstStyle/>
                    <a:p>
                      <a:pPr algn="ctr"/>
                      <a:r>
                        <a:rPr lang="en-GB" sz="2400" b="1" dirty="0">
                          <a:solidFill>
                            <a:srgbClr val="0F6078"/>
                          </a:solidFill>
                          <a:latin typeface="Arial" panose="020B0604020202020204" pitchFamily="34" charset="0"/>
                          <a:cs typeface="Arial" panose="020B0604020202020204" pitchFamily="34" charset="0"/>
                        </a:rPr>
                        <a:t>16</a:t>
                      </a:r>
                    </a:p>
                  </a:txBody>
                  <a:tcPr>
                    <a:noFill/>
                  </a:tcPr>
                </a:tc>
                <a:tc>
                  <a:txBody>
                    <a:bodyPr/>
                    <a:lstStyle/>
                    <a:p>
                      <a:pPr algn="ctr"/>
                      <a:r>
                        <a:rPr lang="en-GB" sz="2400" b="1" dirty="0">
                          <a:solidFill>
                            <a:srgbClr val="0F6078"/>
                          </a:solidFill>
                          <a:latin typeface="Arial" panose="020B0604020202020204" pitchFamily="34" charset="0"/>
                          <a:cs typeface="Arial" panose="020B0604020202020204" pitchFamily="34" charset="0"/>
                        </a:rPr>
                        <a:t>8</a:t>
                      </a:r>
                    </a:p>
                  </a:txBody>
                  <a:tcPr>
                    <a:noFill/>
                  </a:tcPr>
                </a:tc>
                <a:tc>
                  <a:txBody>
                    <a:bodyPr/>
                    <a:lstStyle/>
                    <a:p>
                      <a:pPr algn="ctr"/>
                      <a:r>
                        <a:rPr lang="en-GB" sz="2400" b="1" dirty="0">
                          <a:solidFill>
                            <a:srgbClr val="0F6078"/>
                          </a:solidFill>
                          <a:latin typeface="Arial" panose="020B0604020202020204" pitchFamily="34" charset="0"/>
                          <a:cs typeface="Arial" panose="020B0604020202020204" pitchFamily="34" charset="0"/>
                        </a:rPr>
                        <a:t>4</a:t>
                      </a:r>
                    </a:p>
                  </a:txBody>
                  <a:tcPr>
                    <a:noFill/>
                  </a:tcPr>
                </a:tc>
                <a:tc>
                  <a:txBody>
                    <a:bodyPr/>
                    <a:lstStyle/>
                    <a:p>
                      <a:pPr algn="ctr"/>
                      <a:r>
                        <a:rPr lang="en-GB" sz="2400" b="1" dirty="0">
                          <a:solidFill>
                            <a:srgbClr val="0F6078"/>
                          </a:solidFill>
                          <a:latin typeface="Arial" panose="020B0604020202020204" pitchFamily="34" charset="0"/>
                          <a:cs typeface="Arial" panose="020B0604020202020204" pitchFamily="34" charset="0"/>
                        </a:rPr>
                        <a:t>2</a:t>
                      </a:r>
                    </a:p>
                  </a:txBody>
                  <a:tcPr>
                    <a:noFill/>
                  </a:tcPr>
                </a:tc>
                <a:tc>
                  <a:txBody>
                    <a:bodyPr/>
                    <a:lstStyle/>
                    <a:p>
                      <a:pPr algn="ctr"/>
                      <a:r>
                        <a:rPr lang="en-GB" sz="2400" b="1" dirty="0">
                          <a:solidFill>
                            <a:srgbClr val="0F6078"/>
                          </a:solidFill>
                          <a:latin typeface="Arial" panose="020B0604020202020204" pitchFamily="34" charset="0"/>
                          <a:cs typeface="Arial" panose="020B0604020202020204" pitchFamily="34" charset="0"/>
                        </a:rPr>
                        <a:t>1</a:t>
                      </a:r>
                    </a:p>
                  </a:txBody>
                  <a:tcPr>
                    <a:noFill/>
                  </a:tcPr>
                </a:tc>
                <a:extLst>
                  <a:ext uri="{0D108BD9-81ED-4DB2-BD59-A6C34878D82A}">
                    <a16:rowId xmlns:a16="http://schemas.microsoft.com/office/drawing/2014/main" val="10000"/>
                  </a:ext>
                </a:extLst>
              </a:tr>
              <a:tr h="506116">
                <a:tc>
                  <a:txBody>
                    <a:bodyPr/>
                    <a:lstStyle/>
                    <a:p>
                      <a:pPr algn="ctr"/>
                      <a:r>
                        <a:rPr lang="en-GB" sz="2400" b="1" dirty="0">
                          <a:solidFill>
                            <a:schemeClr val="tx1"/>
                          </a:solidFill>
                          <a:latin typeface="Arial" panose="020B0604020202020204" pitchFamily="34" charset="0"/>
                          <a:cs typeface="Arial" panose="020B0604020202020204" pitchFamily="34" charset="0"/>
                        </a:rPr>
                        <a:t>0</a:t>
                      </a:r>
                    </a:p>
                  </a:txBody>
                  <a:tcPr>
                    <a:noFill/>
                  </a:tcPr>
                </a:tc>
                <a:tc>
                  <a:txBody>
                    <a:bodyPr/>
                    <a:lstStyle/>
                    <a:p>
                      <a:pPr algn="ctr"/>
                      <a:r>
                        <a:rPr lang="en-GB" sz="2400" b="1" dirty="0">
                          <a:solidFill>
                            <a:schemeClr val="tx1"/>
                          </a:solidFill>
                          <a:latin typeface="Arial" panose="020B0604020202020204" pitchFamily="34" charset="0"/>
                          <a:cs typeface="Arial" panose="020B0604020202020204" pitchFamily="34" charset="0"/>
                        </a:rPr>
                        <a:t>0</a:t>
                      </a:r>
                    </a:p>
                  </a:txBody>
                  <a:tcPr>
                    <a:noFill/>
                  </a:tcPr>
                </a:tc>
                <a:tc>
                  <a:txBody>
                    <a:bodyPr/>
                    <a:lstStyle/>
                    <a:p>
                      <a:pPr algn="ctr"/>
                      <a:r>
                        <a:rPr lang="en-GB" sz="2400" b="1" dirty="0">
                          <a:solidFill>
                            <a:schemeClr val="tx1"/>
                          </a:solidFill>
                          <a:latin typeface="Arial" panose="020B0604020202020204" pitchFamily="34" charset="0"/>
                          <a:cs typeface="Arial" panose="020B0604020202020204" pitchFamily="34" charset="0"/>
                        </a:rPr>
                        <a:t>0</a:t>
                      </a:r>
                    </a:p>
                  </a:txBody>
                  <a:tcPr>
                    <a:noFill/>
                  </a:tcPr>
                </a:tc>
                <a:tc>
                  <a:txBody>
                    <a:bodyPr/>
                    <a:lstStyle/>
                    <a:p>
                      <a:pPr algn="ctr"/>
                      <a:r>
                        <a:rPr lang="en-GB" sz="2400" b="1" dirty="0">
                          <a:solidFill>
                            <a:schemeClr val="tx1"/>
                          </a:solidFill>
                          <a:latin typeface="Arial" panose="020B0604020202020204" pitchFamily="34" charset="0"/>
                          <a:cs typeface="Arial" panose="020B0604020202020204" pitchFamily="34" charset="0"/>
                        </a:rPr>
                        <a:t>1</a:t>
                      </a:r>
                    </a:p>
                  </a:txBody>
                  <a:tcPr>
                    <a:noFill/>
                  </a:tcPr>
                </a:tc>
                <a:tc>
                  <a:txBody>
                    <a:bodyPr/>
                    <a:lstStyle/>
                    <a:p>
                      <a:pPr algn="ctr"/>
                      <a:r>
                        <a:rPr lang="en-GB" sz="2400" b="1" dirty="0">
                          <a:solidFill>
                            <a:schemeClr val="tx1"/>
                          </a:solidFill>
                          <a:latin typeface="Arial" panose="020B0604020202020204" pitchFamily="34" charset="0"/>
                          <a:cs typeface="Arial" panose="020B0604020202020204" pitchFamily="34" charset="0"/>
                        </a:rPr>
                        <a:t>1</a:t>
                      </a:r>
                    </a:p>
                  </a:txBody>
                  <a:tcPr>
                    <a:noFill/>
                  </a:tcPr>
                </a:tc>
                <a:tc>
                  <a:txBody>
                    <a:bodyPr/>
                    <a:lstStyle/>
                    <a:p>
                      <a:pPr algn="ctr"/>
                      <a:r>
                        <a:rPr lang="en-GB" sz="2400" b="1" dirty="0">
                          <a:solidFill>
                            <a:schemeClr val="tx1"/>
                          </a:solidFill>
                          <a:latin typeface="Arial" panose="020B0604020202020204" pitchFamily="34" charset="0"/>
                          <a:cs typeface="Arial" panose="020B0604020202020204" pitchFamily="34" charset="0"/>
                        </a:rPr>
                        <a:t>1</a:t>
                      </a:r>
                    </a:p>
                  </a:txBody>
                  <a:tcPr>
                    <a:noFill/>
                  </a:tcPr>
                </a:tc>
                <a:tc>
                  <a:txBody>
                    <a:bodyPr/>
                    <a:lstStyle/>
                    <a:p>
                      <a:pPr algn="ctr"/>
                      <a:r>
                        <a:rPr lang="en-GB" sz="2400" b="1" dirty="0">
                          <a:solidFill>
                            <a:schemeClr val="tx1"/>
                          </a:solidFill>
                          <a:latin typeface="Arial" panose="020B0604020202020204" pitchFamily="34" charset="0"/>
                          <a:cs typeface="Arial" panose="020B0604020202020204" pitchFamily="34" charset="0"/>
                        </a:rPr>
                        <a:t>0</a:t>
                      </a:r>
                    </a:p>
                  </a:txBody>
                  <a:tcPr>
                    <a:noFill/>
                  </a:tcPr>
                </a:tc>
                <a:tc>
                  <a:txBody>
                    <a:bodyPr/>
                    <a:lstStyle/>
                    <a:p>
                      <a:pPr algn="ctr"/>
                      <a:r>
                        <a:rPr lang="en-GB" sz="2400" b="1" dirty="0">
                          <a:solidFill>
                            <a:schemeClr val="tx1"/>
                          </a:solidFill>
                          <a:latin typeface="Arial" panose="020B0604020202020204" pitchFamily="34" charset="0"/>
                          <a:cs typeface="Arial" panose="020B0604020202020204" pitchFamily="34" charset="0"/>
                        </a:rPr>
                        <a:t>0</a:t>
                      </a:r>
                    </a:p>
                  </a:txBody>
                  <a:tcP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83086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Activity</a:t>
            </a:r>
          </a:p>
        </p:txBody>
      </p:sp>
      <p:sp>
        <p:nvSpPr>
          <p:cNvPr id="3" name="Text Placeholder 2"/>
          <p:cNvSpPr>
            <a:spLocks noGrp="1"/>
          </p:cNvSpPr>
          <p:nvPr>
            <p:ph type="body" sz="quarter" idx="14"/>
          </p:nvPr>
        </p:nvSpPr>
        <p:spPr/>
        <p:txBody>
          <a:bodyPr/>
          <a:lstStyle/>
          <a:p>
            <a:r>
              <a:rPr lang="en-GB" dirty="0"/>
              <a:t>Try the questions on </a:t>
            </a:r>
            <a:r>
              <a:rPr lang="en-GB" b="1" dirty="0"/>
              <a:t>Worksheet 3a </a:t>
            </a:r>
            <a:r>
              <a:rPr lang="en-GB" dirty="0"/>
              <a:t>to convert binary numbers to and from decimal numbers</a:t>
            </a:r>
          </a:p>
        </p:txBody>
      </p:sp>
    </p:spTree>
    <p:extLst>
      <p:ext uri="{BB962C8B-B14F-4D97-AF65-F5344CB8AC3E}">
        <p14:creationId xmlns:p14="http://schemas.microsoft.com/office/powerpoint/2010/main" val="3981719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solidFill>
                  <a:schemeClr val="bg1"/>
                </a:solidFill>
              </a:rPr>
              <a:t>Understand why all data is represented in binary in </a:t>
            </a:r>
            <a:br>
              <a:rPr lang="en-GB" dirty="0">
                <a:solidFill>
                  <a:schemeClr val="bg1"/>
                </a:solidFill>
              </a:rPr>
            </a:br>
            <a:r>
              <a:rPr lang="en-GB" dirty="0">
                <a:solidFill>
                  <a:schemeClr val="bg1"/>
                </a:solidFill>
              </a:rPr>
              <a:t>a computer</a:t>
            </a:r>
          </a:p>
          <a:p>
            <a:r>
              <a:rPr lang="en-GB" dirty="0">
                <a:solidFill>
                  <a:schemeClr val="bg1"/>
                </a:solidFill>
              </a:rPr>
              <a:t>Define a Bit, Byte, Kb, Mb and Gb</a:t>
            </a:r>
          </a:p>
          <a:p>
            <a:r>
              <a:rPr lang="en-GB" dirty="0">
                <a:solidFill>
                  <a:schemeClr val="bg1"/>
                </a:solidFill>
              </a:rPr>
              <a:t>Convert integers to binary numbers</a:t>
            </a:r>
          </a:p>
          <a:p>
            <a:r>
              <a:rPr lang="en-GB" dirty="0">
                <a:solidFill>
                  <a:schemeClr val="bg1"/>
                </a:solidFill>
              </a:rPr>
              <a:t>Convert binary numbers to integers</a:t>
            </a:r>
          </a:p>
          <a:p>
            <a:r>
              <a:rPr lang="en-GB" dirty="0">
                <a:solidFill>
                  <a:schemeClr val="bg1"/>
                </a:solidFill>
              </a:rPr>
              <a:t>Show how characters can be represented </a:t>
            </a:r>
            <a:br>
              <a:rPr lang="en-GB" dirty="0">
                <a:solidFill>
                  <a:schemeClr val="bg1"/>
                </a:solidFill>
              </a:rPr>
            </a:br>
            <a:r>
              <a:rPr lang="en-GB" dirty="0">
                <a:solidFill>
                  <a:schemeClr val="bg1"/>
                </a:solidFill>
              </a:rPr>
              <a:t>using ASCII</a:t>
            </a:r>
          </a:p>
          <a:p>
            <a:endParaRPr lang="en-GB" dirty="0">
              <a:solidFill>
                <a:schemeClr val="bg1"/>
              </a:solidFill>
            </a:endParaRPr>
          </a:p>
        </p:txBody>
      </p:sp>
      <p:sp>
        <p:nvSpPr>
          <p:cNvPr id="3" name="Text Placeholder 2"/>
          <p:cNvSpPr>
            <a:spLocks noGrp="1"/>
          </p:cNvSpPr>
          <p:nvPr>
            <p:ph type="body" sz="quarter" idx="13"/>
          </p:nvPr>
        </p:nvSpPr>
        <p:spPr/>
        <p:txBody>
          <a:bodyPr/>
          <a:lstStyle/>
          <a:p>
            <a:r>
              <a:rPr lang="en-GB"/>
              <a:t>Objectives</a:t>
            </a:r>
            <a:endParaRPr lang="en-GB" dirty="0"/>
          </a:p>
        </p:txBody>
      </p:sp>
    </p:spTree>
    <p:extLst>
      <p:ext uri="{BB962C8B-B14F-4D97-AF65-F5344CB8AC3E}">
        <p14:creationId xmlns:p14="http://schemas.microsoft.com/office/powerpoint/2010/main" val="1531261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Representing characters</a:t>
            </a:r>
          </a:p>
        </p:txBody>
      </p:sp>
      <p:sp>
        <p:nvSpPr>
          <p:cNvPr id="5" name="Text Placeholder 4"/>
          <p:cNvSpPr>
            <a:spLocks noGrp="1"/>
          </p:cNvSpPr>
          <p:nvPr>
            <p:ph type="body" sz="quarter" idx="14"/>
          </p:nvPr>
        </p:nvSpPr>
        <p:spPr/>
        <p:txBody>
          <a:bodyPr/>
          <a:lstStyle/>
          <a:p>
            <a:r>
              <a:rPr lang="en-GB" dirty="0"/>
              <a:t>How are characters represented in binary?</a:t>
            </a:r>
          </a:p>
          <a:p>
            <a:r>
              <a:rPr lang="en-GB" dirty="0"/>
              <a:t>How many characters are there on your keyboard?</a:t>
            </a:r>
          </a:p>
          <a:p>
            <a:r>
              <a:rPr lang="en-GB" dirty="0"/>
              <a:t>How many bits would be needed to represent up to 128 characters?</a:t>
            </a:r>
          </a:p>
        </p:txBody>
      </p:sp>
    </p:spTree>
    <p:extLst>
      <p:ext uri="{BB962C8B-B14F-4D97-AF65-F5344CB8AC3E}">
        <p14:creationId xmlns:p14="http://schemas.microsoft.com/office/powerpoint/2010/main" val="1089378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ASCII </a:t>
            </a:r>
            <a:br>
              <a:rPr lang="en-GB" sz="4800" dirty="0"/>
            </a:br>
            <a:r>
              <a:rPr lang="en-GB" sz="2400" dirty="0"/>
              <a:t>American Standard Code for Information Interchange </a:t>
            </a:r>
          </a:p>
        </p:txBody>
      </p:sp>
      <p:sp>
        <p:nvSpPr>
          <p:cNvPr id="3" name="Text Placeholder 2"/>
          <p:cNvSpPr>
            <a:spLocks noGrp="1"/>
          </p:cNvSpPr>
          <p:nvPr>
            <p:ph type="body" sz="quarter" idx="14"/>
          </p:nvPr>
        </p:nvSpPr>
        <p:spPr>
          <a:xfrm>
            <a:off x="724280" y="2011910"/>
            <a:ext cx="7797230" cy="3453607"/>
          </a:xfrm>
        </p:spPr>
        <p:txBody>
          <a:bodyPr/>
          <a:lstStyle/>
          <a:p>
            <a:r>
              <a:rPr lang="en-GB" dirty="0"/>
              <a:t>Numerous different codes for representing data have been invented, but ASCII is used nowadays on nearly all computers</a:t>
            </a:r>
          </a:p>
          <a:p>
            <a:r>
              <a:rPr lang="en-GB" dirty="0"/>
              <a:t>Originally only 7 bits were used but now the eighth bit is used to give extra characters such as ©, ® etc. </a:t>
            </a:r>
          </a:p>
          <a:p>
            <a:pPr lvl="1"/>
            <a:r>
              <a:rPr lang="en-GB" dirty="0"/>
              <a:t>How many different characters can be encoded using </a:t>
            </a:r>
            <a:br>
              <a:rPr lang="en-GB" dirty="0"/>
            </a:br>
            <a:r>
              <a:rPr lang="en-GB" dirty="0"/>
              <a:t>seven bits? </a:t>
            </a:r>
          </a:p>
          <a:p>
            <a:pPr lvl="1"/>
            <a:r>
              <a:rPr lang="en-GB" dirty="0"/>
              <a:t>How about eight bits?</a:t>
            </a:r>
          </a:p>
        </p:txBody>
      </p:sp>
    </p:spTree>
    <p:extLst>
      <p:ext uri="{BB962C8B-B14F-4D97-AF65-F5344CB8AC3E}">
        <p14:creationId xmlns:p14="http://schemas.microsoft.com/office/powerpoint/2010/main" val="693236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B5F32A98-CA7A-49C6-8904-4045767086DC}"/>
              </a:ext>
            </a:extLst>
          </p:cNvPr>
          <p:cNvGraphicFramePr>
            <a:graphicFrameLocks noChangeAspect="1"/>
          </p:cNvGraphicFramePr>
          <p:nvPr>
            <p:extLst>
              <p:ext uri="{D42A27DB-BD31-4B8C-83A1-F6EECF244321}">
                <p14:modId xmlns:p14="http://schemas.microsoft.com/office/powerpoint/2010/main" val="973031770"/>
              </p:ext>
            </p:extLst>
          </p:nvPr>
        </p:nvGraphicFramePr>
        <p:xfrm>
          <a:off x="420936" y="1704079"/>
          <a:ext cx="8459842" cy="4262968"/>
        </p:xfrm>
        <a:graphic>
          <a:graphicData uri="http://schemas.openxmlformats.org/presentationml/2006/ole">
            <mc:AlternateContent xmlns:mc="http://schemas.openxmlformats.org/markup-compatibility/2006">
              <mc:Choice xmlns:v="urn:schemas-microsoft-com:vml" Requires="v">
                <p:oleObj spid="_x0000_s1038" name="Image" r:id="rId3" imgW="27644400" imgH="13929840" progId="Photoshop.Image.16">
                  <p:embed/>
                </p:oleObj>
              </mc:Choice>
              <mc:Fallback>
                <p:oleObj name="Image" r:id="rId3" imgW="27644400" imgH="13929840" progId="Photoshop.Image.16">
                  <p:embed/>
                  <p:pic>
                    <p:nvPicPr>
                      <p:cNvPr id="0" name=""/>
                      <p:cNvPicPr/>
                      <p:nvPr/>
                    </p:nvPicPr>
                    <p:blipFill>
                      <a:blip r:embed="rId4"/>
                      <a:stretch>
                        <a:fillRect/>
                      </a:stretch>
                    </p:blipFill>
                    <p:spPr>
                      <a:xfrm>
                        <a:off x="420936" y="1704079"/>
                        <a:ext cx="8459842" cy="4262968"/>
                      </a:xfrm>
                      <a:prstGeom prst="rect">
                        <a:avLst/>
                      </a:prstGeom>
                    </p:spPr>
                  </p:pic>
                </p:oleObj>
              </mc:Fallback>
            </mc:AlternateContent>
          </a:graphicData>
        </a:graphic>
      </p:graphicFrame>
      <p:sp>
        <p:nvSpPr>
          <p:cNvPr id="2" name="Text Placeholder 1"/>
          <p:cNvSpPr>
            <a:spLocks noGrp="1"/>
          </p:cNvSpPr>
          <p:nvPr>
            <p:ph type="body" sz="quarter" idx="13"/>
          </p:nvPr>
        </p:nvSpPr>
        <p:spPr/>
        <p:txBody>
          <a:bodyPr/>
          <a:lstStyle/>
          <a:p>
            <a:r>
              <a:rPr lang="en-GB" dirty="0"/>
              <a:t>ASCII Table</a:t>
            </a:r>
          </a:p>
        </p:txBody>
      </p:sp>
      <p:sp>
        <p:nvSpPr>
          <p:cNvPr id="6" name="Rectangle 5"/>
          <p:cNvSpPr/>
          <p:nvPr/>
        </p:nvSpPr>
        <p:spPr>
          <a:xfrm>
            <a:off x="5997490" y="3826001"/>
            <a:ext cx="2860626" cy="3506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5666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ASCII</a:t>
            </a:r>
          </a:p>
        </p:txBody>
      </p:sp>
      <p:sp>
        <p:nvSpPr>
          <p:cNvPr id="3" name="Text Placeholder 2"/>
          <p:cNvSpPr>
            <a:spLocks noGrp="1"/>
          </p:cNvSpPr>
          <p:nvPr>
            <p:ph type="body" sz="quarter" idx="14"/>
          </p:nvPr>
        </p:nvSpPr>
        <p:spPr/>
        <p:txBody>
          <a:bodyPr/>
          <a:lstStyle/>
          <a:p>
            <a:r>
              <a:rPr lang="en-GB" dirty="0"/>
              <a:t>It is a character-encoding scheme originally based on the English alphabet</a:t>
            </a:r>
          </a:p>
          <a:p>
            <a:r>
              <a:rPr lang="en-GB" dirty="0"/>
              <a:t>ASCII codes represent text in computers, communications equipment, and other devices that use text</a:t>
            </a:r>
          </a:p>
          <a:p>
            <a:r>
              <a:rPr lang="en-GB" dirty="0"/>
              <a:t>For example: a lower case ‘</a:t>
            </a:r>
            <a:r>
              <a:rPr lang="en-GB" b="1" dirty="0"/>
              <a:t>f</a:t>
            </a:r>
            <a:r>
              <a:rPr lang="en-GB" dirty="0"/>
              <a:t>’ is represented by the following combination of bits in the ASCII table</a:t>
            </a:r>
          </a:p>
          <a:p>
            <a:pPr marL="457200" lvl="1" indent="0">
              <a:buNone/>
            </a:pPr>
            <a:r>
              <a:rPr lang="en-GB" sz="2500" b="1" dirty="0"/>
              <a:t>f = 1100110 or in 8 Bits, </a:t>
            </a:r>
            <a:r>
              <a:rPr lang="en-GB" sz="2500" b="1" dirty="0">
                <a:solidFill>
                  <a:srgbClr val="FF0000"/>
                </a:solidFill>
              </a:rPr>
              <a:t>0</a:t>
            </a:r>
            <a:r>
              <a:rPr lang="en-GB" sz="2500" b="1" dirty="0"/>
              <a:t>1100110</a:t>
            </a:r>
          </a:p>
          <a:p>
            <a:r>
              <a:rPr lang="en-GB" dirty="0"/>
              <a:t>8 bits is called a Byte </a:t>
            </a:r>
          </a:p>
        </p:txBody>
      </p:sp>
    </p:spTree>
    <p:extLst>
      <p:ext uri="{BB962C8B-B14F-4D97-AF65-F5344CB8AC3E}">
        <p14:creationId xmlns:p14="http://schemas.microsoft.com/office/powerpoint/2010/main" val="582510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Numbers in ASCII</a:t>
            </a:r>
          </a:p>
        </p:txBody>
      </p:sp>
      <p:sp>
        <p:nvSpPr>
          <p:cNvPr id="3" name="Text Placeholder 2"/>
          <p:cNvSpPr>
            <a:spLocks noGrp="1"/>
          </p:cNvSpPr>
          <p:nvPr>
            <p:ph type="body" sz="quarter" idx="14"/>
          </p:nvPr>
        </p:nvSpPr>
        <p:spPr/>
        <p:txBody>
          <a:bodyPr/>
          <a:lstStyle/>
          <a:p>
            <a:r>
              <a:rPr lang="en-GB" dirty="0"/>
              <a:t>Numbers as well as letters and other symbols are represented in ASCII</a:t>
            </a:r>
          </a:p>
          <a:p>
            <a:pPr lvl="1"/>
            <a:r>
              <a:rPr lang="en-GB" dirty="0"/>
              <a:t>What is the bit pattern for the character 5 in ASCII?</a:t>
            </a:r>
          </a:p>
          <a:p>
            <a:pPr lvl="1"/>
            <a:r>
              <a:rPr lang="en-GB" dirty="0"/>
              <a:t>What is the bit pattern in binary for the number 5?</a:t>
            </a:r>
          </a:p>
          <a:p>
            <a:r>
              <a:rPr lang="en-GB" dirty="0"/>
              <a:t>When 5 is pressed on the keyboard, the ASCII bit pattern is sent to the computer. It can’t be used for arithmetic! </a:t>
            </a:r>
          </a:p>
        </p:txBody>
      </p:sp>
    </p:spTree>
    <p:extLst>
      <p:ext uri="{BB962C8B-B14F-4D97-AF65-F5344CB8AC3E}">
        <p14:creationId xmlns:p14="http://schemas.microsoft.com/office/powerpoint/2010/main" val="1929896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Challenges</a:t>
            </a:r>
          </a:p>
        </p:txBody>
      </p:sp>
      <p:sp>
        <p:nvSpPr>
          <p:cNvPr id="3" name="Text Placeholder 2"/>
          <p:cNvSpPr>
            <a:spLocks noGrp="1"/>
          </p:cNvSpPr>
          <p:nvPr>
            <p:ph type="body" sz="quarter" idx="14"/>
          </p:nvPr>
        </p:nvSpPr>
        <p:spPr/>
        <p:txBody>
          <a:bodyPr/>
          <a:lstStyle/>
          <a:p>
            <a:r>
              <a:rPr lang="en-GB" b="1" dirty="0"/>
              <a:t>Challenge 1: </a:t>
            </a:r>
            <a:r>
              <a:rPr lang="en-GB" dirty="0"/>
              <a:t>Use the ASCII table on the ASCII Worksheet to write down the binary equivalent of your first name</a:t>
            </a:r>
            <a:endParaRPr lang="en-GB" b="1" dirty="0"/>
          </a:p>
          <a:p>
            <a:r>
              <a:rPr lang="en-GB" b="1" dirty="0"/>
              <a:t>Challenge 2: </a:t>
            </a:r>
            <a:r>
              <a:rPr lang="en-GB" dirty="0"/>
              <a:t>Write a brief coded message for someone in binary using the ASCII Code sheet</a:t>
            </a:r>
            <a:endParaRPr lang="en-GB" b="1" dirty="0"/>
          </a:p>
          <a:p>
            <a:endParaRPr lang="en-GB" dirty="0"/>
          </a:p>
          <a:p>
            <a:endParaRPr lang="en-GB" dirty="0"/>
          </a:p>
        </p:txBody>
      </p:sp>
    </p:spTree>
    <p:extLst>
      <p:ext uri="{BB962C8B-B14F-4D97-AF65-F5344CB8AC3E}">
        <p14:creationId xmlns:p14="http://schemas.microsoft.com/office/powerpoint/2010/main" val="2966578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227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a:lnSpc>
                <a:spcPts val="3000"/>
              </a:lnSpc>
              <a:spcAft>
                <a:spcPts val="800"/>
              </a:spcAft>
            </a:pPr>
            <a:r>
              <a:rPr lang="en-GB" dirty="0"/>
              <a:t>Decimal number system</a:t>
            </a:r>
            <a:br>
              <a:rPr lang="en-GB" dirty="0"/>
            </a:br>
            <a:r>
              <a:rPr lang="en-GB" sz="3000" dirty="0"/>
              <a:t>(Sometimes called the Denary system)</a:t>
            </a:r>
          </a:p>
        </p:txBody>
      </p:sp>
      <p:sp>
        <p:nvSpPr>
          <p:cNvPr id="5" name="Text Placeholder 4"/>
          <p:cNvSpPr>
            <a:spLocks noGrp="1"/>
          </p:cNvSpPr>
          <p:nvPr>
            <p:ph type="body" sz="quarter" idx="14"/>
          </p:nvPr>
        </p:nvSpPr>
        <p:spPr>
          <a:xfrm>
            <a:off x="724280" y="1911927"/>
            <a:ext cx="7797230" cy="3245859"/>
          </a:xfrm>
        </p:spPr>
        <p:txBody>
          <a:bodyPr/>
          <a:lstStyle/>
          <a:p>
            <a:r>
              <a:rPr lang="en-GB" sz="2800" dirty="0"/>
              <a:t>Why 10 digits?</a:t>
            </a: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20411" y="2527282"/>
            <a:ext cx="7004968" cy="3727312"/>
          </a:xfrm>
          <a:prstGeom prst="rect">
            <a:avLst/>
          </a:prstGeom>
        </p:spPr>
      </p:pic>
    </p:spTree>
    <p:extLst>
      <p:ext uri="{BB962C8B-B14F-4D97-AF65-F5344CB8AC3E}">
        <p14:creationId xmlns:p14="http://schemas.microsoft.com/office/powerpoint/2010/main" val="1060267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What about computers?</a:t>
            </a:r>
          </a:p>
        </p:txBody>
      </p:sp>
      <p:sp>
        <p:nvSpPr>
          <p:cNvPr id="3" name="Text Placeholder 2"/>
          <p:cNvSpPr>
            <a:spLocks noGrp="1"/>
          </p:cNvSpPr>
          <p:nvPr>
            <p:ph type="body" sz="quarter" idx="14"/>
          </p:nvPr>
        </p:nvSpPr>
        <p:spPr>
          <a:xfrm>
            <a:off x="724280" y="1738800"/>
            <a:ext cx="7797230" cy="3453607"/>
          </a:xfrm>
        </p:spPr>
        <p:txBody>
          <a:bodyPr/>
          <a:lstStyle/>
          <a:p>
            <a:pPr>
              <a:lnSpc>
                <a:spcPct val="90000"/>
              </a:lnSpc>
            </a:pPr>
            <a:r>
              <a:rPr lang="en-GB" dirty="0"/>
              <a:t>Computer use millions of electronic circuits and switches which can either be </a:t>
            </a:r>
            <a:r>
              <a:rPr lang="en-GB" b="1" dirty="0"/>
              <a:t>On</a:t>
            </a:r>
            <a:r>
              <a:rPr lang="en-GB" dirty="0"/>
              <a:t> or </a:t>
            </a:r>
            <a:r>
              <a:rPr lang="en-GB" b="1" dirty="0"/>
              <a:t>Off</a:t>
            </a:r>
            <a:endParaRPr lang="en-GB" sz="2800" b="1" dirty="0"/>
          </a:p>
          <a:p>
            <a:pPr marL="0" indent="0">
              <a:lnSpc>
                <a:spcPct val="90000"/>
              </a:lnSpc>
              <a:buNone/>
            </a:pPr>
            <a:endParaRPr lang="en-GB" dirty="0"/>
          </a:p>
          <a:p>
            <a:pPr marL="0" indent="0">
              <a:lnSpc>
                <a:spcPct val="90000"/>
              </a:lnSpc>
              <a:buNone/>
            </a:pPr>
            <a:endParaRPr lang="en-GB" dirty="0"/>
          </a:p>
          <a:p>
            <a:pPr>
              <a:lnSpc>
                <a:spcPct val="90000"/>
              </a:lnSpc>
            </a:pPr>
            <a:endParaRPr lang="en-GB" dirty="0"/>
          </a:p>
          <a:p>
            <a:pPr>
              <a:lnSpc>
                <a:spcPct val="90000"/>
              </a:lnSpc>
            </a:pPr>
            <a:endParaRPr lang="en-GB" dirty="0"/>
          </a:p>
          <a:p>
            <a:pPr marL="0" indent="0">
              <a:lnSpc>
                <a:spcPct val="90000"/>
              </a:lnSpc>
              <a:buNone/>
            </a:pPr>
            <a:br>
              <a:rPr lang="en-GB" dirty="0"/>
            </a:br>
            <a:endParaRPr lang="en-GB" dirty="0"/>
          </a:p>
          <a:p>
            <a:pPr>
              <a:lnSpc>
                <a:spcPct val="90000"/>
              </a:lnSpc>
            </a:pPr>
            <a:r>
              <a:rPr lang="en-GB" b="1" dirty="0"/>
              <a:t>On</a:t>
            </a:r>
            <a:r>
              <a:rPr lang="en-GB" dirty="0"/>
              <a:t> is represented by </a:t>
            </a:r>
            <a:r>
              <a:rPr lang="en-GB" b="1" dirty="0"/>
              <a:t>1</a:t>
            </a:r>
            <a:r>
              <a:rPr lang="en-GB" dirty="0"/>
              <a:t> and </a:t>
            </a:r>
            <a:r>
              <a:rPr lang="en-GB" b="1" dirty="0"/>
              <a:t>Off</a:t>
            </a:r>
            <a:r>
              <a:rPr lang="en-GB" dirty="0"/>
              <a:t> is represented by </a:t>
            </a:r>
            <a:r>
              <a:rPr lang="en-GB" b="1" dirty="0"/>
              <a:t>0</a:t>
            </a:r>
          </a:p>
          <a:p>
            <a:endParaRPr lang="en-GB"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6924" y="2419597"/>
            <a:ext cx="3870153" cy="3177393"/>
          </a:xfrm>
          <a:prstGeom prst="rect">
            <a:avLst/>
          </a:prstGeom>
        </p:spPr>
      </p:pic>
    </p:spTree>
    <p:extLst>
      <p:ext uri="{BB962C8B-B14F-4D97-AF65-F5344CB8AC3E}">
        <p14:creationId xmlns:p14="http://schemas.microsoft.com/office/powerpoint/2010/main" val="2860496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Binary – On &amp; Off</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80416" y="2319938"/>
            <a:ext cx="3756827" cy="3704793"/>
          </a:xfrm>
          <a:prstGeom prst="rect">
            <a:avLst/>
          </a:prstGeom>
        </p:spPr>
      </p:pic>
      <p:sp>
        <p:nvSpPr>
          <p:cNvPr id="3" name="Text Placeholder 2"/>
          <p:cNvSpPr>
            <a:spLocks noGrp="1"/>
          </p:cNvSpPr>
          <p:nvPr>
            <p:ph type="body" sz="quarter" idx="14"/>
          </p:nvPr>
        </p:nvSpPr>
        <p:spPr>
          <a:xfrm>
            <a:off x="724280" y="1702800"/>
            <a:ext cx="7797230" cy="3453607"/>
          </a:xfrm>
        </p:spPr>
        <p:txBody>
          <a:bodyPr/>
          <a:lstStyle/>
          <a:p>
            <a:r>
              <a:rPr lang="en-GB" dirty="0"/>
              <a:t>The standard On / Off symbol on a switch is </a:t>
            </a:r>
            <a:br>
              <a:rPr lang="en-GB" dirty="0"/>
            </a:br>
            <a:r>
              <a:rPr lang="en-GB" dirty="0"/>
              <a:t>a 1 and a 0:</a:t>
            </a:r>
          </a:p>
        </p:txBody>
      </p:sp>
    </p:spTree>
    <p:extLst>
      <p:ext uri="{BB962C8B-B14F-4D97-AF65-F5344CB8AC3E}">
        <p14:creationId xmlns:p14="http://schemas.microsoft.com/office/powerpoint/2010/main" val="3543518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Bits and bytes</a:t>
            </a:r>
          </a:p>
        </p:txBody>
      </p:sp>
      <p:sp>
        <p:nvSpPr>
          <p:cNvPr id="3" name="Text Placeholder 2"/>
          <p:cNvSpPr>
            <a:spLocks noGrp="1"/>
          </p:cNvSpPr>
          <p:nvPr>
            <p:ph type="body" sz="quarter" idx="14"/>
          </p:nvPr>
        </p:nvSpPr>
        <p:spPr/>
        <p:txBody>
          <a:bodyPr/>
          <a:lstStyle/>
          <a:p>
            <a:r>
              <a:rPr lang="en-GB" dirty="0"/>
              <a:t>0 or a 1			=	1 Bit (</a:t>
            </a:r>
            <a:r>
              <a:rPr lang="en-GB" dirty="0">
                <a:solidFill>
                  <a:srgbClr val="FF0000"/>
                </a:solidFill>
              </a:rPr>
              <a:t>B</a:t>
            </a:r>
            <a:r>
              <a:rPr lang="en-GB" dirty="0"/>
              <a:t>inary Dig</a:t>
            </a:r>
            <a:r>
              <a:rPr lang="en-GB" dirty="0">
                <a:solidFill>
                  <a:srgbClr val="FF0000"/>
                </a:solidFill>
              </a:rPr>
              <a:t>it</a:t>
            </a:r>
            <a:r>
              <a:rPr lang="en-GB" dirty="0"/>
              <a:t>)</a:t>
            </a:r>
          </a:p>
          <a:p>
            <a:r>
              <a:rPr lang="en-GB" dirty="0"/>
              <a:t>8 Bits			=	1 Byte</a:t>
            </a:r>
          </a:p>
          <a:p>
            <a:r>
              <a:rPr lang="en-GB" dirty="0"/>
              <a:t>1000 Bytes	=	1 Kilobyte (</a:t>
            </a:r>
            <a:r>
              <a:rPr lang="en-GB" dirty="0" err="1"/>
              <a:t>Kb</a:t>
            </a:r>
            <a:r>
              <a:rPr lang="en-GB" dirty="0"/>
              <a:t>)</a:t>
            </a:r>
          </a:p>
          <a:p>
            <a:r>
              <a:rPr lang="en-GB" dirty="0"/>
              <a:t>1000 </a:t>
            </a:r>
            <a:r>
              <a:rPr lang="en-GB" dirty="0" err="1"/>
              <a:t>Kb</a:t>
            </a:r>
            <a:r>
              <a:rPr lang="en-GB" dirty="0"/>
              <a:t>		=	1 Megabyte (Mb)</a:t>
            </a:r>
          </a:p>
          <a:p>
            <a:r>
              <a:rPr lang="en-GB" dirty="0"/>
              <a:t>1000 Mb 		=	1 Gigabyte (Gb)</a:t>
            </a:r>
          </a:p>
          <a:p>
            <a:r>
              <a:rPr lang="en-GB" dirty="0">
                <a:solidFill>
                  <a:srgbClr val="FF0000"/>
                </a:solidFill>
              </a:rPr>
              <a:t>1 Byte</a:t>
            </a:r>
            <a:r>
              <a:rPr lang="en-GB" dirty="0"/>
              <a:t>			=	</a:t>
            </a:r>
            <a:r>
              <a:rPr lang="en-GB" dirty="0">
                <a:solidFill>
                  <a:srgbClr val="FF0000"/>
                </a:solidFill>
              </a:rPr>
              <a:t>1 Character of text</a:t>
            </a:r>
            <a:endParaRPr lang="en-GB" dirty="0"/>
          </a:p>
          <a:p>
            <a:pPr lvl="1"/>
            <a:r>
              <a:rPr lang="en-GB" dirty="0"/>
              <a:t>How many Gb in a Terabyte?</a:t>
            </a:r>
          </a:p>
          <a:p>
            <a:pPr lvl="1"/>
            <a:r>
              <a:rPr lang="en-GB" dirty="0"/>
              <a:t>How many bytes in a Megabyte?</a:t>
            </a:r>
          </a:p>
        </p:txBody>
      </p:sp>
    </p:spTree>
    <p:extLst>
      <p:ext uri="{BB962C8B-B14F-4D97-AF65-F5344CB8AC3E}">
        <p14:creationId xmlns:p14="http://schemas.microsoft.com/office/powerpoint/2010/main" val="2956319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7200"/>
            <a:ext cx="7816470" cy="670772"/>
          </a:xfrm>
        </p:spPr>
        <p:txBody>
          <a:bodyPr/>
          <a:lstStyle/>
          <a:p>
            <a:r>
              <a:rPr lang="en-GB" dirty="0"/>
              <a:t>Binary representation</a:t>
            </a:r>
          </a:p>
        </p:txBody>
      </p:sp>
      <p:sp>
        <p:nvSpPr>
          <p:cNvPr id="3" name="Text Placeholder 2"/>
          <p:cNvSpPr>
            <a:spLocks noGrp="1"/>
          </p:cNvSpPr>
          <p:nvPr>
            <p:ph type="body" sz="quarter" idx="14"/>
          </p:nvPr>
        </p:nvSpPr>
        <p:spPr>
          <a:xfrm>
            <a:off x="724280" y="1702800"/>
            <a:ext cx="3671874" cy="4559772"/>
          </a:xfrm>
        </p:spPr>
        <p:txBody>
          <a:bodyPr/>
          <a:lstStyle/>
          <a:p>
            <a:r>
              <a:rPr lang="en-GB" dirty="0"/>
              <a:t>One switch can only represent 2 possible states</a:t>
            </a:r>
          </a:p>
          <a:p>
            <a:pPr lvl="1"/>
            <a:r>
              <a:rPr lang="en-GB" b="1" dirty="0"/>
              <a:t>On</a:t>
            </a:r>
            <a:r>
              <a:rPr lang="en-GB" dirty="0"/>
              <a:t> or </a:t>
            </a:r>
            <a:r>
              <a:rPr lang="en-GB" b="1" dirty="0"/>
              <a:t>Off</a:t>
            </a:r>
            <a:endParaRPr lang="en-GB" dirty="0"/>
          </a:p>
          <a:p>
            <a:r>
              <a:rPr lang="en-GB" dirty="0"/>
              <a:t>Two switches can represent 4 states</a:t>
            </a:r>
          </a:p>
          <a:p>
            <a:pPr lvl="1"/>
            <a:r>
              <a:rPr lang="en-GB" b="1" dirty="0"/>
              <a:t>On</a:t>
            </a:r>
            <a:r>
              <a:rPr lang="en-GB" dirty="0"/>
              <a:t> &amp; </a:t>
            </a:r>
            <a:r>
              <a:rPr lang="en-GB" b="1" dirty="0"/>
              <a:t>On</a:t>
            </a:r>
          </a:p>
          <a:p>
            <a:pPr lvl="1"/>
            <a:r>
              <a:rPr lang="en-GB" b="1" dirty="0"/>
              <a:t>On</a:t>
            </a:r>
            <a:r>
              <a:rPr lang="en-GB" dirty="0"/>
              <a:t> &amp; </a:t>
            </a:r>
            <a:r>
              <a:rPr lang="en-GB" b="1" dirty="0"/>
              <a:t>Off</a:t>
            </a:r>
          </a:p>
          <a:p>
            <a:pPr lvl="1"/>
            <a:r>
              <a:rPr lang="en-GB" b="1" dirty="0"/>
              <a:t>Off</a:t>
            </a:r>
            <a:r>
              <a:rPr lang="en-GB" dirty="0"/>
              <a:t> &amp; </a:t>
            </a:r>
            <a:r>
              <a:rPr lang="en-GB" b="1" dirty="0"/>
              <a:t>On</a:t>
            </a:r>
          </a:p>
          <a:p>
            <a:pPr lvl="1"/>
            <a:r>
              <a:rPr lang="en-GB" b="1" dirty="0"/>
              <a:t>Off</a:t>
            </a:r>
            <a:r>
              <a:rPr lang="en-GB" dirty="0"/>
              <a:t> &amp; </a:t>
            </a:r>
            <a:r>
              <a:rPr lang="en-GB" b="1" dirty="0"/>
              <a:t>Off</a:t>
            </a:r>
          </a:p>
        </p:txBody>
      </p:sp>
      <p:grpSp>
        <p:nvGrpSpPr>
          <p:cNvPr id="24" name="Group 23"/>
          <p:cNvGrpSpPr/>
          <p:nvPr/>
        </p:nvGrpSpPr>
        <p:grpSpPr>
          <a:xfrm>
            <a:off x="5173000" y="1795685"/>
            <a:ext cx="3207127" cy="4374334"/>
            <a:chOff x="5173000" y="1795685"/>
            <a:chExt cx="3207127" cy="4374334"/>
          </a:xfrm>
        </p:grpSpPr>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73000" y="1795685"/>
              <a:ext cx="1513423" cy="1131930"/>
            </a:xfrm>
            <a:prstGeom prst="rect">
              <a:avLst/>
            </a:prstGeom>
          </p:spPr>
        </p:pic>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73000" y="5023922"/>
              <a:ext cx="1513423" cy="455048"/>
            </a:xfrm>
            <a:prstGeom prst="rect">
              <a:avLst/>
            </a:prstGeom>
          </p:spPr>
        </p:pic>
        <p:pic>
          <p:nvPicPr>
            <p:cNvPr id="17" name="Picture 1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73000" y="3581217"/>
              <a:ext cx="1513423" cy="460137"/>
            </a:xfrm>
            <a:prstGeom prst="rect">
              <a:avLst/>
            </a:prstGeom>
          </p:spPr>
        </p:pic>
        <p:pic>
          <p:nvPicPr>
            <p:cNvPr id="18" name="Picture 1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73000" y="4301297"/>
              <a:ext cx="1513423" cy="460137"/>
            </a:xfrm>
            <a:prstGeom prst="rect">
              <a:avLst/>
            </a:prstGeom>
          </p:spPr>
        </p:pic>
        <p:pic>
          <p:nvPicPr>
            <p:cNvPr id="19" name="Picture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73000" y="5714971"/>
              <a:ext cx="1513423" cy="455048"/>
            </a:xfrm>
            <a:prstGeom prst="rect">
              <a:avLst/>
            </a:prstGeom>
          </p:spPr>
        </p:pic>
        <p:pic>
          <p:nvPicPr>
            <p:cNvPr id="20" name="Picture 1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58578" y="3581217"/>
              <a:ext cx="1513423" cy="460137"/>
            </a:xfrm>
            <a:prstGeom prst="rect">
              <a:avLst/>
            </a:prstGeom>
          </p:spPr>
        </p:pic>
        <p:pic>
          <p:nvPicPr>
            <p:cNvPr id="21" name="Picture 2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58577" y="4301039"/>
              <a:ext cx="1513423" cy="455048"/>
            </a:xfrm>
            <a:prstGeom prst="rect">
              <a:avLst/>
            </a:prstGeom>
          </p:spPr>
        </p:pic>
        <p:pic>
          <p:nvPicPr>
            <p:cNvPr id="22" name="Picture 2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66704" y="5023922"/>
              <a:ext cx="1513423" cy="460137"/>
            </a:xfrm>
            <a:prstGeom prst="rect">
              <a:avLst/>
            </a:prstGeom>
          </p:spPr>
        </p:pic>
        <p:pic>
          <p:nvPicPr>
            <p:cNvPr id="23" name="Picture 2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66704" y="5714971"/>
              <a:ext cx="1513423" cy="455048"/>
            </a:xfrm>
            <a:prstGeom prst="rect">
              <a:avLst/>
            </a:prstGeom>
          </p:spPr>
        </p:pic>
      </p:grpSp>
    </p:spTree>
    <p:extLst>
      <p:ext uri="{BB962C8B-B14F-4D97-AF65-F5344CB8AC3E}">
        <p14:creationId xmlns:p14="http://schemas.microsoft.com/office/powerpoint/2010/main" val="556584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Binary representation</a:t>
            </a:r>
          </a:p>
        </p:txBody>
      </p:sp>
      <p:graphicFrame>
        <p:nvGraphicFramePr>
          <p:cNvPr id="4" name="Content Placeholder 4"/>
          <p:cNvGraphicFramePr>
            <a:graphicFrameLocks/>
          </p:cNvGraphicFramePr>
          <p:nvPr>
            <p:extLst>
              <p:ext uri="{D42A27DB-BD31-4B8C-83A1-F6EECF244321}">
                <p14:modId xmlns:p14="http://schemas.microsoft.com/office/powerpoint/2010/main" val="2713737798"/>
              </p:ext>
            </p:extLst>
          </p:nvPr>
        </p:nvGraphicFramePr>
        <p:xfrm>
          <a:off x="724280" y="1579819"/>
          <a:ext cx="7634629" cy="4417677"/>
        </p:xfrm>
        <a:graphic>
          <a:graphicData uri="http://schemas.openxmlformats.org/drawingml/2006/table">
            <a:tbl>
              <a:tblPr firstRow="1" bandRow="1">
                <a:tableStyleId>{5C22544A-7EE6-4342-B048-85BDC9FD1C3A}</a:tableStyleId>
              </a:tblPr>
              <a:tblGrid>
                <a:gridCol w="3082481">
                  <a:extLst>
                    <a:ext uri="{9D8B030D-6E8A-4147-A177-3AD203B41FA5}">
                      <a16:colId xmlns:a16="http://schemas.microsoft.com/office/drawing/2014/main" val="20000"/>
                    </a:ext>
                  </a:extLst>
                </a:gridCol>
                <a:gridCol w="4552148">
                  <a:extLst>
                    <a:ext uri="{9D8B030D-6E8A-4147-A177-3AD203B41FA5}">
                      <a16:colId xmlns:a16="http://schemas.microsoft.com/office/drawing/2014/main" val="20001"/>
                    </a:ext>
                  </a:extLst>
                </a:gridCol>
              </a:tblGrid>
              <a:tr h="490853">
                <a:tc>
                  <a:txBody>
                    <a:bodyPr/>
                    <a:lstStyle/>
                    <a:p>
                      <a:pPr algn="ctr"/>
                      <a:r>
                        <a:rPr lang="en-GB" sz="2200" dirty="0">
                          <a:latin typeface="Arial" panose="020B0604020202020204" pitchFamily="34" charset="0"/>
                          <a:cs typeface="Arial" panose="020B0604020202020204" pitchFamily="34" charset="0"/>
                        </a:rPr>
                        <a:t>Number of Switches</a:t>
                      </a:r>
                    </a:p>
                  </a:txBody>
                  <a:tcPr anchor="ctr">
                    <a:lnB w="12700" cap="flat" cmpd="sng" algn="ctr">
                      <a:solidFill>
                        <a:srgbClr val="0F6078"/>
                      </a:solidFill>
                      <a:prstDash val="solid"/>
                      <a:round/>
                      <a:headEnd type="none" w="med" len="med"/>
                      <a:tailEnd type="none" w="med" len="med"/>
                    </a:lnB>
                    <a:solidFill>
                      <a:srgbClr val="0F6078"/>
                    </a:solidFill>
                  </a:tcPr>
                </a:tc>
                <a:tc>
                  <a:txBody>
                    <a:bodyPr/>
                    <a:lstStyle/>
                    <a:p>
                      <a:pPr algn="ctr"/>
                      <a:r>
                        <a:rPr lang="en-GB" sz="2200" dirty="0">
                          <a:latin typeface="Arial" panose="020B0604020202020204" pitchFamily="34" charset="0"/>
                          <a:cs typeface="Arial" panose="020B0604020202020204" pitchFamily="34" charset="0"/>
                        </a:rPr>
                        <a:t>Possible combinations or states</a:t>
                      </a:r>
                    </a:p>
                  </a:txBody>
                  <a:tcPr anchor="ctr">
                    <a:lnB w="12700" cap="flat" cmpd="sng" algn="ctr">
                      <a:solidFill>
                        <a:srgbClr val="0F6078"/>
                      </a:solidFill>
                      <a:prstDash val="solid"/>
                      <a:round/>
                      <a:headEnd type="none" w="med" len="med"/>
                      <a:tailEnd type="none" w="med" len="med"/>
                    </a:lnB>
                    <a:solidFill>
                      <a:srgbClr val="0F6078"/>
                    </a:solidFill>
                  </a:tcPr>
                </a:tc>
                <a:extLst>
                  <a:ext uri="{0D108BD9-81ED-4DB2-BD59-A6C34878D82A}">
                    <a16:rowId xmlns:a16="http://schemas.microsoft.com/office/drawing/2014/main" val="10000"/>
                  </a:ext>
                </a:extLst>
              </a:tr>
              <a:tr h="490853">
                <a:tc>
                  <a:txBody>
                    <a:bodyPr/>
                    <a:lstStyle/>
                    <a:p>
                      <a:pPr algn="ctr"/>
                      <a:r>
                        <a:rPr lang="en-GB" sz="2200" b="1" dirty="0">
                          <a:latin typeface="Arial" panose="020B0604020202020204" pitchFamily="34" charset="0"/>
                          <a:cs typeface="Arial" panose="020B0604020202020204" pitchFamily="34" charset="0"/>
                        </a:rPr>
                        <a:t>1</a:t>
                      </a:r>
                    </a:p>
                  </a:txBody>
                  <a:tcPr anchor="ctr">
                    <a:lnT w="12700" cap="flat" cmpd="sng" algn="ctr">
                      <a:solidFill>
                        <a:srgbClr val="0F6078"/>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2200" b="1" kern="1200" dirty="0">
                          <a:solidFill>
                            <a:schemeClr val="dk1"/>
                          </a:solidFill>
                          <a:latin typeface="Arial" panose="020B0604020202020204" pitchFamily="34" charset="0"/>
                          <a:ea typeface="+mn-ea"/>
                          <a:cs typeface="Arial" panose="020B0604020202020204" pitchFamily="34" charset="0"/>
                        </a:rPr>
                        <a:t>2</a:t>
                      </a:r>
                    </a:p>
                  </a:txBody>
                  <a:tcPr anchor="ctr">
                    <a:lnT w="12700" cap="flat" cmpd="sng" algn="ctr">
                      <a:solidFill>
                        <a:srgbClr val="0F6078"/>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90853">
                <a:tc>
                  <a:txBody>
                    <a:bodyPr/>
                    <a:lstStyle/>
                    <a:p>
                      <a:pPr algn="ctr"/>
                      <a:r>
                        <a:rPr lang="en-GB" sz="2200" b="1" dirty="0">
                          <a:latin typeface="Arial" panose="020B0604020202020204" pitchFamily="34" charset="0"/>
                          <a:cs typeface="Arial" panose="020B0604020202020204" pitchFamily="34" charset="0"/>
                        </a:rPr>
                        <a:t>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2200" b="1" kern="1200" dirty="0">
                          <a:solidFill>
                            <a:schemeClr val="dk1"/>
                          </a:solidFill>
                          <a:latin typeface="Arial" panose="020B0604020202020204" pitchFamily="34" charset="0"/>
                          <a:ea typeface="+mn-ea"/>
                          <a:cs typeface="Arial" panose="020B0604020202020204" pitchFamily="34" charset="0"/>
                        </a:rPr>
                        <a:t>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90853">
                <a:tc>
                  <a:txBody>
                    <a:bodyPr/>
                    <a:lstStyle/>
                    <a:p>
                      <a:pPr algn="ctr"/>
                      <a:r>
                        <a:rPr lang="en-GB" sz="2200" b="1" dirty="0">
                          <a:latin typeface="Arial" panose="020B0604020202020204" pitchFamily="34" charset="0"/>
                          <a:cs typeface="Arial" panose="020B0604020202020204" pitchFamily="34" charset="0"/>
                        </a:rPr>
                        <a:t>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GB" sz="2200" b="1" kern="1200" dirty="0">
                        <a:solidFill>
                          <a:schemeClr val="dk1"/>
                        </a:solidFill>
                        <a:latin typeface="Arial" panose="020B0604020202020204" pitchFamily="34" charset="0"/>
                        <a:ea typeface="+mn-ea"/>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90853">
                <a:tc>
                  <a:txBody>
                    <a:bodyPr/>
                    <a:lstStyle/>
                    <a:p>
                      <a:pPr algn="ctr"/>
                      <a:r>
                        <a:rPr lang="en-GB" sz="2200" b="1" dirty="0">
                          <a:latin typeface="Arial" panose="020B0604020202020204" pitchFamily="34" charset="0"/>
                          <a:cs typeface="Arial" panose="020B0604020202020204" pitchFamily="34" charset="0"/>
                        </a:rPr>
                        <a:t>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GB" sz="2200" b="1" kern="1200" dirty="0">
                        <a:solidFill>
                          <a:schemeClr val="dk1"/>
                        </a:solidFill>
                        <a:latin typeface="Arial" panose="020B0604020202020204" pitchFamily="34" charset="0"/>
                        <a:ea typeface="+mn-ea"/>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90853">
                <a:tc>
                  <a:txBody>
                    <a:bodyPr/>
                    <a:lstStyle/>
                    <a:p>
                      <a:pPr algn="ctr"/>
                      <a:r>
                        <a:rPr lang="en-GB" sz="2200" b="1" dirty="0">
                          <a:latin typeface="Arial" panose="020B0604020202020204" pitchFamily="34" charset="0"/>
                          <a:cs typeface="Arial" panose="020B0604020202020204" pitchFamily="34" charset="0"/>
                        </a:rPr>
                        <a:t>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GB" sz="2200" b="1" kern="1200" dirty="0">
                        <a:solidFill>
                          <a:schemeClr val="dk1"/>
                        </a:solidFill>
                        <a:latin typeface="Arial" panose="020B0604020202020204" pitchFamily="34" charset="0"/>
                        <a:ea typeface="+mn-ea"/>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90853">
                <a:tc>
                  <a:txBody>
                    <a:bodyPr/>
                    <a:lstStyle/>
                    <a:p>
                      <a:pPr algn="ctr"/>
                      <a:r>
                        <a:rPr lang="en-GB" sz="2200" b="1" dirty="0">
                          <a:latin typeface="Arial" panose="020B0604020202020204" pitchFamily="34" charset="0"/>
                          <a:cs typeface="Arial" panose="020B0604020202020204" pitchFamily="34" charset="0"/>
                        </a:rPr>
                        <a:t>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GB" sz="2200" b="1" kern="1200" dirty="0">
                        <a:solidFill>
                          <a:schemeClr val="dk1"/>
                        </a:solidFill>
                        <a:latin typeface="Arial" panose="020B0604020202020204" pitchFamily="34" charset="0"/>
                        <a:ea typeface="+mn-ea"/>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90853">
                <a:tc>
                  <a:txBody>
                    <a:bodyPr/>
                    <a:lstStyle/>
                    <a:p>
                      <a:pPr algn="ctr"/>
                      <a:r>
                        <a:rPr lang="en-GB" sz="2200" b="1" dirty="0">
                          <a:latin typeface="Arial" panose="020B0604020202020204" pitchFamily="34" charset="0"/>
                          <a:cs typeface="Arial" panose="020B0604020202020204" pitchFamily="34" charset="0"/>
                        </a:rPr>
                        <a:t>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GB" sz="2200" b="1" kern="1200" dirty="0">
                        <a:solidFill>
                          <a:schemeClr val="dk1"/>
                        </a:solidFill>
                        <a:latin typeface="Arial" panose="020B0604020202020204" pitchFamily="34" charset="0"/>
                        <a:ea typeface="+mn-ea"/>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90853">
                <a:tc>
                  <a:txBody>
                    <a:bodyPr/>
                    <a:lstStyle/>
                    <a:p>
                      <a:pPr algn="ctr"/>
                      <a:r>
                        <a:rPr lang="en-GB" sz="2200" b="1" dirty="0">
                          <a:latin typeface="Arial" panose="020B0604020202020204" pitchFamily="34" charset="0"/>
                          <a:cs typeface="Arial" panose="020B0604020202020204" pitchFamily="34" charset="0"/>
                        </a:rPr>
                        <a:t>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GB" sz="2200" b="1" kern="1200" dirty="0">
                        <a:solidFill>
                          <a:schemeClr val="dk1"/>
                        </a:solidFill>
                        <a:latin typeface="Arial" panose="020B0604020202020204" pitchFamily="34" charset="0"/>
                        <a:ea typeface="+mn-ea"/>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7887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Binary to denary conversion</a:t>
            </a:r>
          </a:p>
        </p:txBody>
      </p:sp>
      <p:grpSp>
        <p:nvGrpSpPr>
          <p:cNvPr id="3" name="Group 2"/>
          <p:cNvGrpSpPr/>
          <p:nvPr/>
        </p:nvGrpSpPr>
        <p:grpSpPr>
          <a:xfrm>
            <a:off x="577798" y="1825660"/>
            <a:ext cx="7638033" cy="4527266"/>
            <a:chOff x="577798" y="1825660"/>
            <a:chExt cx="7638033" cy="4527266"/>
          </a:xfrm>
        </p:grpSpPr>
        <p:grpSp>
          <p:nvGrpSpPr>
            <p:cNvPr id="56" name="Group 55"/>
            <p:cNvGrpSpPr/>
            <p:nvPr/>
          </p:nvGrpSpPr>
          <p:grpSpPr>
            <a:xfrm>
              <a:off x="577798" y="1825660"/>
              <a:ext cx="7638033" cy="4527266"/>
              <a:chOff x="577798" y="1825660"/>
              <a:chExt cx="7638033" cy="4527266"/>
            </a:xfrm>
          </p:grpSpPr>
          <p:sp>
            <p:nvSpPr>
              <p:cNvPr id="57" name="TextBox 56"/>
              <p:cNvSpPr txBox="1"/>
              <p:nvPr/>
            </p:nvSpPr>
            <p:spPr>
              <a:xfrm>
                <a:off x="7416323" y="1825660"/>
                <a:ext cx="756077" cy="523220"/>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1</a:t>
                </a:r>
              </a:p>
            </p:txBody>
          </p:sp>
          <p:sp>
            <p:nvSpPr>
              <p:cNvPr id="58" name="TextBox 57"/>
              <p:cNvSpPr txBox="1"/>
              <p:nvPr/>
            </p:nvSpPr>
            <p:spPr>
              <a:xfrm>
                <a:off x="6551485" y="1825660"/>
                <a:ext cx="756077" cy="523220"/>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2</a:t>
                </a:r>
              </a:p>
            </p:txBody>
          </p:sp>
          <p:sp>
            <p:nvSpPr>
              <p:cNvPr id="59" name="TextBox 58"/>
              <p:cNvSpPr txBox="1"/>
              <p:nvPr/>
            </p:nvSpPr>
            <p:spPr>
              <a:xfrm>
                <a:off x="5702322" y="1825660"/>
                <a:ext cx="756077" cy="523220"/>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4</a:t>
                </a:r>
              </a:p>
            </p:txBody>
          </p:sp>
          <p:sp>
            <p:nvSpPr>
              <p:cNvPr id="60" name="TextBox 59"/>
              <p:cNvSpPr txBox="1"/>
              <p:nvPr/>
            </p:nvSpPr>
            <p:spPr>
              <a:xfrm>
                <a:off x="4825674" y="1825660"/>
                <a:ext cx="756077" cy="523220"/>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8</a:t>
                </a:r>
              </a:p>
            </p:txBody>
          </p:sp>
          <p:sp>
            <p:nvSpPr>
              <p:cNvPr id="61" name="TextBox 60"/>
              <p:cNvSpPr txBox="1"/>
              <p:nvPr/>
            </p:nvSpPr>
            <p:spPr>
              <a:xfrm>
                <a:off x="3956123" y="1825660"/>
                <a:ext cx="756077" cy="523220"/>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16</a:t>
                </a:r>
              </a:p>
            </p:txBody>
          </p:sp>
          <p:sp>
            <p:nvSpPr>
              <p:cNvPr id="62" name="TextBox 61"/>
              <p:cNvSpPr txBox="1"/>
              <p:nvPr/>
            </p:nvSpPr>
            <p:spPr>
              <a:xfrm>
                <a:off x="3097479" y="1825660"/>
                <a:ext cx="756077" cy="523220"/>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32</a:t>
                </a:r>
              </a:p>
            </p:txBody>
          </p:sp>
          <p:sp>
            <p:nvSpPr>
              <p:cNvPr id="63" name="TextBox 62"/>
              <p:cNvSpPr txBox="1"/>
              <p:nvPr/>
            </p:nvSpPr>
            <p:spPr>
              <a:xfrm>
                <a:off x="2227930" y="1825660"/>
                <a:ext cx="756077" cy="523220"/>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64</a:t>
                </a:r>
              </a:p>
            </p:txBody>
          </p:sp>
          <p:sp>
            <p:nvSpPr>
              <p:cNvPr id="64" name="TextBox 63"/>
              <p:cNvSpPr txBox="1"/>
              <p:nvPr/>
            </p:nvSpPr>
            <p:spPr>
              <a:xfrm>
                <a:off x="1163117" y="1825660"/>
                <a:ext cx="962247" cy="523220"/>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128</a:t>
                </a:r>
              </a:p>
            </p:txBody>
          </p:sp>
          <p:grpSp>
            <p:nvGrpSpPr>
              <p:cNvPr id="65" name="Group 64"/>
              <p:cNvGrpSpPr/>
              <p:nvPr/>
            </p:nvGrpSpPr>
            <p:grpSpPr>
              <a:xfrm>
                <a:off x="577798" y="4312612"/>
                <a:ext cx="7638033" cy="2040314"/>
                <a:chOff x="577798" y="4312612"/>
                <a:chExt cx="7638033" cy="2040314"/>
              </a:xfrm>
            </p:grpSpPr>
            <p:sp>
              <p:nvSpPr>
                <p:cNvPr id="74" name="TextBox 73"/>
                <p:cNvSpPr txBox="1"/>
                <p:nvPr/>
              </p:nvSpPr>
              <p:spPr>
                <a:xfrm>
                  <a:off x="7416323" y="4994012"/>
                  <a:ext cx="756077" cy="523220"/>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1</a:t>
                  </a:r>
                </a:p>
              </p:txBody>
            </p:sp>
            <p:sp>
              <p:nvSpPr>
                <p:cNvPr id="75" name="TextBox 74"/>
                <p:cNvSpPr txBox="1"/>
                <p:nvPr/>
              </p:nvSpPr>
              <p:spPr>
                <a:xfrm>
                  <a:off x="5702322" y="4994012"/>
                  <a:ext cx="756077" cy="523220"/>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a:t>
                  </a:r>
                </a:p>
              </p:txBody>
            </p:sp>
            <p:sp>
              <p:nvSpPr>
                <p:cNvPr id="76" name="TextBox 75"/>
                <p:cNvSpPr txBox="1"/>
                <p:nvPr/>
              </p:nvSpPr>
              <p:spPr>
                <a:xfrm>
                  <a:off x="3956123" y="4994012"/>
                  <a:ext cx="756077" cy="523220"/>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16</a:t>
                  </a:r>
                </a:p>
              </p:txBody>
            </p:sp>
            <p:sp>
              <p:nvSpPr>
                <p:cNvPr id="77" name="TextBox 76"/>
                <p:cNvSpPr txBox="1"/>
                <p:nvPr/>
              </p:nvSpPr>
              <p:spPr>
                <a:xfrm>
                  <a:off x="3097479" y="4994012"/>
                  <a:ext cx="756077" cy="523220"/>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a:t>
                  </a:r>
                </a:p>
              </p:txBody>
            </p:sp>
            <p:sp>
              <p:nvSpPr>
                <p:cNvPr id="78" name="TextBox 77"/>
                <p:cNvSpPr txBox="1"/>
                <p:nvPr/>
              </p:nvSpPr>
              <p:spPr>
                <a:xfrm>
                  <a:off x="2227930" y="4994012"/>
                  <a:ext cx="756077" cy="523220"/>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64</a:t>
                  </a:r>
                </a:p>
              </p:txBody>
            </p:sp>
            <p:sp>
              <p:nvSpPr>
                <p:cNvPr id="79" name="TextBox 78"/>
                <p:cNvSpPr txBox="1"/>
                <p:nvPr/>
              </p:nvSpPr>
              <p:spPr>
                <a:xfrm>
                  <a:off x="577798" y="4994012"/>
                  <a:ext cx="756077" cy="523220"/>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a:t>
                  </a:r>
                </a:p>
              </p:txBody>
            </p:sp>
            <p:sp>
              <p:nvSpPr>
                <p:cNvPr id="80" name="TextBox 79"/>
                <p:cNvSpPr txBox="1"/>
                <p:nvPr/>
              </p:nvSpPr>
              <p:spPr>
                <a:xfrm>
                  <a:off x="7416323" y="5642084"/>
                  <a:ext cx="756077" cy="523220"/>
                </a:xfrm>
                <a:prstGeom prst="rect">
                  <a:avLst/>
                </a:prstGeom>
                <a:noFill/>
              </p:spPr>
              <p:txBody>
                <a:bodyPr wrap="square" rtlCol="0">
                  <a:spAutoFit/>
                </a:bodyPr>
                <a:lstStyle/>
                <a:p>
                  <a:pPr algn="ctr"/>
                  <a:r>
                    <a:rPr lang="en-GB" sz="2800" b="1" dirty="0">
                      <a:solidFill>
                        <a:srgbClr val="FF0000"/>
                      </a:solidFill>
                      <a:latin typeface="Arial" panose="020B0604020202020204" pitchFamily="34" charset="0"/>
                      <a:cs typeface="Arial" panose="020B0604020202020204" pitchFamily="34" charset="0"/>
                    </a:rPr>
                    <a:t>81</a:t>
                  </a:r>
                </a:p>
              </p:txBody>
            </p:sp>
            <p:sp>
              <p:nvSpPr>
                <p:cNvPr id="81" name="TextBox 80"/>
                <p:cNvSpPr txBox="1"/>
                <p:nvPr/>
              </p:nvSpPr>
              <p:spPr>
                <a:xfrm>
                  <a:off x="577798" y="5642084"/>
                  <a:ext cx="756077" cy="523220"/>
                </a:xfrm>
                <a:prstGeom prst="rect">
                  <a:avLst/>
                </a:prstGeom>
                <a:noFill/>
              </p:spPr>
              <p:txBody>
                <a:bodyPr wrap="square" rtlCol="0">
                  <a:spAutoFit/>
                </a:bodyPr>
                <a:lstStyle/>
                <a:p>
                  <a:pPr algn="ctr"/>
                  <a:r>
                    <a:rPr lang="en-GB" sz="2800" b="1" dirty="0">
                      <a:solidFill>
                        <a:srgbClr val="FF0000"/>
                      </a:solidFill>
                      <a:latin typeface="Arial" panose="020B0604020202020204" pitchFamily="34" charset="0"/>
                      <a:cs typeface="Arial" panose="020B0604020202020204" pitchFamily="34" charset="0"/>
                    </a:rPr>
                    <a:t>=</a:t>
                  </a:r>
                </a:p>
              </p:txBody>
            </p:sp>
            <p:sp>
              <p:nvSpPr>
                <p:cNvPr id="82" name="TextBox 81"/>
                <p:cNvSpPr txBox="1"/>
                <p:nvPr/>
              </p:nvSpPr>
              <p:spPr>
                <a:xfrm>
                  <a:off x="7416323" y="4312612"/>
                  <a:ext cx="756077" cy="523220"/>
                </a:xfrm>
                <a:prstGeom prst="rect">
                  <a:avLst/>
                </a:prstGeom>
                <a:noFill/>
              </p:spPr>
              <p:txBody>
                <a:bodyPr wrap="square" rtlCol="0">
                  <a:spAutoFit/>
                </a:bodyPr>
                <a:lstStyle/>
                <a:p>
                  <a:pPr algn="ctr"/>
                  <a:r>
                    <a:rPr lang="en-GB" sz="2800" b="1" dirty="0">
                      <a:solidFill>
                        <a:srgbClr val="FF0000"/>
                      </a:solidFill>
                      <a:latin typeface="Arial" panose="020B0604020202020204" pitchFamily="34" charset="0"/>
                      <a:cs typeface="Arial" panose="020B0604020202020204" pitchFamily="34" charset="0"/>
                    </a:rPr>
                    <a:t>1</a:t>
                  </a:r>
                </a:p>
              </p:txBody>
            </p:sp>
            <p:sp>
              <p:nvSpPr>
                <p:cNvPr id="83" name="TextBox 82"/>
                <p:cNvSpPr txBox="1"/>
                <p:nvPr/>
              </p:nvSpPr>
              <p:spPr>
                <a:xfrm>
                  <a:off x="6551485" y="4312612"/>
                  <a:ext cx="756077" cy="523220"/>
                </a:xfrm>
                <a:prstGeom prst="rect">
                  <a:avLst/>
                </a:prstGeom>
                <a:noFill/>
              </p:spPr>
              <p:txBody>
                <a:bodyPr wrap="square" rtlCol="0">
                  <a:spAutoFit/>
                </a:bodyPr>
                <a:lstStyle/>
                <a:p>
                  <a:pPr algn="ctr"/>
                  <a:r>
                    <a:rPr lang="en-GB" sz="2800" b="1" dirty="0">
                      <a:solidFill>
                        <a:srgbClr val="FF0000"/>
                      </a:solidFill>
                      <a:latin typeface="Arial" panose="020B0604020202020204" pitchFamily="34" charset="0"/>
                      <a:cs typeface="Arial" panose="020B0604020202020204" pitchFamily="34" charset="0"/>
                    </a:rPr>
                    <a:t>0</a:t>
                  </a:r>
                </a:p>
              </p:txBody>
            </p:sp>
            <p:sp>
              <p:nvSpPr>
                <p:cNvPr id="84" name="TextBox 83"/>
                <p:cNvSpPr txBox="1"/>
                <p:nvPr/>
              </p:nvSpPr>
              <p:spPr>
                <a:xfrm>
                  <a:off x="5702322" y="4312612"/>
                  <a:ext cx="756077" cy="523220"/>
                </a:xfrm>
                <a:prstGeom prst="rect">
                  <a:avLst/>
                </a:prstGeom>
                <a:noFill/>
              </p:spPr>
              <p:txBody>
                <a:bodyPr wrap="square" rtlCol="0">
                  <a:spAutoFit/>
                </a:bodyPr>
                <a:lstStyle/>
                <a:p>
                  <a:pPr algn="ctr"/>
                  <a:r>
                    <a:rPr lang="en-GB" sz="2800" b="1" dirty="0">
                      <a:solidFill>
                        <a:srgbClr val="FF0000"/>
                      </a:solidFill>
                      <a:latin typeface="Arial" panose="020B0604020202020204" pitchFamily="34" charset="0"/>
                      <a:cs typeface="Arial" panose="020B0604020202020204" pitchFamily="34" charset="0"/>
                    </a:rPr>
                    <a:t>0</a:t>
                  </a:r>
                </a:p>
              </p:txBody>
            </p:sp>
            <p:sp>
              <p:nvSpPr>
                <p:cNvPr id="85" name="TextBox 84"/>
                <p:cNvSpPr txBox="1"/>
                <p:nvPr/>
              </p:nvSpPr>
              <p:spPr>
                <a:xfrm>
                  <a:off x="4825674" y="4312612"/>
                  <a:ext cx="756077" cy="523220"/>
                </a:xfrm>
                <a:prstGeom prst="rect">
                  <a:avLst/>
                </a:prstGeom>
                <a:noFill/>
              </p:spPr>
              <p:txBody>
                <a:bodyPr wrap="square" rtlCol="0">
                  <a:spAutoFit/>
                </a:bodyPr>
                <a:lstStyle/>
                <a:p>
                  <a:pPr algn="ctr"/>
                  <a:r>
                    <a:rPr lang="en-GB" sz="2800" b="1" dirty="0">
                      <a:solidFill>
                        <a:srgbClr val="FF0000"/>
                      </a:solidFill>
                      <a:latin typeface="Arial" panose="020B0604020202020204" pitchFamily="34" charset="0"/>
                      <a:cs typeface="Arial" panose="020B0604020202020204" pitchFamily="34" charset="0"/>
                    </a:rPr>
                    <a:t>0</a:t>
                  </a:r>
                </a:p>
              </p:txBody>
            </p:sp>
            <p:sp>
              <p:nvSpPr>
                <p:cNvPr id="86" name="TextBox 85"/>
                <p:cNvSpPr txBox="1"/>
                <p:nvPr/>
              </p:nvSpPr>
              <p:spPr>
                <a:xfrm>
                  <a:off x="3956123" y="4312612"/>
                  <a:ext cx="756077" cy="523220"/>
                </a:xfrm>
                <a:prstGeom prst="rect">
                  <a:avLst/>
                </a:prstGeom>
                <a:noFill/>
              </p:spPr>
              <p:txBody>
                <a:bodyPr wrap="square" rtlCol="0">
                  <a:spAutoFit/>
                </a:bodyPr>
                <a:lstStyle/>
                <a:p>
                  <a:pPr algn="ctr"/>
                  <a:r>
                    <a:rPr lang="en-GB" sz="2800" b="1" dirty="0">
                      <a:solidFill>
                        <a:srgbClr val="FF0000"/>
                      </a:solidFill>
                      <a:latin typeface="Arial" panose="020B0604020202020204" pitchFamily="34" charset="0"/>
                      <a:cs typeface="Arial" panose="020B0604020202020204" pitchFamily="34" charset="0"/>
                    </a:rPr>
                    <a:t>1</a:t>
                  </a:r>
                </a:p>
              </p:txBody>
            </p:sp>
            <p:sp>
              <p:nvSpPr>
                <p:cNvPr id="87" name="TextBox 86"/>
                <p:cNvSpPr txBox="1"/>
                <p:nvPr/>
              </p:nvSpPr>
              <p:spPr>
                <a:xfrm>
                  <a:off x="3097479" y="4312612"/>
                  <a:ext cx="756077" cy="523220"/>
                </a:xfrm>
                <a:prstGeom prst="rect">
                  <a:avLst/>
                </a:prstGeom>
                <a:noFill/>
              </p:spPr>
              <p:txBody>
                <a:bodyPr wrap="square" rtlCol="0">
                  <a:spAutoFit/>
                </a:bodyPr>
                <a:lstStyle/>
                <a:p>
                  <a:pPr algn="ctr"/>
                  <a:r>
                    <a:rPr lang="en-GB" sz="2800" b="1" dirty="0">
                      <a:solidFill>
                        <a:srgbClr val="FF0000"/>
                      </a:solidFill>
                      <a:latin typeface="Arial" panose="020B0604020202020204" pitchFamily="34" charset="0"/>
                      <a:cs typeface="Arial" panose="020B0604020202020204" pitchFamily="34" charset="0"/>
                    </a:rPr>
                    <a:t>0</a:t>
                  </a:r>
                </a:p>
              </p:txBody>
            </p:sp>
            <p:sp>
              <p:nvSpPr>
                <p:cNvPr id="88" name="TextBox 87"/>
                <p:cNvSpPr txBox="1"/>
                <p:nvPr/>
              </p:nvSpPr>
              <p:spPr>
                <a:xfrm>
                  <a:off x="2227930" y="4312612"/>
                  <a:ext cx="756077" cy="523220"/>
                </a:xfrm>
                <a:prstGeom prst="rect">
                  <a:avLst/>
                </a:prstGeom>
                <a:noFill/>
              </p:spPr>
              <p:txBody>
                <a:bodyPr wrap="square" rtlCol="0">
                  <a:spAutoFit/>
                </a:bodyPr>
                <a:lstStyle/>
                <a:p>
                  <a:pPr algn="ctr"/>
                  <a:r>
                    <a:rPr lang="en-GB" sz="2800" b="1" dirty="0">
                      <a:solidFill>
                        <a:srgbClr val="FF0000"/>
                      </a:solidFill>
                      <a:latin typeface="Arial" panose="020B0604020202020204" pitchFamily="34" charset="0"/>
                      <a:cs typeface="Arial" panose="020B0604020202020204" pitchFamily="34" charset="0"/>
                    </a:rPr>
                    <a:t>1</a:t>
                  </a:r>
                </a:p>
              </p:txBody>
            </p:sp>
            <p:sp>
              <p:nvSpPr>
                <p:cNvPr id="89" name="TextBox 88"/>
                <p:cNvSpPr txBox="1"/>
                <p:nvPr/>
              </p:nvSpPr>
              <p:spPr>
                <a:xfrm>
                  <a:off x="1369287" y="4312612"/>
                  <a:ext cx="756077" cy="523220"/>
                </a:xfrm>
                <a:prstGeom prst="rect">
                  <a:avLst/>
                </a:prstGeom>
                <a:noFill/>
              </p:spPr>
              <p:txBody>
                <a:bodyPr wrap="square" rtlCol="0">
                  <a:spAutoFit/>
                </a:bodyPr>
                <a:lstStyle/>
                <a:p>
                  <a:pPr algn="ctr"/>
                  <a:r>
                    <a:rPr lang="en-GB" sz="2800" b="1" dirty="0">
                      <a:solidFill>
                        <a:srgbClr val="FF0000"/>
                      </a:solidFill>
                      <a:latin typeface="Arial" panose="020B0604020202020204" pitchFamily="34" charset="0"/>
                      <a:cs typeface="Arial" panose="020B0604020202020204" pitchFamily="34" charset="0"/>
                    </a:rPr>
                    <a:t>0</a:t>
                  </a:r>
                </a:p>
              </p:txBody>
            </p:sp>
            <p:sp>
              <p:nvSpPr>
                <p:cNvPr id="90" name="Oval 89"/>
                <p:cNvSpPr/>
                <p:nvPr/>
              </p:nvSpPr>
              <p:spPr>
                <a:xfrm rot="5400000">
                  <a:off x="7350993" y="5488088"/>
                  <a:ext cx="864838" cy="8648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grpSp>
        <p:pic>
          <p:nvPicPr>
            <p:cNvPr id="38" name="Picture 3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68827" y="3052009"/>
              <a:ext cx="1938990" cy="557482"/>
            </a:xfrm>
            <a:prstGeom prst="rect">
              <a:avLst/>
            </a:prstGeom>
          </p:spPr>
        </p:pic>
        <p:pic>
          <p:nvPicPr>
            <p:cNvPr id="39" name="Picture 3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1630195" y="3038797"/>
              <a:ext cx="1938990" cy="573142"/>
            </a:xfrm>
            <a:prstGeom prst="rect">
              <a:avLst/>
            </a:prstGeom>
          </p:spPr>
        </p:pic>
        <p:pic>
          <p:nvPicPr>
            <p:cNvPr id="40" name="Picture 3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2506022" y="3052009"/>
              <a:ext cx="1938990" cy="557482"/>
            </a:xfrm>
            <a:prstGeom prst="rect">
              <a:avLst/>
            </a:prstGeom>
          </p:spPr>
        </p:pic>
        <p:pic>
          <p:nvPicPr>
            <p:cNvPr id="41" name="Picture 4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4234217" y="3052009"/>
              <a:ext cx="1938990" cy="557482"/>
            </a:xfrm>
            <a:prstGeom prst="rect">
              <a:avLst/>
            </a:prstGeom>
          </p:spPr>
        </p:pic>
        <p:pic>
          <p:nvPicPr>
            <p:cNvPr id="42" name="Picture 4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5083954" y="3052009"/>
              <a:ext cx="1938990" cy="557482"/>
            </a:xfrm>
            <a:prstGeom prst="rect">
              <a:avLst/>
            </a:prstGeom>
          </p:spPr>
        </p:pic>
        <p:pic>
          <p:nvPicPr>
            <p:cNvPr id="43" name="Picture 4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5958955" y="3052009"/>
              <a:ext cx="1938990" cy="557482"/>
            </a:xfrm>
            <a:prstGeom prst="rect">
              <a:avLst/>
            </a:prstGeom>
          </p:spPr>
        </p:pic>
        <p:pic>
          <p:nvPicPr>
            <p:cNvPr id="44" name="Picture 4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3359985" y="3038797"/>
              <a:ext cx="1938990" cy="573142"/>
            </a:xfrm>
            <a:prstGeom prst="rect">
              <a:avLst/>
            </a:prstGeom>
          </p:spPr>
        </p:pic>
        <p:pic>
          <p:nvPicPr>
            <p:cNvPr id="45" name="Picture 4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6806860" y="3038797"/>
              <a:ext cx="1938990" cy="573142"/>
            </a:xfrm>
            <a:prstGeom prst="rect">
              <a:avLst/>
            </a:prstGeom>
          </p:spPr>
        </p:pic>
      </p:grpSp>
    </p:spTree>
    <p:extLst>
      <p:ext uri="{BB962C8B-B14F-4D97-AF65-F5344CB8AC3E}">
        <p14:creationId xmlns:p14="http://schemas.microsoft.com/office/powerpoint/2010/main" val="942172526"/>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EC9627-A611-4E4F-87AC-D25F7C45C1B7}"/>
</file>

<file path=customXml/itemProps2.xml><?xml version="1.0" encoding="utf-8"?>
<ds:datastoreItem xmlns:ds="http://schemas.openxmlformats.org/officeDocument/2006/customXml" ds:itemID="{9E2949C2-A1A6-400C-9FBD-6347D6CAA07C}"/>
</file>

<file path=customXml/itemProps3.xml><?xml version="1.0" encoding="utf-8"?>
<ds:datastoreItem xmlns:ds="http://schemas.openxmlformats.org/officeDocument/2006/customXml" ds:itemID="{0B54ABD3-F6F6-47D9-B45B-8D16ED18D7E7}"/>
</file>

<file path=docProps/app.xml><?xml version="1.0" encoding="utf-8"?>
<Properties xmlns="http://schemas.openxmlformats.org/officeDocument/2006/extended-properties" xmlns:vt="http://schemas.openxmlformats.org/officeDocument/2006/docPropsVTypes">
  <Template>Unit 7</Template>
  <TotalTime>249</TotalTime>
  <Words>811</Words>
  <Application>Microsoft Office PowerPoint</Application>
  <PresentationFormat>On-screen Show (4:3)</PresentationFormat>
  <Paragraphs>257</Paragraphs>
  <Slides>26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Museo900-Regular</vt:lpstr>
      <vt:lpstr>Museo300-Regular</vt:lpstr>
      <vt:lpstr>Calibri</vt:lpstr>
      <vt:lpstr>Arial</vt:lpstr>
      <vt:lpstr>Unit 1</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design@pgonline.co.uk</cp:lastModifiedBy>
  <cp:revision>35</cp:revision>
  <dcterms:created xsi:type="dcterms:W3CDTF">2014-10-02T15:38:06Z</dcterms:created>
  <dcterms:modified xsi:type="dcterms:W3CDTF">2017-10-13T09:59:55Z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