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18.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2" r:id="rId7"/>
    <p:sldId id="263" r:id="rId8"/>
    <p:sldId id="261" r:id="rId9"/>
    <p:sldId id="273" r:id="rId10"/>
    <p:sldId id="264" r:id="rId11"/>
    <p:sldId id="265" r:id="rId12"/>
    <p:sldId id="266" r:id="rId13"/>
    <p:sldId id="267" r:id="rId14"/>
    <p:sldId id="268" r:id="rId15"/>
    <p:sldId id="269" r:id="rId16"/>
    <p:sldId id="270" r:id="rId17"/>
    <p:sldId id="272" r:id="rId18"/>
    <p:sldId id="271" r:id="rId19"/>
  </p:sldIdLst>
  <p:sldSz cx="9144000" cy="6858000" type="screen4x3"/>
  <p:notesSz cx="6858000" cy="9144000"/>
  <p:embeddedFontLst>
    <p:embeddedFont>
      <p:font typeface="Museo900-Regular" panose="02000000000000000000" pitchFamily="2" charset="0"/>
      <p:bold r:id="rId21"/>
    </p:embeddedFont>
    <p:embeddedFont>
      <p:font typeface="Museo300-Regular" panose="02000000000000000000" pitchFamily="2" charset="0"/>
      <p:regular r:id="rId22"/>
    </p:embeddedFont>
    <p:embeddedFont>
      <p:font typeface="Calibri" panose="020F0502020204030204" pitchFamily="34" charset="0"/>
      <p:regular r:id="rId23"/>
      <p:bold r:id="rId24"/>
      <p:italic r:id="rId25"/>
      <p:bold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guide id="6" orient="horz" pos="121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8BDC"/>
    <a:srgbClr val="00B050"/>
    <a:srgbClr val="81E2DC"/>
    <a:srgbClr val="E98BD4"/>
    <a:srgbClr val="3D1493"/>
    <a:srgbClr val="7BD90B"/>
    <a:srgbClr val="DCEBEB"/>
    <a:srgbClr val="474495"/>
    <a:srgbClr val="F0EBA2"/>
    <a:srgbClr val="0089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7" autoAdjust="0"/>
    <p:restoredTop sz="94660"/>
  </p:normalViewPr>
  <p:slideViewPr>
    <p:cSldViewPr snapToGrid="0" snapToObjects="1" showGuides="1">
      <p:cViewPr varScale="1">
        <p:scale>
          <a:sx n="159" d="100"/>
          <a:sy n="159" d="100"/>
        </p:scale>
        <p:origin x="1746" y="144"/>
      </p:cViewPr>
      <p:guideLst>
        <p:guide orient="horz" pos="1245"/>
        <p:guide orient="horz" pos="3232"/>
        <p:guide orient="horz" pos="1912"/>
        <p:guide pos="5380"/>
        <p:guide pos="2959"/>
        <p:guide orient="horz" pos="121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13/10/2017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6" name="Picture 35" descr="Unit 17.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icture 3" descr="Logo.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
        <p:nvSpPr>
          <p:cNvPr id="6" name="Text Placeholder 19"/>
          <p:cNvSpPr>
            <a:spLocks noGrp="1"/>
          </p:cNvSpPr>
          <p:nvPr>
            <p:ph type="body" sz="quarter" idx="11"/>
          </p:nvPr>
        </p:nvSpPr>
        <p:spPr>
          <a:xfrm>
            <a:off x="1803400" y="1798632"/>
            <a:ext cx="5765800" cy="2201863"/>
          </a:xfrm>
          <a:prstGeom prst="rect">
            <a:avLst/>
          </a:prstGeom>
        </p:spPr>
        <p:txBody>
          <a:bodyPr vert="horz" lIns="0"/>
          <a:lstStyle>
            <a:lvl1pPr marL="0" indent="0">
              <a:lnSpc>
                <a:spcPts val="4000"/>
              </a:lnSpc>
              <a:spcBef>
                <a:spcPts val="0"/>
              </a:spcBef>
              <a:spcAft>
                <a:spcPts val="1000"/>
              </a:spcAft>
              <a:buNone/>
              <a:defRPr sz="4000" b="0" i="0" kern="0" spc="-60">
                <a:solidFill>
                  <a:schemeClr val="bg1"/>
                </a:solidFill>
                <a:latin typeface="Museo900-Regular"/>
                <a:cs typeface="Museo900-Regular"/>
              </a:defRPr>
            </a:lvl1pPr>
            <a:lvl2pPr marL="0" indent="0">
              <a:lnSpc>
                <a:spcPts val="2000"/>
              </a:lnSpc>
              <a:spcBef>
                <a:spcPts val="500"/>
              </a:spcBef>
              <a:buNone/>
              <a:defRPr sz="2500" b="0" i="0">
                <a:solidFill>
                  <a:schemeClr val="bg1"/>
                </a:solidFill>
                <a:latin typeface="Museo300-Regular"/>
                <a:cs typeface="Museo300-Regular"/>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7" name="Picture 6" descr="Arrow Unit 18.ai"/>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306800" y="4248000"/>
            <a:ext cx="685800" cy="685800"/>
          </a:xfrm>
          <a:prstGeom prst="rect">
            <a:avLst/>
          </a:prstGeom>
        </p:spPr>
      </p:pic>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328BDC"/>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600188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81E2DC"/>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3355708"/>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1" name="Picture 50" descr="Unit 1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328BDC"/>
                </a:solidFill>
                <a:latin typeface="Arial"/>
                <a:cs typeface="Arial"/>
              </a:defRPr>
            </a:lvl2pPr>
            <a:lvl3pPr marL="723900" indent="-279400">
              <a:lnSpc>
                <a:spcPct val="100000"/>
              </a:lnSpc>
              <a:buFont typeface="Arial"/>
              <a:buChar char="•"/>
              <a:defRPr lang="en-US" sz="2000" kern="1200" baseline="0" dirty="0" smtClean="0">
                <a:solidFill>
                  <a:srgbClr val="81E2DC"/>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Computer misuse</a:t>
            </a:r>
          </a:p>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Computer crime and cyber security</a:t>
            </a:r>
          </a:p>
        </p:txBody>
      </p:sp>
      <p:pic>
        <p:nvPicPr>
          <p:cNvPr id="9" name="Picture 8" descr="Logo Unit 17.ai"/>
          <p:cNvPicPr>
            <a:picLocks noChangeAspect="1"/>
          </p:cNvPicPr>
          <p:nvPr userDrawn="1"/>
        </p:nvPicPr>
        <p:blipFill>
          <a:blip r:embed="rId4" cstate="screen">
            <a:duotone>
              <a:prstClr val="black"/>
              <a:srgbClr val="328BDC">
                <a:tint val="45000"/>
                <a:satMod val="400000"/>
              </a:srgbClr>
            </a:duotone>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6" name="Picture 75" descr="Unit 1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7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7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328BDC"/>
                </a:solidFill>
                <a:latin typeface="Arial"/>
                <a:cs typeface="Arial"/>
              </a:defRPr>
            </a:lvl2pPr>
            <a:lvl3pPr marL="723900" indent="-279400">
              <a:lnSpc>
                <a:spcPct val="100000"/>
              </a:lnSpc>
              <a:buFont typeface="Arial"/>
              <a:buChar char="•"/>
              <a:defRPr lang="en-US" sz="2000" kern="1200" baseline="0" dirty="0" smtClean="0">
                <a:solidFill>
                  <a:srgbClr val="81E2DC"/>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80" name="TextBox 7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Computer misuse</a:t>
            </a:r>
          </a:p>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Computer crime and cyber security</a:t>
            </a:r>
          </a:p>
        </p:txBody>
      </p:sp>
      <p:pic>
        <p:nvPicPr>
          <p:cNvPr id="81" name="Picture 80" descr="Logo Unit 17.ai"/>
          <p:cNvPicPr>
            <a:picLocks noChangeAspect="1"/>
          </p:cNvPicPr>
          <p:nvPr userDrawn="1"/>
        </p:nvPicPr>
        <p:blipFill>
          <a:blip r:embed="rId3" cstate="screen">
            <a:duotone>
              <a:prstClr val="black"/>
              <a:srgbClr val="328BDC">
                <a:tint val="45000"/>
                <a:satMod val="400000"/>
              </a:srgbClr>
            </a:duotone>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5" name="Picture 74" descr="Unit 1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76" name="Picture 7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77"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7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328BDC"/>
                </a:solidFill>
                <a:latin typeface="Arial"/>
                <a:cs typeface="Arial"/>
              </a:defRPr>
            </a:lvl2pPr>
            <a:lvl3pPr marL="723900" indent="-279400">
              <a:lnSpc>
                <a:spcPct val="100000"/>
              </a:lnSpc>
              <a:buFont typeface="Arial"/>
              <a:buChar char="•"/>
              <a:defRPr lang="en-US" sz="2000" kern="1200" baseline="0" dirty="0" smtClean="0">
                <a:solidFill>
                  <a:srgbClr val="81E2DC"/>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79" name="TextBox 7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Computer misuse</a:t>
            </a:r>
          </a:p>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Computer crime and cyber security</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73" name="Picture 72" descr="Unit 1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7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76"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328BDC"/>
                </a:solidFill>
                <a:latin typeface="Arial"/>
                <a:cs typeface="Arial"/>
              </a:defRPr>
            </a:lvl2pPr>
            <a:lvl3pPr marL="723900" indent="-279400">
              <a:lnSpc>
                <a:spcPct val="100000"/>
              </a:lnSpc>
              <a:buFont typeface="Arial"/>
              <a:buChar char="•"/>
              <a:defRPr lang="en-US" sz="2000" kern="1200" baseline="0" dirty="0" smtClean="0">
                <a:solidFill>
                  <a:srgbClr val="81E2DC"/>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77" name="TextBox 7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Computer misuse</a:t>
            </a:r>
          </a:p>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Computer crime and cyber security</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76" name="Picture 75" descr="Unit 1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80" name="TextBox 7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Computer misuse</a:t>
            </a:r>
          </a:p>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Computer crime and cyber security</a:t>
            </a:r>
          </a:p>
        </p:txBody>
      </p:sp>
      <p:pic>
        <p:nvPicPr>
          <p:cNvPr id="81" name="Picture 80" descr="Logo Unit 17.ai"/>
          <p:cNvPicPr>
            <a:picLocks noChangeAspect="1"/>
          </p:cNvPicPr>
          <p:nvPr userDrawn="1"/>
        </p:nvPicPr>
        <p:blipFill>
          <a:blip r:embed="rId3" cstate="screen">
            <a:duotone>
              <a:prstClr val="black"/>
              <a:srgbClr val="328BDC">
                <a:tint val="45000"/>
                <a:satMod val="400000"/>
              </a:srgbClr>
            </a:duotone>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 2017 </a:t>
            </a:r>
            <a:r>
              <a:rPr kumimoji="0" lang="en-GB" sz="1200" b="0" i="0" u="none" strike="noStrike" kern="1200" cap="none" spc="0" normalizeH="0" baseline="0" noProof="0" dirty="0">
                <a:ln>
                  <a:noFill/>
                </a:ln>
                <a:solidFill>
                  <a:schemeClr val="bg1"/>
                </a:solidFill>
                <a:effectLst/>
                <a:uLnTx/>
                <a:uFillTx/>
                <a:latin typeface="Arial"/>
                <a:ea typeface="+mn-ea"/>
                <a:cs typeface="Arial"/>
              </a:rPr>
              <a:t>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801652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4" r:id="rId3"/>
    <p:sldLayoutId id="2147483652" r:id="rId4"/>
    <p:sldLayoutId id="2147483653" r:id="rId5"/>
    <p:sldLayoutId id="2147483655" r:id="rId6"/>
    <p:sldLayoutId id="2147483656" r:id="rId7"/>
    <p:sldLayoutId id="2147483668"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Computer misuse</a:t>
            </a:r>
          </a:p>
          <a:p>
            <a:pPr lvl="1"/>
            <a:r>
              <a:rPr lang="en-US" dirty="0"/>
              <a:t>Computer crime and cyber security</a:t>
            </a:r>
          </a:p>
          <a:p>
            <a:pPr lvl="1">
              <a:spcBef>
                <a:spcPts val="2400"/>
              </a:spcBef>
            </a:pPr>
            <a:r>
              <a:rPr lang="en-GB" dirty="0">
                <a:solidFill>
                  <a:srgbClr val="83D5C9"/>
                </a:solidFill>
              </a:rPr>
              <a:t>3</a:t>
            </a:r>
            <a:r>
              <a:rPr lang="en-US" baseline="30000" dirty="0" err="1">
                <a:solidFill>
                  <a:srgbClr val="83D5C9"/>
                </a:solidFill>
              </a:rPr>
              <a:t>rd</a:t>
            </a:r>
            <a:r>
              <a:rPr lang="en-US">
                <a:solidFill>
                  <a:srgbClr val="83D5C9"/>
                </a:solidFill>
              </a:rPr>
              <a:t> Edition</a:t>
            </a:r>
            <a:endParaRPr lang="en-US" dirty="0">
              <a:solidFill>
                <a:srgbClr val="83D5C9"/>
              </a:solidFill>
            </a:endParaRPr>
          </a:p>
        </p:txBody>
      </p:sp>
    </p:spTree>
    <p:extLst>
      <p:ext uri="{BB962C8B-B14F-4D97-AF65-F5344CB8AC3E}">
        <p14:creationId xmlns:p14="http://schemas.microsoft.com/office/powerpoint/2010/main" val="367336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ob\Desktop\virus.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 y="650896"/>
            <a:ext cx="9144000" cy="6207104"/>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solidFill>
                  <a:schemeClr val="bg1"/>
                </a:solidFill>
              </a:rPr>
              <a:t>What is a computer virus?</a:t>
            </a:r>
            <a:endParaRPr lang="en-GB" dirty="0"/>
          </a:p>
        </p:txBody>
      </p:sp>
      <p:sp>
        <p:nvSpPr>
          <p:cNvPr id="3" name="Text Placeholder 2"/>
          <p:cNvSpPr>
            <a:spLocks noGrp="1"/>
          </p:cNvSpPr>
          <p:nvPr>
            <p:ph type="body" sz="quarter" idx="14"/>
          </p:nvPr>
        </p:nvSpPr>
        <p:spPr/>
        <p:txBody>
          <a:bodyPr/>
          <a:lstStyle/>
          <a:p>
            <a:r>
              <a:rPr lang="en-GB" dirty="0">
                <a:solidFill>
                  <a:schemeClr val="bg1"/>
                </a:solidFill>
              </a:rPr>
              <a:t>A virus is a type of malware</a:t>
            </a:r>
          </a:p>
          <a:p>
            <a:r>
              <a:rPr lang="en-GB" dirty="0">
                <a:solidFill>
                  <a:schemeClr val="bg1"/>
                </a:solidFill>
              </a:rPr>
              <a:t>A computer virus replicates and installs itself without your consent</a:t>
            </a:r>
          </a:p>
          <a:p>
            <a:r>
              <a:rPr lang="en-GB" dirty="0">
                <a:solidFill>
                  <a:schemeClr val="bg1"/>
                </a:solidFill>
              </a:rPr>
              <a:t>A virus can be spread to another computer through email or file sharing</a:t>
            </a:r>
          </a:p>
          <a:p>
            <a:endParaRPr lang="en-GB" dirty="0"/>
          </a:p>
        </p:txBody>
      </p:sp>
    </p:spTree>
    <p:extLst>
      <p:ext uri="{BB962C8B-B14F-4D97-AF65-F5344CB8AC3E}">
        <p14:creationId xmlns:p14="http://schemas.microsoft.com/office/powerpoint/2010/main" val="2418667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Common types of malware</a:t>
            </a:r>
          </a:p>
        </p:txBody>
      </p:sp>
      <p:sp>
        <p:nvSpPr>
          <p:cNvPr id="3" name="Text Placeholder 2"/>
          <p:cNvSpPr>
            <a:spLocks noGrp="1"/>
          </p:cNvSpPr>
          <p:nvPr>
            <p:ph type="body" sz="quarter" idx="14"/>
          </p:nvPr>
        </p:nvSpPr>
        <p:spPr/>
        <p:txBody>
          <a:bodyPr/>
          <a:lstStyle/>
          <a:p>
            <a:r>
              <a:rPr lang="en-GB" dirty="0"/>
              <a:t>Browser</a:t>
            </a:r>
          </a:p>
          <a:p>
            <a:pPr lvl="1"/>
            <a:r>
              <a:rPr lang="en-GB" dirty="0"/>
              <a:t>Hijacks some browser functions, for example your default search page, or diverts you to particular websites. Also </a:t>
            </a:r>
            <a:br>
              <a:rPr lang="en-GB" dirty="0"/>
            </a:br>
            <a:r>
              <a:rPr lang="en-GB" dirty="0"/>
              <a:t>called </a:t>
            </a:r>
            <a:r>
              <a:rPr lang="en-GB" b="1" dirty="0"/>
              <a:t>Spyware</a:t>
            </a:r>
          </a:p>
          <a:p>
            <a:r>
              <a:rPr lang="en-GB" dirty="0"/>
              <a:t>File infector</a:t>
            </a:r>
          </a:p>
          <a:p>
            <a:pPr lvl="1"/>
            <a:r>
              <a:rPr lang="en-GB" dirty="0"/>
              <a:t>The virus infects a particular file. It may completely or partially overwrite the file</a:t>
            </a:r>
          </a:p>
          <a:p>
            <a:r>
              <a:rPr lang="en-GB" dirty="0"/>
              <a:t>Macro virus</a:t>
            </a:r>
          </a:p>
          <a:p>
            <a:pPr lvl="1"/>
            <a:r>
              <a:rPr lang="en-GB" dirty="0"/>
              <a:t>Embedded in the template files (for example, of Word or Excel). The virus spreads if the file is opened on a </a:t>
            </a:r>
            <a:br>
              <a:rPr lang="en-GB" dirty="0"/>
            </a:br>
            <a:r>
              <a:rPr lang="en-GB" dirty="0"/>
              <a:t>different computer</a:t>
            </a:r>
          </a:p>
        </p:txBody>
      </p:sp>
    </p:spTree>
    <p:extLst>
      <p:ext uri="{BB962C8B-B14F-4D97-AF65-F5344CB8AC3E}">
        <p14:creationId xmlns:p14="http://schemas.microsoft.com/office/powerpoint/2010/main" val="311254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80" y="1211032"/>
            <a:ext cx="7816470" cy="670772"/>
          </a:xfrm>
        </p:spPr>
        <p:txBody>
          <a:bodyPr/>
          <a:lstStyle/>
          <a:p>
            <a:r>
              <a:rPr lang="en-GB" dirty="0"/>
              <a:t>Which of these are signs of malware?</a:t>
            </a:r>
          </a:p>
        </p:txBody>
      </p:sp>
      <p:sp>
        <p:nvSpPr>
          <p:cNvPr id="3" name="Text Placeholder 2"/>
          <p:cNvSpPr>
            <a:spLocks noGrp="1"/>
          </p:cNvSpPr>
          <p:nvPr>
            <p:ph type="body" sz="quarter" idx="14"/>
          </p:nvPr>
        </p:nvSpPr>
        <p:spPr>
          <a:xfrm>
            <a:off x="724280" y="2369196"/>
            <a:ext cx="7797230" cy="3453607"/>
          </a:xfrm>
        </p:spPr>
        <p:txBody>
          <a:bodyPr/>
          <a:lstStyle/>
          <a:p>
            <a:pPr marL="0" lvl="1">
              <a:spcAft>
                <a:spcPts val="1000"/>
              </a:spcAft>
            </a:pPr>
            <a:r>
              <a:rPr lang="en-GB" dirty="0"/>
              <a:t>A new toolbar appears on your browser</a:t>
            </a:r>
          </a:p>
          <a:p>
            <a:pPr marL="0" lvl="1">
              <a:spcAft>
                <a:spcPts val="1000"/>
              </a:spcAft>
            </a:pPr>
            <a:r>
              <a:rPr lang="en-GB" dirty="0"/>
              <a:t>You receive a fraudulent email</a:t>
            </a:r>
          </a:p>
          <a:p>
            <a:pPr marL="0" lvl="1">
              <a:spcAft>
                <a:spcPts val="1000"/>
              </a:spcAft>
            </a:pPr>
            <a:r>
              <a:rPr lang="en-GB" dirty="0"/>
              <a:t>Your homepage has changed unexpectedly</a:t>
            </a:r>
          </a:p>
          <a:p>
            <a:pPr marL="280800" lvl="1">
              <a:spcAft>
                <a:spcPts val="1000"/>
              </a:spcAft>
            </a:pPr>
            <a:r>
              <a:rPr lang="en-GB" dirty="0"/>
              <a:t>You are on a genuine website and your browser alerts you it has blocked a pop-up window</a:t>
            </a:r>
          </a:p>
          <a:p>
            <a:pPr marL="280800" lvl="1">
              <a:spcAft>
                <a:spcPts val="1000"/>
              </a:spcAft>
            </a:pPr>
            <a:r>
              <a:rPr lang="en-GB" dirty="0"/>
              <a:t>Your computer suddenly runs a lot slower</a:t>
            </a:r>
          </a:p>
          <a:p>
            <a:pPr marL="280800" lvl="1">
              <a:spcAft>
                <a:spcPts val="1000"/>
              </a:spcAft>
            </a:pPr>
            <a:r>
              <a:rPr lang="en-GB" dirty="0"/>
              <a:t>You see a lot of pop-up adverts even when you’re offline</a:t>
            </a:r>
          </a:p>
          <a:p>
            <a:pPr marL="280800" lvl="1">
              <a:spcAft>
                <a:spcPts val="1000"/>
              </a:spcAft>
            </a:pPr>
            <a:r>
              <a:rPr lang="en-GB" dirty="0"/>
              <a:t>Your browser alerts you to update to a newer version</a:t>
            </a:r>
          </a:p>
          <a:p>
            <a:pPr marL="280800" lvl="1">
              <a:spcAft>
                <a:spcPts val="1000"/>
              </a:spcAft>
            </a:pPr>
            <a:r>
              <a:rPr lang="en-GB" dirty="0"/>
              <a:t>Your computer hard disk is doing overtime but you’re not doing anything</a:t>
            </a:r>
          </a:p>
          <a:p>
            <a:endParaRPr lang="en-GB" dirty="0"/>
          </a:p>
        </p:txBody>
      </p:sp>
      <p:grpSp>
        <p:nvGrpSpPr>
          <p:cNvPr id="4" name="Group 3"/>
          <p:cNvGrpSpPr/>
          <p:nvPr/>
        </p:nvGrpSpPr>
        <p:grpSpPr>
          <a:xfrm>
            <a:off x="-17417" y="659107"/>
            <a:ext cx="9161417" cy="417731"/>
            <a:chOff x="129532" y="1660293"/>
            <a:chExt cx="8929593" cy="407161"/>
          </a:xfrm>
        </p:grpSpPr>
        <p:pic>
          <p:nvPicPr>
            <p:cNvPr id="5" name="Picture 2" descr="http://www.ndsu.edu/fileadmin/www.its.ndsu.edu/security/popups/ie7_popup.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29532" y="1660293"/>
              <a:ext cx="8929593" cy="4071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ndsu.edu/fileadmin/www.its.ndsu.edu/security/popups/ie7_popup.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432316" y="1660293"/>
              <a:ext cx="626809" cy="4071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79391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Which of these are signs of malware?</a:t>
            </a:r>
          </a:p>
        </p:txBody>
      </p:sp>
      <p:sp>
        <p:nvSpPr>
          <p:cNvPr id="3" name="Text Placeholder 2"/>
          <p:cNvSpPr>
            <a:spLocks noGrp="1"/>
          </p:cNvSpPr>
          <p:nvPr>
            <p:ph type="body" sz="quarter" idx="14"/>
          </p:nvPr>
        </p:nvSpPr>
        <p:spPr>
          <a:xfrm>
            <a:off x="283704" y="1970186"/>
            <a:ext cx="8257045" cy="3453607"/>
          </a:xfrm>
        </p:spPr>
        <p:txBody>
          <a:bodyPr/>
          <a:lstStyle/>
          <a:p>
            <a:pPr lvl="2"/>
            <a:r>
              <a:rPr lang="en-GB" sz="1800" dirty="0">
                <a:solidFill>
                  <a:srgbClr val="328BDC"/>
                </a:solidFill>
              </a:rPr>
              <a:t>A new toolbar appears on your browser </a:t>
            </a:r>
            <a:r>
              <a:rPr lang="en-GB" sz="1800" b="1" dirty="0">
                <a:solidFill>
                  <a:srgbClr val="FF0000"/>
                </a:solidFill>
              </a:rPr>
              <a:t>TRUE</a:t>
            </a:r>
          </a:p>
          <a:p>
            <a:pPr lvl="2"/>
            <a:r>
              <a:rPr lang="en-GB" sz="1800" dirty="0">
                <a:solidFill>
                  <a:srgbClr val="328BDC"/>
                </a:solidFill>
              </a:rPr>
              <a:t>You receive a fraudulent email </a:t>
            </a:r>
            <a:r>
              <a:rPr lang="en-GB" sz="1800" b="1" dirty="0">
                <a:solidFill>
                  <a:srgbClr val="00B050"/>
                </a:solidFill>
              </a:rPr>
              <a:t>FALSE (however, if your email account appears to have sent an email without your permission, this is likely a virus)</a:t>
            </a:r>
            <a:endParaRPr lang="en-GB" sz="1800" dirty="0">
              <a:solidFill>
                <a:srgbClr val="00B050"/>
              </a:solidFill>
            </a:endParaRPr>
          </a:p>
          <a:p>
            <a:pPr lvl="2"/>
            <a:r>
              <a:rPr lang="en-GB" sz="1800" dirty="0">
                <a:solidFill>
                  <a:srgbClr val="328BDC"/>
                </a:solidFill>
              </a:rPr>
              <a:t>Your homepage has changed unexpectedly </a:t>
            </a:r>
            <a:r>
              <a:rPr lang="en-GB" sz="1800" b="1" dirty="0">
                <a:solidFill>
                  <a:srgbClr val="FF0000"/>
                </a:solidFill>
              </a:rPr>
              <a:t>TRUE</a:t>
            </a:r>
          </a:p>
          <a:p>
            <a:pPr lvl="2"/>
            <a:r>
              <a:rPr lang="en-GB" sz="1800" dirty="0">
                <a:solidFill>
                  <a:srgbClr val="328BDC"/>
                </a:solidFill>
              </a:rPr>
              <a:t>You are on a genuine website and your browser alerts you it has blocked a pop-up window </a:t>
            </a:r>
            <a:r>
              <a:rPr lang="en-GB" sz="1800" b="1" dirty="0">
                <a:solidFill>
                  <a:srgbClr val="00B050"/>
                </a:solidFill>
              </a:rPr>
              <a:t>FALSE (many genuine websites use popup windows)</a:t>
            </a:r>
            <a:endParaRPr lang="en-GB" sz="1800" dirty="0">
              <a:solidFill>
                <a:srgbClr val="00B050"/>
              </a:solidFill>
            </a:endParaRPr>
          </a:p>
          <a:p>
            <a:pPr lvl="2"/>
            <a:r>
              <a:rPr lang="en-GB" sz="1800" dirty="0">
                <a:solidFill>
                  <a:srgbClr val="328BDC"/>
                </a:solidFill>
              </a:rPr>
              <a:t>Your computer suddenly runs a lot slower </a:t>
            </a:r>
            <a:r>
              <a:rPr lang="en-GB" sz="1800" b="1" dirty="0">
                <a:solidFill>
                  <a:srgbClr val="FF0000"/>
                </a:solidFill>
              </a:rPr>
              <a:t>TRUE</a:t>
            </a:r>
            <a:endParaRPr lang="en-GB" sz="1800" dirty="0"/>
          </a:p>
          <a:p>
            <a:pPr lvl="2"/>
            <a:r>
              <a:rPr lang="en-GB" sz="1800" dirty="0">
                <a:solidFill>
                  <a:srgbClr val="328BDC"/>
                </a:solidFill>
              </a:rPr>
              <a:t>You see a lot of pop-up adverts even when you’re offline </a:t>
            </a:r>
            <a:r>
              <a:rPr lang="en-GB" sz="1800" b="1" dirty="0">
                <a:solidFill>
                  <a:srgbClr val="FF0000"/>
                </a:solidFill>
              </a:rPr>
              <a:t>TRUE</a:t>
            </a:r>
            <a:endParaRPr lang="en-GB" sz="1800" dirty="0"/>
          </a:p>
          <a:p>
            <a:pPr lvl="2"/>
            <a:r>
              <a:rPr lang="en-GB" sz="1800" dirty="0">
                <a:solidFill>
                  <a:srgbClr val="328BDC"/>
                </a:solidFill>
              </a:rPr>
              <a:t>Your browser alerts you to update to a newer version </a:t>
            </a:r>
            <a:r>
              <a:rPr lang="en-GB" sz="1800" b="1" dirty="0">
                <a:solidFill>
                  <a:srgbClr val="00B050"/>
                </a:solidFill>
              </a:rPr>
              <a:t>FALSE (this is normal – and you are encouraged to keep your software up to date – just check the alert is genuine!)</a:t>
            </a:r>
            <a:endParaRPr lang="en-GB" sz="1800" dirty="0">
              <a:solidFill>
                <a:srgbClr val="00B050"/>
              </a:solidFill>
            </a:endParaRPr>
          </a:p>
          <a:p>
            <a:pPr lvl="2"/>
            <a:r>
              <a:rPr lang="en-GB" sz="1800" dirty="0">
                <a:solidFill>
                  <a:srgbClr val="328BDC"/>
                </a:solidFill>
              </a:rPr>
              <a:t>Your computer hard disk is doing overtime but you’re not doing anything </a:t>
            </a:r>
            <a:r>
              <a:rPr lang="en-GB" sz="1800" b="1" dirty="0">
                <a:solidFill>
                  <a:srgbClr val="FF0000"/>
                </a:solidFill>
              </a:rPr>
              <a:t>TRUE</a:t>
            </a:r>
            <a:endParaRPr lang="en-GB" sz="1800" dirty="0"/>
          </a:p>
          <a:p>
            <a:endParaRPr lang="en-GB" dirty="0"/>
          </a:p>
        </p:txBody>
      </p:sp>
    </p:spTree>
    <p:extLst>
      <p:ext uri="{BB962C8B-B14F-4D97-AF65-F5344CB8AC3E}">
        <p14:creationId xmlns:p14="http://schemas.microsoft.com/office/powerpoint/2010/main" val="240546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How do you avoid malware?</a:t>
            </a:r>
          </a:p>
        </p:txBody>
      </p:sp>
      <p:sp>
        <p:nvSpPr>
          <p:cNvPr id="3" name="Text Placeholder 2"/>
          <p:cNvSpPr>
            <a:spLocks noGrp="1"/>
          </p:cNvSpPr>
          <p:nvPr>
            <p:ph type="body" sz="quarter" idx="14"/>
          </p:nvPr>
        </p:nvSpPr>
        <p:spPr/>
        <p:txBody>
          <a:bodyPr/>
          <a:lstStyle/>
          <a:p>
            <a:r>
              <a:rPr lang="en-GB" dirty="0"/>
              <a:t>Avoid clicking on everything, e.g. offers that seem too good to be true (on both websites and email)</a:t>
            </a:r>
          </a:p>
          <a:p>
            <a:r>
              <a:rPr lang="en-GB" dirty="0"/>
              <a:t>Don’t visit illegal sites, such as those that let you download copyright material</a:t>
            </a:r>
          </a:p>
          <a:p>
            <a:r>
              <a:rPr lang="en-GB" dirty="0"/>
              <a:t>Make sure your browser is configured to always ask before running files and downloading automatically</a:t>
            </a:r>
          </a:p>
          <a:p>
            <a:r>
              <a:rPr lang="en-GB" dirty="0"/>
              <a:t>Keep your browser software up-to-date</a:t>
            </a:r>
          </a:p>
          <a:p>
            <a:pPr>
              <a:spcBef>
                <a:spcPts val="1200"/>
              </a:spcBef>
            </a:pPr>
            <a:r>
              <a:rPr lang="en-GB" dirty="0"/>
              <a:t>Install up-to-date antivirus and anti-spyware software</a:t>
            </a:r>
          </a:p>
          <a:p>
            <a:endParaRPr lang="en-GB" dirty="0"/>
          </a:p>
        </p:txBody>
      </p:sp>
    </p:spTree>
    <p:extLst>
      <p:ext uri="{BB962C8B-B14F-4D97-AF65-F5344CB8AC3E}">
        <p14:creationId xmlns:p14="http://schemas.microsoft.com/office/powerpoint/2010/main" val="3600737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Hackers steal passwords!</a:t>
            </a:r>
          </a:p>
        </p:txBody>
      </p:sp>
      <p:sp>
        <p:nvSpPr>
          <p:cNvPr id="3" name="Text Placeholder 2"/>
          <p:cNvSpPr>
            <a:spLocks noGrp="1"/>
          </p:cNvSpPr>
          <p:nvPr>
            <p:ph type="body" sz="quarter" idx="14"/>
          </p:nvPr>
        </p:nvSpPr>
        <p:spPr>
          <a:xfrm>
            <a:off x="724280" y="1704179"/>
            <a:ext cx="4454549" cy="3453607"/>
          </a:xfrm>
        </p:spPr>
        <p:txBody>
          <a:bodyPr/>
          <a:lstStyle/>
          <a:p>
            <a:r>
              <a:rPr lang="en-GB" dirty="0"/>
              <a:t>In 2016 hackers stole the login details of 272 million passwords from Gmail, Hotmail and Yahoo</a:t>
            </a:r>
          </a:p>
          <a:p>
            <a:pPr lvl="1"/>
            <a:r>
              <a:rPr lang="en-GB" dirty="0"/>
              <a:t>17% of people used the password “123456”</a:t>
            </a:r>
          </a:p>
          <a:p>
            <a:endParaRPr lang="en-GB" dirty="0"/>
          </a:p>
        </p:txBody>
      </p:sp>
      <p:pic>
        <p:nvPicPr>
          <p:cNvPr id="4" name="Picture 2" descr="C:\Users\Rob\Desktop\keys.jpg"/>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506937" y="1440410"/>
            <a:ext cx="2787666" cy="480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966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Password protection</a:t>
            </a:r>
          </a:p>
        </p:txBody>
      </p:sp>
      <p:sp>
        <p:nvSpPr>
          <p:cNvPr id="3" name="Text Placeholder 2"/>
          <p:cNvSpPr>
            <a:spLocks noGrp="1"/>
          </p:cNvSpPr>
          <p:nvPr>
            <p:ph type="body" sz="quarter" idx="14"/>
          </p:nvPr>
        </p:nvSpPr>
        <p:spPr/>
        <p:txBody>
          <a:bodyPr/>
          <a:lstStyle/>
          <a:p>
            <a:r>
              <a:rPr lang="en-GB" dirty="0"/>
              <a:t>The most commonly used password is “password1”</a:t>
            </a:r>
          </a:p>
          <a:p>
            <a:r>
              <a:rPr lang="en-GB" dirty="0"/>
              <a:t>Suggest some guidelines for choosing a good password</a:t>
            </a:r>
          </a:p>
          <a:p>
            <a:pPr lvl="1"/>
            <a:r>
              <a:rPr lang="en-GB" dirty="0"/>
              <a:t>Why should you not use the same password for everything?</a:t>
            </a:r>
          </a:p>
          <a:p>
            <a:pPr lvl="1"/>
            <a:r>
              <a:rPr lang="en-GB" dirty="0"/>
              <a:t>Why should you change your passwords occasionally?</a:t>
            </a:r>
          </a:p>
          <a:p>
            <a:endParaRPr lang="en-GB" dirty="0"/>
          </a:p>
        </p:txBody>
      </p:sp>
    </p:spTree>
    <p:extLst>
      <p:ext uri="{BB962C8B-B14F-4D97-AF65-F5344CB8AC3E}">
        <p14:creationId xmlns:p14="http://schemas.microsoft.com/office/powerpoint/2010/main" val="1716764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p:txBody>
          <a:bodyPr/>
          <a:lstStyle/>
          <a:p>
            <a:pPr marL="0" indent="0">
              <a:buNone/>
            </a:pPr>
            <a:r>
              <a:rPr lang="en-GB" dirty="0"/>
              <a:t>You have learned:</a:t>
            </a:r>
          </a:p>
          <a:p>
            <a:r>
              <a:rPr lang="en-GB" sz="2400" dirty="0"/>
              <a:t>about the Computer Misuse Act 1990</a:t>
            </a:r>
          </a:p>
          <a:p>
            <a:r>
              <a:rPr lang="en-GB" sz="2400" dirty="0"/>
              <a:t>to recognise examples of computer misuse</a:t>
            </a:r>
          </a:p>
          <a:p>
            <a:r>
              <a:rPr lang="en-GB" sz="2400" dirty="0"/>
              <a:t>what is meant by hacking</a:t>
            </a:r>
          </a:p>
          <a:p>
            <a:r>
              <a:rPr lang="en-GB" sz="2400" dirty="0"/>
              <a:t>what is meant by malware</a:t>
            </a:r>
          </a:p>
          <a:p>
            <a:r>
              <a:rPr lang="en-GB" sz="2400" dirty="0"/>
              <a:t>ways to protect yourself from malware and hacking</a:t>
            </a:r>
          </a:p>
          <a:p>
            <a:endParaRPr lang="en-GB" dirty="0"/>
          </a:p>
        </p:txBody>
      </p:sp>
    </p:spTree>
    <p:extLst>
      <p:ext uri="{BB962C8B-B14F-4D97-AF65-F5344CB8AC3E}">
        <p14:creationId xmlns:p14="http://schemas.microsoft.com/office/powerpoint/2010/main" val="3718145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6919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GB" dirty="0"/>
              <a:t>Learn about the Computer Misuse Act – which makes certain activities illegal</a:t>
            </a:r>
          </a:p>
          <a:p>
            <a:r>
              <a:rPr lang="en-GB" dirty="0"/>
              <a:t>Look at examples of computer misuse</a:t>
            </a:r>
          </a:p>
          <a:p>
            <a:r>
              <a:rPr lang="en-GB" dirty="0"/>
              <a:t>Understand what is meant by hacking</a:t>
            </a:r>
          </a:p>
          <a:p>
            <a:r>
              <a:rPr lang="en-GB" dirty="0"/>
              <a:t>Understand what is meant by malware</a:t>
            </a:r>
          </a:p>
          <a:p>
            <a:r>
              <a:rPr lang="en-GB" dirty="0"/>
              <a:t>Learn ways to protect yourself from malware </a:t>
            </a:r>
            <a:br>
              <a:rPr lang="en-GB" dirty="0"/>
            </a:br>
            <a:r>
              <a:rPr lang="en-GB" dirty="0"/>
              <a:t>and hacking</a:t>
            </a:r>
          </a:p>
          <a:p>
            <a:endParaRPr lang="en-GB" dirty="0"/>
          </a:p>
        </p:txBody>
      </p:sp>
      <p:sp>
        <p:nvSpPr>
          <p:cNvPr id="4" name="Text Placeholder 3"/>
          <p:cNvSpPr>
            <a:spLocks noGrp="1"/>
          </p:cNvSpPr>
          <p:nvPr>
            <p:ph type="body" sz="quarter" idx="13"/>
          </p:nvPr>
        </p:nvSpPr>
        <p:spPr/>
        <p:txBody>
          <a:bodyPr/>
          <a:lstStyle/>
          <a:p>
            <a:r>
              <a:rPr lang="en-GB"/>
              <a:t>Objectives</a:t>
            </a:r>
            <a:endParaRPr lang="en-GB" dirty="0"/>
          </a:p>
        </p:txBody>
      </p:sp>
    </p:spTree>
    <p:extLst>
      <p:ext uri="{BB962C8B-B14F-4D97-AF65-F5344CB8AC3E}">
        <p14:creationId xmlns:p14="http://schemas.microsoft.com/office/powerpoint/2010/main" val="2478666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What does the law say?</a:t>
            </a:r>
          </a:p>
        </p:txBody>
      </p:sp>
      <p:sp>
        <p:nvSpPr>
          <p:cNvPr id="5" name="Text Placeholder 4"/>
          <p:cNvSpPr>
            <a:spLocks noGrp="1"/>
          </p:cNvSpPr>
          <p:nvPr>
            <p:ph type="body" sz="quarter" idx="14"/>
          </p:nvPr>
        </p:nvSpPr>
        <p:spPr/>
        <p:txBody>
          <a:bodyPr/>
          <a:lstStyle/>
          <a:p>
            <a:r>
              <a:rPr lang="en-GB" dirty="0"/>
              <a:t>It’s illegal to look at or modify someone else’s files without permission 	</a:t>
            </a:r>
          </a:p>
          <a:p>
            <a:pPr lvl="1"/>
            <a:r>
              <a:rPr lang="en-GB" dirty="0">
                <a:solidFill>
                  <a:srgbClr val="328BDC"/>
                </a:solidFill>
              </a:rPr>
              <a:t>Computer Misuse Act 1990</a:t>
            </a:r>
            <a:endParaRPr lang="en-GB" dirty="0"/>
          </a:p>
          <a:p>
            <a:endParaRPr lang="en-GB" dirty="0"/>
          </a:p>
        </p:txBody>
      </p:sp>
      <p:pic>
        <p:nvPicPr>
          <p:cNvPr id="6" name="Picture 2" descr="C:\Users\Rob\Desktop\handcuffs.jpg"/>
          <p:cNvPicPr>
            <a:picLocks noChangeAspect="1" noChangeArrowheads="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rot="10800000">
            <a:off x="970348" y="3108643"/>
            <a:ext cx="7285182" cy="3013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744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ob\Desktop\binarycurtain.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3" y="660381"/>
            <a:ext cx="9159816" cy="6197619"/>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solidFill>
                  <a:schemeClr val="bg1"/>
                </a:solidFill>
              </a:rPr>
              <a:t>Hacking</a:t>
            </a:r>
            <a:endParaRPr lang="en-GB" dirty="0"/>
          </a:p>
        </p:txBody>
      </p:sp>
      <p:sp>
        <p:nvSpPr>
          <p:cNvPr id="3" name="Text Placeholder 2"/>
          <p:cNvSpPr>
            <a:spLocks noGrp="1"/>
          </p:cNvSpPr>
          <p:nvPr>
            <p:ph type="body" sz="quarter" idx="14"/>
          </p:nvPr>
        </p:nvSpPr>
        <p:spPr>
          <a:xfrm>
            <a:off x="724280" y="5225143"/>
            <a:ext cx="7797230" cy="1221512"/>
          </a:xfrm>
        </p:spPr>
        <p:txBody>
          <a:bodyPr/>
          <a:lstStyle/>
          <a:p>
            <a:pPr marL="0" indent="0">
              <a:buNone/>
            </a:pPr>
            <a:r>
              <a:rPr lang="en-GB" b="1" i="1" dirty="0">
                <a:solidFill>
                  <a:schemeClr val="bg1"/>
                </a:solidFill>
              </a:rPr>
              <a:t>Definition:</a:t>
            </a:r>
            <a:r>
              <a:rPr lang="en-GB" b="1" dirty="0">
                <a:solidFill>
                  <a:schemeClr val="bg1"/>
                </a:solidFill>
              </a:rPr>
              <a:t> Hacking is illegally accessing or modifying computer files without permission</a:t>
            </a:r>
          </a:p>
        </p:txBody>
      </p:sp>
    </p:spTree>
    <p:extLst>
      <p:ext uri="{BB962C8B-B14F-4D97-AF65-F5344CB8AC3E}">
        <p14:creationId xmlns:p14="http://schemas.microsoft.com/office/powerpoint/2010/main" val="1253778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Why do hackers do it?</a:t>
            </a:r>
          </a:p>
        </p:txBody>
      </p:sp>
      <p:sp>
        <p:nvSpPr>
          <p:cNvPr id="3" name="Text Placeholder 2"/>
          <p:cNvSpPr>
            <a:spLocks noGrp="1"/>
          </p:cNvSpPr>
          <p:nvPr>
            <p:ph type="body" sz="quarter" idx="14"/>
          </p:nvPr>
        </p:nvSpPr>
        <p:spPr/>
        <p:txBody>
          <a:bodyPr/>
          <a:lstStyle/>
          <a:p>
            <a:pPr marL="0" indent="0">
              <a:buNone/>
            </a:pPr>
            <a:r>
              <a:rPr lang="en-GB" dirty="0"/>
              <a:t>Think of some examples for each of the reasons below:</a:t>
            </a:r>
          </a:p>
          <a:p>
            <a:r>
              <a:rPr lang="en-GB" dirty="0"/>
              <a:t>Some do it for pure mischief, or for a challenge</a:t>
            </a:r>
          </a:p>
          <a:p>
            <a:r>
              <a:rPr lang="en-GB" dirty="0"/>
              <a:t>To steal money</a:t>
            </a:r>
          </a:p>
          <a:p>
            <a:r>
              <a:rPr lang="en-GB" dirty="0"/>
              <a:t>To steal or modify information</a:t>
            </a:r>
          </a:p>
          <a:p>
            <a:r>
              <a:rPr lang="en-GB" dirty="0"/>
              <a:t>For political reasons, to expose wrongdoing, or to get revenge on people with opposing views</a:t>
            </a:r>
          </a:p>
        </p:txBody>
      </p:sp>
    </p:spTree>
    <p:extLst>
      <p:ext uri="{BB962C8B-B14F-4D97-AF65-F5344CB8AC3E}">
        <p14:creationId xmlns:p14="http://schemas.microsoft.com/office/powerpoint/2010/main" val="1631443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How do hackers do it?</a:t>
            </a:r>
          </a:p>
        </p:txBody>
      </p:sp>
      <p:sp>
        <p:nvSpPr>
          <p:cNvPr id="3" name="Text Placeholder 2"/>
          <p:cNvSpPr>
            <a:spLocks noGrp="1"/>
          </p:cNvSpPr>
          <p:nvPr>
            <p:ph type="body" sz="quarter" idx="14"/>
          </p:nvPr>
        </p:nvSpPr>
        <p:spPr/>
        <p:txBody>
          <a:bodyPr/>
          <a:lstStyle/>
          <a:p>
            <a:r>
              <a:rPr lang="en-GB" dirty="0"/>
              <a:t>Taking advantage of security weaknesses in older computer software such as Windows XP, which no longer receives automatic anti-virus updates from Microsoft</a:t>
            </a:r>
          </a:p>
          <a:p>
            <a:r>
              <a:rPr lang="en-GB" dirty="0"/>
              <a:t>Taking advantage of obvious / common usernames and passwords</a:t>
            </a:r>
          </a:p>
          <a:p>
            <a:r>
              <a:rPr lang="en-GB" dirty="0"/>
              <a:t>Tricking people into downloading </a:t>
            </a:r>
            <a:r>
              <a:rPr lang="en-GB" b="1" dirty="0">
                <a:solidFill>
                  <a:srgbClr val="328BDC"/>
                </a:solidFill>
              </a:rPr>
              <a:t>malware</a:t>
            </a:r>
            <a:r>
              <a:rPr lang="en-GB" dirty="0">
                <a:solidFill>
                  <a:srgbClr val="328BDC"/>
                </a:solidFill>
              </a:rPr>
              <a:t> </a:t>
            </a:r>
            <a:r>
              <a:rPr lang="en-GB" dirty="0"/>
              <a:t>onto their computer, which in turn gives the hacker access to view and modify your files</a:t>
            </a:r>
          </a:p>
        </p:txBody>
      </p:sp>
    </p:spTree>
    <p:extLst>
      <p:ext uri="{BB962C8B-B14F-4D97-AF65-F5344CB8AC3E}">
        <p14:creationId xmlns:p14="http://schemas.microsoft.com/office/powerpoint/2010/main" val="368915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What is malware?</a:t>
            </a:r>
          </a:p>
        </p:txBody>
      </p:sp>
      <p:sp>
        <p:nvSpPr>
          <p:cNvPr id="3" name="Text Placeholder 2"/>
          <p:cNvSpPr>
            <a:spLocks noGrp="1"/>
          </p:cNvSpPr>
          <p:nvPr>
            <p:ph type="body" sz="quarter" idx="14"/>
          </p:nvPr>
        </p:nvSpPr>
        <p:spPr/>
        <p:txBody>
          <a:bodyPr/>
          <a:lstStyle/>
          <a:p>
            <a:r>
              <a:rPr lang="en-GB" b="1" dirty="0">
                <a:solidFill>
                  <a:srgbClr val="328BDC"/>
                </a:solidFill>
              </a:rPr>
              <a:t>Malware</a:t>
            </a:r>
            <a:r>
              <a:rPr lang="en-GB" dirty="0">
                <a:solidFill>
                  <a:srgbClr val="328BDC"/>
                </a:solidFill>
              </a:rPr>
              <a:t> </a:t>
            </a:r>
            <a:r>
              <a:rPr lang="en-GB" dirty="0"/>
              <a:t>stands for “</a:t>
            </a:r>
            <a:r>
              <a:rPr lang="en-GB" dirty="0">
                <a:solidFill>
                  <a:srgbClr val="328BDC"/>
                </a:solidFill>
              </a:rPr>
              <a:t>mal</a:t>
            </a:r>
            <a:r>
              <a:rPr lang="en-GB" dirty="0"/>
              <a:t>icious soft</a:t>
            </a:r>
            <a:r>
              <a:rPr lang="en-GB" dirty="0">
                <a:solidFill>
                  <a:srgbClr val="328BDC"/>
                </a:solidFill>
              </a:rPr>
              <a:t>ware</a:t>
            </a:r>
            <a:r>
              <a:rPr lang="en-GB" dirty="0"/>
              <a:t>”</a:t>
            </a:r>
          </a:p>
          <a:p>
            <a:r>
              <a:rPr lang="en-GB" dirty="0"/>
              <a:t>It is a small program which enters a computer or network through a downloaded file or vulnerability in a network</a:t>
            </a:r>
          </a:p>
          <a:p>
            <a:r>
              <a:rPr lang="en-GB" dirty="0"/>
              <a:t>Malware might:</a:t>
            </a:r>
          </a:p>
          <a:p>
            <a:pPr lvl="1"/>
            <a:r>
              <a:rPr lang="en-GB" dirty="0"/>
              <a:t>gather personal or sensitive data from your computer</a:t>
            </a:r>
          </a:p>
          <a:p>
            <a:pPr lvl="1"/>
            <a:r>
              <a:rPr lang="en-GB" dirty="0"/>
              <a:t>modify or delete files on your computer</a:t>
            </a:r>
          </a:p>
        </p:txBody>
      </p:sp>
    </p:spTree>
    <p:extLst>
      <p:ext uri="{BB962C8B-B14F-4D97-AF65-F5344CB8AC3E}">
        <p14:creationId xmlns:p14="http://schemas.microsoft.com/office/powerpoint/2010/main" val="63217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Logic bombs</a:t>
            </a:r>
          </a:p>
        </p:txBody>
      </p:sp>
      <p:sp>
        <p:nvSpPr>
          <p:cNvPr id="3" name="Text Placeholder 2"/>
          <p:cNvSpPr>
            <a:spLocks noGrp="1"/>
          </p:cNvSpPr>
          <p:nvPr>
            <p:ph type="body" sz="quarter" idx="14"/>
          </p:nvPr>
        </p:nvSpPr>
        <p:spPr/>
        <p:txBody>
          <a:bodyPr/>
          <a:lstStyle/>
          <a:p>
            <a:r>
              <a:rPr lang="en-GB" dirty="0"/>
              <a:t>A logic bomb tells the computer to execute a set of instructions at a certain date and time or under certain specified conditions</a:t>
            </a:r>
          </a:p>
          <a:p>
            <a:pPr lvl="1"/>
            <a:r>
              <a:rPr lang="en-GB" dirty="0"/>
              <a:t>Used by, for example, blackmailers or disgruntled employees seeking revenge </a:t>
            </a:r>
          </a:p>
          <a:p>
            <a:endParaRPr lang="en-GB" dirty="0"/>
          </a:p>
        </p:txBody>
      </p:sp>
      <p:pic>
        <p:nvPicPr>
          <p:cNvPr id="4" name="Picture 2" descr="C:\Users\Rob\Desktop\logicbomb.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29536" y="4109650"/>
            <a:ext cx="5966800" cy="2297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384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Ransomware</a:t>
            </a:r>
          </a:p>
        </p:txBody>
      </p:sp>
      <p:sp>
        <p:nvSpPr>
          <p:cNvPr id="3" name="Text Placeholder 2"/>
          <p:cNvSpPr>
            <a:spLocks noGrp="1"/>
          </p:cNvSpPr>
          <p:nvPr>
            <p:ph type="body" sz="quarter" idx="14"/>
          </p:nvPr>
        </p:nvSpPr>
        <p:spPr>
          <a:xfrm>
            <a:off x="724280" y="1704179"/>
            <a:ext cx="7797230" cy="4372771"/>
          </a:xfrm>
        </p:spPr>
        <p:txBody>
          <a:bodyPr/>
          <a:lstStyle/>
          <a:p>
            <a:r>
              <a:rPr lang="en-GB" dirty="0"/>
              <a:t>Ransomware is software illegally installed on a computer so that the user cannot access their files until a ransom is paid</a:t>
            </a:r>
          </a:p>
          <a:p>
            <a:r>
              <a:rPr lang="en-GB" dirty="0"/>
              <a:t>In 2017 the NHS and tens of thousands of other organisations around the world suffered a ransomware attack called “</a:t>
            </a:r>
            <a:r>
              <a:rPr lang="en-GB" b="1" dirty="0" err="1"/>
              <a:t>Wannacry</a:t>
            </a:r>
            <a:r>
              <a:rPr lang="en-GB" dirty="0"/>
              <a:t>”</a:t>
            </a:r>
          </a:p>
          <a:p>
            <a:pPr lvl="1"/>
            <a:r>
              <a:rPr lang="en-GB" dirty="0"/>
              <a:t>It was halted by an “accidental hero”, a 22-year-old IT security blogger from Devon, who inadvertently activated a “kill switch” </a:t>
            </a:r>
          </a:p>
        </p:txBody>
      </p:sp>
    </p:spTree>
    <p:extLst>
      <p:ext uri="{BB962C8B-B14F-4D97-AF65-F5344CB8AC3E}">
        <p14:creationId xmlns:p14="http://schemas.microsoft.com/office/powerpoint/2010/main" val="391718302"/>
      </p:ext>
    </p:extLst>
  </p:cSld>
  <p:clrMapOvr>
    <a:masterClrMapping/>
  </p:clrMapOvr>
</p:sld>
</file>

<file path=ppt/theme/theme1.xml><?xml version="1.0" encoding="utf-8"?>
<a:theme xmlns:a="http://schemas.openxmlformats.org/drawingml/2006/main" name="Unit 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3d882f4032af16e1296aca89b46bff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b206059bc1997f16bd7174fab84143fb"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05C1F83-8A3C-4316-9CB4-02E46DA68E3F}"/>
</file>

<file path=customXml/itemProps2.xml><?xml version="1.0" encoding="utf-8"?>
<ds:datastoreItem xmlns:ds="http://schemas.openxmlformats.org/officeDocument/2006/customXml" ds:itemID="{3A966BB5-D7D0-440E-937C-702CCD04AD98}"/>
</file>

<file path=customXml/itemProps3.xml><?xml version="1.0" encoding="utf-8"?>
<ds:datastoreItem xmlns:ds="http://schemas.openxmlformats.org/officeDocument/2006/customXml" ds:itemID="{2C96BD74-3481-424A-AC40-3A7F9DA755B1}"/>
</file>

<file path=docProps/app.xml><?xml version="1.0" encoding="utf-8"?>
<Properties xmlns="http://schemas.openxmlformats.org/officeDocument/2006/extended-properties" xmlns:vt="http://schemas.openxmlformats.org/officeDocument/2006/docPropsVTypes">
  <Template>Unit 18</Template>
  <TotalTime>164</TotalTime>
  <Words>809</Words>
  <Application>Microsoft Office PowerPoint</Application>
  <PresentationFormat>On-screen Show (4:3)</PresentationFormat>
  <Paragraphs>87</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Museo900-Regular</vt:lpstr>
      <vt:lpstr>Museo300-Regular</vt:lpstr>
      <vt:lpstr>Calibri</vt:lpstr>
      <vt:lpstr>Arial</vt:lpstr>
      <vt:lpstr>Unit 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design@pgonline.co.uk</cp:lastModifiedBy>
  <cp:revision>32</cp:revision>
  <dcterms:created xsi:type="dcterms:W3CDTF">2014-10-14T10:42:38Z</dcterms:created>
  <dcterms:modified xsi:type="dcterms:W3CDTF">2017-10-13T10:11:47Z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