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80" r:id="rId13"/>
    <p:sldId id="272" r:id="rId14"/>
    <p:sldId id="273" r:id="rId15"/>
    <p:sldId id="279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embeddedFontLst>
    <p:embeddedFont>
      <p:font typeface="Museo 900" panose="02000000000000000000" pitchFamily="2" charset="0"/>
      <p:bold r:id="rId23"/>
    </p:embeddedFont>
    <p:embeddedFont>
      <p:font typeface="Museo 700" panose="02000000000000000000" pitchFamily="2" charset="0"/>
      <p:bold r:id="rId24"/>
    </p:embeddedFont>
    <p:embeddedFont>
      <p:font typeface="Museo 100" panose="02000000000000000000" pitchFamily="2" charset="0"/>
      <p:regular r:id="rId25"/>
    </p:embeddedFont>
    <p:embeddedFont>
      <p:font typeface="Museo 500" panose="02000000000000000000" pitchFamily="2" charset="0"/>
      <p:regular r:id="rId26"/>
    </p:embeddedFont>
    <p:embeddedFont>
      <p:font typeface="Museo900-Regular" panose="02000000000000000000" pitchFamily="2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63"/>
    <a:srgbClr val="98A639"/>
    <a:srgbClr val="6C6F59"/>
    <a:srgbClr val="C0BB9E"/>
    <a:srgbClr val="2F586A"/>
    <a:srgbClr val="364656"/>
    <a:srgbClr val="274754"/>
    <a:srgbClr val="979A78"/>
    <a:srgbClr val="8D8959"/>
    <a:srgbClr val="2B7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102" y="89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12/08/2015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it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B2CB6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B2CB6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B2CB63"/>
                </a:solidFill>
                <a:latin typeface="Arial"/>
                <a:cs typeface="Arial"/>
              </a:rPr>
              <a:t>2</a:t>
            </a:r>
            <a:endParaRPr lang="en-US" sz="4500" b="1" dirty="0">
              <a:solidFill>
                <a:srgbClr val="B2CB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9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98A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371586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B2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Network topology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  <p:pic>
        <p:nvPicPr>
          <p:cNvPr id="28" name="Picture 27" descr="Logo Unit 6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ogo Unit 6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39" name="Picture 3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Network topology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29" name="Picture 28" descr="Unit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Network topology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Unit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98A639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B2CB6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Network topology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6: Communication: Technology and consequences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Network topology</a:t>
            </a:r>
            <a:endParaRPr lang="en-US" dirty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6</a:t>
            </a: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Communication: Technology and consequences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us network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5356" y="1704180"/>
            <a:ext cx="7797230" cy="1102931"/>
          </a:xfrm>
        </p:spPr>
        <p:txBody>
          <a:bodyPr/>
          <a:lstStyle/>
          <a:p>
            <a:r>
              <a:rPr lang="en-GB" dirty="0" smtClean="0"/>
              <a:t>What are the advantages and disadvantages of a bus network?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82746"/>
              </p:ext>
            </p:extLst>
          </p:nvPr>
        </p:nvGraphicFramePr>
        <p:xfrm>
          <a:off x="978277" y="2649763"/>
          <a:ext cx="7200522" cy="34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23"/>
                <a:gridCol w="3581399"/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9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us network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59315"/>
              </p:ext>
            </p:extLst>
          </p:nvPr>
        </p:nvGraphicFramePr>
        <p:xfrm>
          <a:off x="978277" y="1786163"/>
          <a:ext cx="7200522" cy="418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23"/>
                <a:gridCol w="3581399"/>
              </a:tblGrid>
              <a:tr h="794718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</a:tr>
              <a:tr h="79471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Inexpensive to set up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cable is a point of failure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4718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easily be added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cable length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712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for small networks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 degrades with heavy use, owing to data “collisions”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4718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 security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233" y="3285066"/>
            <a:ext cx="4764467" cy="26060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CSMA with Collision Detection (CSMA/CD) detects two nodes attempting to transmit simultaneously</a:t>
            </a:r>
          </a:p>
          <a:p>
            <a:pPr lvl="1"/>
            <a:r>
              <a:rPr lang="en-GB" dirty="0" smtClean="0"/>
              <a:t>Both nodes cease transmission and wait a random amount of time before reattempting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444500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CSMA with Collision Avoidance (CSMA/CA) is used with wireless networks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Carrier Sense Multiple Access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725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Star network topology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900715" y="3827686"/>
            <a:ext cx="1144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Switch / Hub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4793991" y="4227885"/>
            <a:ext cx="2085413" cy="761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91403" y="1627607"/>
            <a:ext cx="5885139" cy="4671334"/>
            <a:chOff x="1591403" y="1627607"/>
            <a:chExt cx="5885139" cy="4671334"/>
          </a:xfrm>
        </p:grpSpPr>
        <p:grpSp>
          <p:nvGrpSpPr>
            <p:cNvPr id="22" name="Group 21"/>
            <p:cNvGrpSpPr/>
            <p:nvPr/>
          </p:nvGrpSpPr>
          <p:grpSpPr>
            <a:xfrm>
              <a:off x="2251378" y="2402682"/>
              <a:ext cx="4565188" cy="3066256"/>
              <a:chOff x="2251378" y="2402682"/>
              <a:chExt cx="4565188" cy="306625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533972" y="2402682"/>
                <a:ext cx="0" cy="306625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373107" y="2829190"/>
                <a:ext cx="2259408" cy="103274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4762572" y="2782888"/>
                <a:ext cx="2053994" cy="92810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251378" y="4227885"/>
                <a:ext cx="2053994" cy="7617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24787" y="3659188"/>
                <a:ext cx="618370" cy="61837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1591403" y="1627607"/>
              <a:ext cx="5885139" cy="4671334"/>
              <a:chOff x="1591403" y="1627607"/>
              <a:chExt cx="5885139" cy="467133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40050" y="4874189"/>
                <a:ext cx="904975" cy="90497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489635" y="2030594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91403" y="2030594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91403" y="4764528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40519" y="5312034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040519" y="1627607"/>
                <a:ext cx="986907" cy="9869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96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84" y="3244075"/>
            <a:ext cx="7913633" cy="158905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5356" y="1704180"/>
            <a:ext cx="7797230" cy="3639345"/>
          </a:xfrm>
        </p:spPr>
        <p:txBody>
          <a:bodyPr/>
          <a:lstStyle/>
          <a:p>
            <a:r>
              <a:rPr lang="en-GB" dirty="0"/>
              <a:t>Computers are connected to a central </a:t>
            </a:r>
            <a:r>
              <a:rPr lang="en-GB" dirty="0" smtClean="0"/>
              <a:t>node. This is often either a </a:t>
            </a:r>
            <a:r>
              <a:rPr lang="en-GB" b="1" dirty="0" smtClean="0">
                <a:solidFill>
                  <a:srgbClr val="98A639"/>
                </a:solidFill>
              </a:rPr>
              <a:t>hub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or a </a:t>
            </a:r>
            <a:r>
              <a:rPr lang="en-GB" b="1" dirty="0" smtClean="0">
                <a:solidFill>
                  <a:srgbClr val="98A639"/>
                </a:solidFill>
              </a:rPr>
              <a:t>switch</a:t>
            </a:r>
          </a:p>
          <a:p>
            <a:pPr lvl="1"/>
            <a:r>
              <a:rPr lang="en-GB" dirty="0" smtClean="0"/>
              <a:t>A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rgbClr val="98A639"/>
                </a:solidFill>
              </a:rPr>
              <a:t>switch </a:t>
            </a:r>
            <a:r>
              <a:rPr lang="en-GB" dirty="0" smtClean="0"/>
              <a:t>sends each communication to the specific computer it is intended for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b="1" dirty="0" smtClean="0">
                <a:solidFill>
                  <a:srgbClr val="98A639"/>
                </a:solidFill>
              </a:rPr>
              <a:t>hub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broadcasts the message to every computer on the LAN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Operation of a star network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90"/>
          <a:stretch/>
        </p:blipFill>
        <p:spPr>
          <a:xfrm>
            <a:off x="2392516" y="5065030"/>
            <a:ext cx="4479996" cy="1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MAC addressing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Every networked device contains a Network Interface Card (NIC)</a:t>
            </a:r>
          </a:p>
          <a:p>
            <a:r>
              <a:rPr lang="en-GB" dirty="0" smtClean="0"/>
              <a:t>Each NIC is attributed a unique Media Access Control </a:t>
            </a:r>
            <a:r>
              <a:rPr lang="en-GB" dirty="0"/>
              <a:t>(</a:t>
            </a:r>
            <a:r>
              <a:rPr lang="en-GB" dirty="0" smtClean="0"/>
              <a:t>MAC) address hardcoded in manufacture</a:t>
            </a:r>
          </a:p>
          <a:p>
            <a:pPr marL="0" indent="0" algn="ctr">
              <a:buNone/>
            </a:pPr>
            <a:r>
              <a:rPr lang="en-GB" sz="6600" b="1" dirty="0" smtClean="0">
                <a:solidFill>
                  <a:srgbClr val="B2CB63"/>
                </a:solidFill>
              </a:rPr>
              <a:t>3B-84-D8-A3-5C-7F</a:t>
            </a:r>
          </a:p>
          <a:p>
            <a:pPr lvl="1"/>
            <a:r>
              <a:rPr lang="en-GB" dirty="0" smtClean="0"/>
              <a:t>A switch holds all of the MAC addresses for each device connected to it and uses these to direct packets of data to the correct device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443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Star network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5356" y="1704180"/>
            <a:ext cx="7797230" cy="1102931"/>
          </a:xfrm>
        </p:spPr>
        <p:txBody>
          <a:bodyPr/>
          <a:lstStyle/>
          <a:p>
            <a:r>
              <a:rPr lang="en-GB" dirty="0" smtClean="0"/>
              <a:t>What are the advantages and disadvantages of a star network?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48734"/>
              </p:ext>
            </p:extLst>
          </p:nvPr>
        </p:nvGraphicFramePr>
        <p:xfrm>
          <a:off x="978277" y="2652938"/>
          <a:ext cx="7200522" cy="31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23"/>
                <a:gridCol w="3581399"/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8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Star network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73146"/>
              </p:ext>
            </p:extLst>
          </p:nvPr>
        </p:nvGraphicFramePr>
        <p:xfrm>
          <a:off x="978277" y="1786163"/>
          <a:ext cx="7200522" cy="41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23"/>
                <a:gridCol w="3581399"/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en-GB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A639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Easy to isolate problems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 be expensive to set up because of the length of cable required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000"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 performance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Central device is point of failure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000"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secure if a switch is used as data is sent only to the recipient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A6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Physical vs logical topology</a:t>
            </a:r>
            <a:endParaRPr lang="en-GB" dirty="0"/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14"/>
          </p:nvPr>
        </p:nvSpPr>
        <p:spPr>
          <a:xfrm>
            <a:off x="577239" y="1723798"/>
            <a:ext cx="7797230" cy="3453607"/>
          </a:xfrm>
        </p:spPr>
        <p:txBody>
          <a:bodyPr/>
          <a:lstStyle/>
          <a:p>
            <a:r>
              <a:rPr lang="en-GB" dirty="0" smtClean="0"/>
              <a:t>Bus or Star?</a:t>
            </a:r>
            <a:endParaRPr lang="en-GB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753998" y="1926242"/>
            <a:ext cx="7786752" cy="4359493"/>
            <a:chOff x="753998" y="1926242"/>
            <a:chExt cx="7786752" cy="4359493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632515" y="4016186"/>
              <a:ext cx="32640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437998" y="2631959"/>
              <a:ext cx="840209" cy="125522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99" idx="1"/>
            </p:cNvCxnSpPr>
            <p:nvPr/>
          </p:nvCxnSpPr>
          <p:spPr>
            <a:xfrm>
              <a:off x="4720564" y="4283227"/>
              <a:ext cx="1316223" cy="608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222101" y="4220395"/>
              <a:ext cx="1034520" cy="14518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475853" y="2553670"/>
              <a:ext cx="0" cy="309942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861830" y="3053787"/>
              <a:ext cx="0" cy="26184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689749" y="2544642"/>
              <a:ext cx="2437445" cy="124886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5399" y="5529952"/>
              <a:ext cx="755783" cy="755783"/>
            </a:xfrm>
            <a:prstGeom prst="rect">
              <a:avLst/>
            </a:prstGeom>
          </p:spPr>
        </p:pic>
        <p:cxnSp>
          <p:nvCxnSpPr>
            <p:cNvPr id="104" name="Straight Connector 103"/>
            <p:cNvCxnSpPr>
              <a:stCxn id="99" idx="3"/>
            </p:cNvCxnSpPr>
            <p:nvPr/>
          </p:nvCxnSpPr>
          <p:spPr>
            <a:xfrm>
              <a:off x="6670285" y="4891559"/>
              <a:ext cx="1341035" cy="434342"/>
            </a:xfrm>
            <a:prstGeom prst="bentConnector3">
              <a:avLst>
                <a:gd name="adj1" fmla="val 98704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359451" y="4021328"/>
              <a:ext cx="49081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359451" y="5009863"/>
              <a:ext cx="49081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Connector 103"/>
            <p:cNvCxnSpPr/>
            <p:nvPr/>
          </p:nvCxnSpPr>
          <p:spPr>
            <a:xfrm>
              <a:off x="1373689" y="3050541"/>
              <a:ext cx="3019430" cy="981284"/>
            </a:xfrm>
            <a:prstGeom prst="bentConnector3">
              <a:avLst>
                <a:gd name="adj1" fmla="val 35099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1750470" y="5575290"/>
              <a:ext cx="189431" cy="189431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753998" y="1926242"/>
              <a:ext cx="7786752" cy="4335998"/>
              <a:chOff x="753998" y="1926242"/>
              <a:chExt cx="7786752" cy="4335998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15098" y="1926242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998" y="3653934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998" y="4631972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998" y="2675896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97962" y="1993218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8003" y="2029543"/>
                <a:ext cx="754122" cy="754122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7084" y="5506457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4106" y="3722640"/>
                <a:ext cx="618370" cy="618370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6787" y="4574810"/>
                <a:ext cx="633498" cy="633498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81892" y="5144392"/>
                <a:ext cx="1058858" cy="1058858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33429" y="3624857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89881" y="5486413"/>
                <a:ext cx="755783" cy="755783"/>
              </a:xfrm>
              <a:prstGeom prst="rect">
                <a:avLst/>
              </a:prstGeom>
            </p:spPr>
          </p:pic>
        </p:grpSp>
      </p:grpSp>
      <p:sp>
        <p:nvSpPr>
          <p:cNvPr id="113" name="TextBox 112"/>
          <p:cNvSpPr txBox="1"/>
          <p:nvPr/>
        </p:nvSpPr>
        <p:spPr>
          <a:xfrm>
            <a:off x="4776146" y="40307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633946" y="456603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775135" y="3112934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14195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Physical vs logical topology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35356" y="1704180"/>
            <a:ext cx="7797230" cy="3453607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98A639"/>
                </a:solidFill>
              </a:rPr>
              <a:t>physical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topology of a network defines how the devices are physically connected</a:t>
            </a:r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98A639"/>
                </a:solidFill>
              </a:rPr>
              <a:t>logical</a:t>
            </a:r>
            <a:r>
              <a:rPr lang="en-GB" dirty="0" smtClean="0">
                <a:solidFill>
                  <a:srgbClr val="98A639"/>
                </a:solidFill>
              </a:rPr>
              <a:t> </a:t>
            </a:r>
            <a:r>
              <a:rPr lang="en-GB" dirty="0" smtClean="0"/>
              <a:t>topology defines how the devices communicate across the physical topologies</a:t>
            </a:r>
          </a:p>
          <a:p>
            <a:pPr lvl="1"/>
            <a:r>
              <a:rPr lang="en-GB" dirty="0" smtClean="0"/>
              <a:t>A network wired in star topology can behave logically as a bus network by using a bus protocol and appropriate physical switching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1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/>
              <a:t>Describe star and bus topologies for a local area network</a:t>
            </a:r>
          </a:p>
          <a:p>
            <a:pPr lvl="0"/>
            <a:r>
              <a:rPr lang="en-GB" dirty="0"/>
              <a:t>Differentiate between physical and logical network topologies </a:t>
            </a:r>
          </a:p>
          <a:p>
            <a:pPr lvl="0"/>
            <a:r>
              <a:rPr lang="en-GB" dirty="0" smtClean="0"/>
              <a:t>Explain </a:t>
            </a:r>
            <a:r>
              <a:rPr lang="en-GB" dirty="0"/>
              <a:t>the operation of physical star and </a:t>
            </a:r>
            <a:r>
              <a:rPr lang="en-GB" dirty="0" smtClean="0"/>
              <a:t>logical bus </a:t>
            </a:r>
            <a:r>
              <a:rPr lang="en-GB" dirty="0"/>
              <a:t>network </a:t>
            </a:r>
            <a:r>
              <a:rPr lang="en-GB" dirty="0" smtClean="0"/>
              <a:t>topologies</a:t>
            </a:r>
            <a:endParaRPr lang="en-GB" dirty="0"/>
          </a:p>
          <a:p>
            <a:pPr lvl="0"/>
            <a:r>
              <a:rPr lang="en-GB" dirty="0" smtClean="0"/>
              <a:t>Describe the advantages </a:t>
            </a:r>
            <a:r>
              <a:rPr lang="en-GB" dirty="0"/>
              <a:t>and </a:t>
            </a:r>
            <a:r>
              <a:rPr lang="en-GB" dirty="0" smtClean="0"/>
              <a:t>disadvantages of each topology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9240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do the questions in </a:t>
            </a:r>
            <a:r>
              <a:rPr lang="en-GB" b="1" dirty="0" smtClean="0"/>
              <a:t>Tasks 1 </a:t>
            </a:r>
            <a:r>
              <a:rPr lang="en-GB" dirty="0" smtClean="0"/>
              <a:t>and </a:t>
            </a:r>
            <a:r>
              <a:rPr lang="en-GB" b="1" dirty="0" smtClean="0"/>
              <a:t>2</a:t>
            </a:r>
            <a:r>
              <a:rPr lang="en-GB" dirty="0" smtClean="0"/>
              <a:t>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66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/>
          <p:cNvCxnSpPr/>
          <p:nvPr/>
        </p:nvCxnSpPr>
        <p:spPr>
          <a:xfrm>
            <a:off x="2813811" y="4404518"/>
            <a:ext cx="0" cy="310357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2785236" y="3915805"/>
            <a:ext cx="1451031" cy="498238"/>
          </a:xfrm>
          <a:prstGeom prst="bentConnector3">
            <a:avLst>
              <a:gd name="adj1" fmla="val 36871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 rot="5400000" flipH="1" flipV="1">
            <a:off x="4611340" y="2567215"/>
            <a:ext cx="948282" cy="87463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16200000" flipH="1">
            <a:off x="4533270" y="4413416"/>
            <a:ext cx="1617630" cy="1419140"/>
          </a:xfrm>
          <a:prstGeom prst="bentConnector3">
            <a:avLst>
              <a:gd name="adj1" fmla="val 21148"/>
            </a:avLst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Home network</a:t>
            </a:r>
            <a:endParaRPr lang="en-GB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5530073" y="2557923"/>
            <a:ext cx="1373989" cy="0"/>
          </a:xfrm>
          <a:prstGeom prst="line">
            <a:avLst/>
          </a:prstGeom>
          <a:ln w="571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984651" y="906233"/>
            <a:ext cx="7239000" cy="5328666"/>
            <a:chOff x="969850" y="883161"/>
            <a:chExt cx="7239000" cy="5328666"/>
          </a:xfrm>
        </p:grpSpPr>
        <p:grpSp>
          <p:nvGrpSpPr>
            <p:cNvPr id="66" name="Group 65"/>
            <p:cNvGrpSpPr/>
            <p:nvPr/>
          </p:nvGrpSpPr>
          <p:grpSpPr>
            <a:xfrm>
              <a:off x="969850" y="883161"/>
              <a:ext cx="7239000" cy="5328666"/>
              <a:chOff x="969850" y="883161"/>
              <a:chExt cx="7239000" cy="5328666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9850" y="883161"/>
                <a:ext cx="7239000" cy="532866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13587" y="5162144"/>
                <a:ext cx="958002" cy="95800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39598" y="5133239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0028" y="5188656"/>
                <a:ext cx="904975" cy="90497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54862" y="1850084"/>
                <a:ext cx="842703" cy="84270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32899" y="1829046"/>
                <a:ext cx="813908" cy="81390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65987" y="3625030"/>
                <a:ext cx="846809" cy="846809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53222" y="1778378"/>
                <a:ext cx="1193199" cy="119319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274857" y="4531131"/>
                <a:ext cx="1058858" cy="1058858"/>
              </a:xfrm>
              <a:prstGeom prst="rect">
                <a:avLst/>
              </a:prstGeom>
            </p:spPr>
          </p:pic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954270">
              <a:off x="2049632" y="2608229"/>
              <a:ext cx="377003" cy="37700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825493" y="2025893"/>
              <a:ext cx="377003" cy="37700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22505">
              <a:off x="5599250" y="3384557"/>
              <a:ext cx="377003" cy="37700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22505">
              <a:off x="4581868" y="4971824"/>
              <a:ext cx="377003" cy="37700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22505">
              <a:off x="7382611" y="4934483"/>
              <a:ext cx="377003" cy="37700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7100" y="3452178"/>
              <a:ext cx="888485" cy="88848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402297" y="3334876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Wireless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School Local Area Network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859063" y="1492307"/>
            <a:ext cx="7838315" cy="4943588"/>
            <a:chOff x="905739" y="1449645"/>
            <a:chExt cx="7838315" cy="4943588"/>
          </a:xfrm>
        </p:grpSpPr>
        <p:grpSp>
          <p:nvGrpSpPr>
            <p:cNvPr id="29" name="Group 28"/>
            <p:cNvGrpSpPr/>
            <p:nvPr/>
          </p:nvGrpSpPr>
          <p:grpSpPr>
            <a:xfrm>
              <a:off x="1399003" y="2176262"/>
              <a:ext cx="6601388" cy="3655491"/>
              <a:chOff x="1399003" y="2176262"/>
              <a:chExt cx="6601388" cy="3655491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>
                <a:off x="7132436" y="3443248"/>
                <a:ext cx="71858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7043245" y="3653305"/>
                <a:ext cx="957146" cy="81673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7100203" y="2176262"/>
                <a:ext cx="843795" cy="9807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3696969" y="4853405"/>
                <a:ext cx="2640331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399003" y="3457953"/>
                <a:ext cx="105209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1438621" y="3653305"/>
                <a:ext cx="1029979" cy="75131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431209" y="2574321"/>
                <a:ext cx="1050362" cy="63667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276737" y="5106303"/>
                <a:ext cx="1162979" cy="66736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3696969" y="5089606"/>
                <a:ext cx="1061308" cy="74214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5014914" y="5096185"/>
                <a:ext cx="0" cy="68224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664995" y="2723300"/>
                <a:ext cx="0" cy="149853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2948781" y="3443248"/>
              <a:ext cx="36821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990787" y="2319530"/>
              <a:ext cx="0" cy="22775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8106724" y="4826457"/>
              <a:ext cx="0" cy="6559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905739" y="1449645"/>
              <a:ext cx="7838315" cy="4943588"/>
              <a:chOff x="905739" y="1449645"/>
              <a:chExt cx="7838315" cy="494358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26766" y="3129477"/>
                <a:ext cx="618370" cy="618370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84538" y="4470042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02695" y="5296571"/>
                <a:ext cx="1058858" cy="105885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77722" y="1449645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4454" y="5626055"/>
                <a:ext cx="754122" cy="754122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92087" y="1659406"/>
                <a:ext cx="846809" cy="846809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483694" y="1897816"/>
                <a:ext cx="377003" cy="377003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477722" y="2799508"/>
                <a:ext cx="1266332" cy="1266332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4139" y="4255721"/>
                <a:ext cx="633498" cy="633498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233" y="3129477"/>
                <a:ext cx="618370" cy="618370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53821" y="1748602"/>
                <a:ext cx="622270" cy="622270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233" y="4530270"/>
                <a:ext cx="618370" cy="618370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2793" y="4470042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84538" y="5637450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7183" y="5637450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5811" y="3129477"/>
                <a:ext cx="618370" cy="61837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739" y="3092636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739" y="4070674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739" y="2114598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7104" y="4070674"/>
                <a:ext cx="755783" cy="755783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8765" y="2104900"/>
                <a:ext cx="754122" cy="754122"/>
              </a:xfrm>
              <a:prstGeom prst="rect">
                <a:avLst/>
              </a:prstGeom>
            </p:spPr>
          </p:pic>
        </p:grp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127547" y="1932014"/>
              <a:ext cx="377003" cy="377003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3922079" y="3106798"/>
              <a:ext cx="761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Switch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053703" y="443935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Router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734668" y="2624354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649" y="1559990"/>
            <a:ext cx="891252" cy="9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Local Area Networks (LANs)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/>
              <a:t>One computer, not connected to </a:t>
            </a:r>
            <a:r>
              <a:rPr lang="en-GB" sz="2400" dirty="0" smtClean="0"/>
              <a:t>any other computing device is </a:t>
            </a:r>
            <a:r>
              <a:rPr lang="en-GB" sz="2400" dirty="0"/>
              <a:t>called a </a:t>
            </a:r>
            <a:r>
              <a:rPr lang="en-GB" sz="2400" dirty="0" smtClean="0"/>
              <a:t>‘standalone’</a:t>
            </a:r>
            <a:endParaRPr lang="en-GB" sz="2400" dirty="0"/>
          </a:p>
          <a:p>
            <a:pPr>
              <a:spcBef>
                <a:spcPct val="20000"/>
              </a:spcBef>
            </a:pPr>
            <a:r>
              <a:rPr lang="en-GB" sz="2400" dirty="0"/>
              <a:t>As soon as you connect two or more computers together </a:t>
            </a:r>
            <a:r>
              <a:rPr lang="en-GB" sz="2400" dirty="0" smtClean="0"/>
              <a:t>they form </a:t>
            </a:r>
            <a:r>
              <a:rPr lang="en-GB" sz="2400" dirty="0"/>
              <a:t>a </a:t>
            </a:r>
            <a:r>
              <a:rPr lang="en-GB" sz="2400" b="1" dirty="0" smtClean="0">
                <a:solidFill>
                  <a:srgbClr val="98A639"/>
                </a:solidFill>
              </a:rPr>
              <a:t>network</a:t>
            </a:r>
            <a:endParaRPr lang="en-GB" sz="2400" dirty="0">
              <a:solidFill>
                <a:srgbClr val="98A639"/>
              </a:solidFill>
            </a:endParaRPr>
          </a:p>
          <a:p>
            <a:pPr>
              <a:spcBef>
                <a:spcPct val="20000"/>
              </a:spcBef>
            </a:pPr>
            <a:endParaRPr lang="en-GB" sz="2400" dirty="0" smtClean="0"/>
          </a:p>
          <a:p>
            <a:pPr marL="0" indent="0">
              <a:spcBef>
                <a:spcPct val="20000"/>
              </a:spcBef>
              <a:buNone/>
            </a:pP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All networks </a:t>
            </a:r>
            <a:r>
              <a:rPr lang="en-GB" sz="2400" dirty="0" smtClean="0"/>
              <a:t>fall into one of two </a:t>
            </a:r>
            <a:r>
              <a:rPr lang="en-GB" sz="2400" dirty="0"/>
              <a:t>categories:</a:t>
            </a:r>
          </a:p>
          <a:p>
            <a:pPr lvl="1">
              <a:spcAft>
                <a:spcPts val="600"/>
              </a:spcAft>
            </a:pPr>
            <a:r>
              <a:rPr lang="en-GB" sz="2300" dirty="0"/>
              <a:t>	</a:t>
            </a:r>
            <a:r>
              <a:rPr lang="en-GB" sz="2300" dirty="0" smtClean="0"/>
              <a:t>Local </a:t>
            </a:r>
            <a:r>
              <a:rPr lang="en-GB" sz="2300" dirty="0"/>
              <a:t>Area </a:t>
            </a:r>
            <a:r>
              <a:rPr lang="en-GB" sz="2300" dirty="0" smtClean="0"/>
              <a:t>Network </a:t>
            </a:r>
            <a:r>
              <a:rPr lang="en-GB" sz="2300" dirty="0"/>
              <a:t>(LAN)</a:t>
            </a:r>
          </a:p>
          <a:p>
            <a:pPr lvl="1">
              <a:spcAft>
                <a:spcPts val="600"/>
              </a:spcAft>
            </a:pPr>
            <a:r>
              <a:rPr lang="en-GB" sz="2300" dirty="0"/>
              <a:t>	Wide Area </a:t>
            </a:r>
            <a:r>
              <a:rPr lang="en-GB" sz="2300" dirty="0" smtClean="0"/>
              <a:t>Network </a:t>
            </a:r>
            <a:r>
              <a:rPr lang="en-GB" sz="2300" dirty="0"/>
              <a:t>(WAN)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58799" y="3518817"/>
            <a:ext cx="3845470" cy="1290901"/>
            <a:chOff x="2633399" y="3493417"/>
            <a:chExt cx="3845470" cy="129090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608210" y="4108210"/>
              <a:ext cx="18895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33399" y="3493417"/>
              <a:ext cx="1290901" cy="12909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87968" y="3493417"/>
              <a:ext cx="1290901" cy="1290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6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Local Area Networks (LANs)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8A639"/>
                </a:solidFill>
              </a:rPr>
              <a:t>Local Area Network</a:t>
            </a:r>
            <a:r>
              <a:rPr lang="en-GB" dirty="0" smtClean="0"/>
              <a:t>: two or more computers connected together within </a:t>
            </a:r>
            <a:r>
              <a:rPr lang="en-GB" dirty="0"/>
              <a:t>a small geographical area, for example confined to one building or </a:t>
            </a:r>
            <a:r>
              <a:rPr lang="en-GB" dirty="0" smtClean="0"/>
              <a:t>site</a:t>
            </a:r>
          </a:p>
          <a:p>
            <a:r>
              <a:rPr lang="en-GB" dirty="0" smtClean="0"/>
              <a:t>Can you think of some obvious advantages of having computing devices connected in a </a:t>
            </a:r>
            <a:r>
              <a:rPr lang="en-GB" b="1" dirty="0" smtClean="0">
                <a:solidFill>
                  <a:srgbClr val="98A639"/>
                </a:solidFill>
              </a:rPr>
              <a:t>LAN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900" y="3949700"/>
            <a:ext cx="66421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Network topologies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network topology is the arrangement of the various computing devices which make up a computer network</a:t>
            </a:r>
            <a:endParaRPr lang="en-GB" dirty="0"/>
          </a:p>
          <a:p>
            <a:pPr lvl="1"/>
            <a:r>
              <a:rPr lang="en-GB" b="1" dirty="0" smtClean="0">
                <a:solidFill>
                  <a:srgbClr val="98A639"/>
                </a:solidFill>
              </a:rPr>
              <a:t>Bus topology</a:t>
            </a:r>
            <a:r>
              <a:rPr lang="en-GB" dirty="0" smtClean="0"/>
              <a:t>: an arrangement where nodes are connected in a daisy chain by a single central communications channel</a:t>
            </a:r>
          </a:p>
          <a:p>
            <a:pPr lvl="1"/>
            <a:r>
              <a:rPr lang="en-GB" b="1" dirty="0" smtClean="0">
                <a:solidFill>
                  <a:srgbClr val="98A639"/>
                </a:solidFill>
              </a:rPr>
              <a:t>Star topology</a:t>
            </a:r>
            <a:r>
              <a:rPr lang="en-GB" dirty="0"/>
              <a:t>: </a:t>
            </a:r>
            <a:r>
              <a:rPr lang="en-GB" dirty="0" smtClean="0"/>
              <a:t>an arrangement where a central node or hub provides a common connection point for all other nodes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2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Bus network topology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481187" y="2426834"/>
            <a:ext cx="7710283" cy="3082738"/>
            <a:chOff x="481187" y="2731635"/>
            <a:chExt cx="7710283" cy="3082738"/>
          </a:xfrm>
        </p:grpSpPr>
        <p:grpSp>
          <p:nvGrpSpPr>
            <p:cNvPr id="47" name="Group 46"/>
            <p:cNvGrpSpPr/>
            <p:nvPr/>
          </p:nvGrpSpPr>
          <p:grpSpPr>
            <a:xfrm>
              <a:off x="934556" y="2731635"/>
              <a:ext cx="7256914" cy="2764919"/>
              <a:chOff x="934556" y="2731635"/>
              <a:chExt cx="7256914" cy="276491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34556" y="3225088"/>
                <a:ext cx="7256914" cy="1207863"/>
                <a:chOff x="934556" y="3225088"/>
                <a:chExt cx="7256914" cy="1207863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112356" y="3976222"/>
                  <a:ext cx="6901314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/>
                <p:cNvSpPr/>
                <p:nvPr/>
              </p:nvSpPr>
              <p:spPr>
                <a:xfrm>
                  <a:off x="934556" y="3855572"/>
                  <a:ext cx="241300" cy="241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7950170" y="3855572"/>
                  <a:ext cx="241300" cy="2413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1948968" y="3520423"/>
                  <a:ext cx="0" cy="45623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5271605" y="3520423"/>
                  <a:ext cx="0" cy="45623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696805" y="3976719"/>
                  <a:ext cx="0" cy="45623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7215404" y="3976719"/>
                  <a:ext cx="0" cy="45623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545629" y="3225088"/>
                  <a:ext cx="932578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50752" y="2731635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65510" y="2755624"/>
                <a:ext cx="904975" cy="90497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778152" y="2731635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90652" y="4204835"/>
                <a:ext cx="986907" cy="98690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82238" y="4230222"/>
                <a:ext cx="1266332" cy="1266332"/>
              </a:xfrm>
              <a:prstGeom prst="rect">
                <a:avLst/>
              </a:prstGeom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481187" y="4165234"/>
              <a:ext cx="11074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Terminator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99542" y="5163265"/>
              <a:ext cx="918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Terminal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43348" y="5506596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14647" y="3593721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Backbone cable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5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Operation of a bus network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GB" dirty="0"/>
              <a:t>All </a:t>
            </a:r>
            <a:r>
              <a:rPr lang="en-GB" dirty="0" smtClean="0"/>
              <a:t>nodes are </a:t>
            </a:r>
            <a:r>
              <a:rPr lang="en-GB" dirty="0"/>
              <a:t>connected </a:t>
            </a:r>
            <a:r>
              <a:rPr lang="en-GB" dirty="0" smtClean="0"/>
              <a:t>to a single backbone cable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Each </a:t>
            </a:r>
            <a:r>
              <a:rPr lang="en-GB" dirty="0"/>
              <a:t>end of the backbone </a:t>
            </a:r>
            <a:r>
              <a:rPr lang="en-GB" dirty="0" smtClean="0"/>
              <a:t>is connected to either a terminator or a computer which </a:t>
            </a:r>
            <a:r>
              <a:rPr lang="en-GB" dirty="0"/>
              <a:t>stops signals ‘bouncing back</a:t>
            </a:r>
            <a:r>
              <a:rPr lang="en-GB" dirty="0" smtClean="0"/>
              <a:t>’</a:t>
            </a:r>
            <a:endParaRPr lang="en-GB" dirty="0"/>
          </a:p>
          <a:p>
            <a:pPr>
              <a:spcAft>
                <a:spcPts val="1000"/>
              </a:spcAft>
            </a:pPr>
            <a:r>
              <a:rPr lang="en-GB" dirty="0"/>
              <a:t>Each </a:t>
            </a:r>
            <a:r>
              <a:rPr lang="en-GB" dirty="0" smtClean="0"/>
              <a:t>node is passive 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Data is sent </a:t>
            </a:r>
            <a:r>
              <a:rPr lang="en-GB" dirty="0"/>
              <a:t>in </a:t>
            </a:r>
            <a:r>
              <a:rPr lang="en-GB" dirty="0" smtClean="0"/>
              <a:t>one direction at a time only </a:t>
            </a:r>
            <a:endParaRPr lang="en-GB" dirty="0"/>
          </a:p>
          <a:p>
            <a:pPr>
              <a:spcAft>
                <a:spcPts val="1000"/>
              </a:spcAft>
            </a:pPr>
            <a:r>
              <a:rPr lang="en-GB" dirty="0"/>
              <a:t>Only one computer can transmit successfully at any one </a:t>
            </a:r>
            <a:r>
              <a:rPr lang="en-GB" dirty="0" smtClean="0"/>
              <a:t>time</a:t>
            </a:r>
          </a:p>
          <a:p>
            <a:pPr lvl="1"/>
            <a:r>
              <a:rPr lang="en-GB" dirty="0" smtClean="0"/>
              <a:t>Carrier Sense Multiple Access (CSMA/CD) technology is used to enable nodes to transmit on the same cable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9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</Template>
  <TotalTime>1464</TotalTime>
  <Words>611</Words>
  <Application>Microsoft Office PowerPoint</Application>
  <PresentationFormat>On-screen Show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Museo 900</vt:lpstr>
      <vt:lpstr>Museo 700</vt:lpstr>
      <vt:lpstr>Museo 100</vt:lpstr>
      <vt:lpstr>Museo 500</vt:lpstr>
      <vt:lpstr>Museo900-Regular</vt:lpstr>
      <vt:lpstr>Calibri</vt:lpstr>
      <vt:lpstr>Arial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Robert Heathcote</cp:lastModifiedBy>
  <cp:revision>51</cp:revision>
  <dcterms:created xsi:type="dcterms:W3CDTF">2015-07-23T10:55:14Z</dcterms:created>
  <dcterms:modified xsi:type="dcterms:W3CDTF">2015-08-12T16:55:40Z</dcterms:modified>
</cp:coreProperties>
</file>